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336" r:id="rId5"/>
    <p:sldId id="337" r:id="rId6"/>
    <p:sldId id="338" r:id="rId7"/>
    <p:sldId id="339" r:id="rId8"/>
    <p:sldId id="340" r:id="rId9"/>
    <p:sldId id="355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Toney, Ryan" initials="TR" lastIdx="1" clrIdx="0">
    <p:extLst>
      <p:ext uri="{19B8F6BF-5375-455C-9EA6-DF929625EA0E}">
        <p15:presenceInfo xmlns:p15="http://schemas.microsoft.com/office/powerpoint/2012/main" userId="S-1-5-21-1794262703-530063779-3795828387-529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8EB"/>
    <a:srgbClr val="BA0C2F"/>
    <a:srgbClr val="E7E7E5"/>
    <a:srgbClr val="635C5B"/>
    <a:srgbClr val="D9D7D3"/>
    <a:srgbClr val="CFCDC9"/>
    <a:srgbClr val="FFFFFF"/>
    <a:srgbClr val="6C6463"/>
    <a:srgbClr val="651D32"/>
    <a:srgbClr val="002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5" autoAdjust="0"/>
    <p:restoredTop sz="82020" autoAdjust="0"/>
  </p:normalViewPr>
  <p:slideViewPr>
    <p:cSldViewPr snapToObjects="1">
      <p:cViewPr varScale="1">
        <p:scale>
          <a:sx n="65" d="100"/>
          <a:sy n="65" d="100"/>
        </p:scale>
        <p:origin x="192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be, Mariamawit" userId="S::mabebe@savechildren.org::70e9870d-9ae9-4cdd-bb68-73639a4b2797" providerId="AD" clId="Web-{2E06DD93-826A-F8CE-0E95-D44FEA8F9622}"/>
    <pc:docChg chg="modSld">
      <pc:chgData name="Abebe, Mariamawit" userId="S::mabebe@savechildren.org::70e9870d-9ae9-4cdd-bb68-73639a4b2797" providerId="AD" clId="Web-{2E06DD93-826A-F8CE-0E95-D44FEA8F9622}" dt="2019-06-25T18:54:47.923" v="1" actId="14100"/>
      <pc:docMkLst>
        <pc:docMk/>
      </pc:docMkLst>
      <pc:sldChg chg="modSp">
        <pc:chgData name="Abebe, Mariamawit" userId="S::mabebe@savechildren.org::70e9870d-9ae9-4cdd-bb68-73639a4b2797" providerId="AD" clId="Web-{2E06DD93-826A-F8CE-0E95-D44FEA8F9622}" dt="2019-06-25T18:54:47.923" v="1" actId="14100"/>
        <pc:sldMkLst>
          <pc:docMk/>
          <pc:sldMk cId="312452942" sldId="325"/>
        </pc:sldMkLst>
        <pc:picChg chg="mod">
          <ac:chgData name="Abebe, Mariamawit" userId="S::mabebe@savechildren.org::70e9870d-9ae9-4cdd-bb68-73639a4b2797" providerId="AD" clId="Web-{2E06DD93-826A-F8CE-0E95-D44FEA8F9622}" dt="2019-06-25T18:54:47.923" v="1" actId="14100"/>
          <ac:picMkLst>
            <pc:docMk/>
            <pc:sldMk cId="312452942" sldId="325"/>
            <ac:picMk id="8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D9E48-5E7F-D24C-87D5-695B18367D24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B10C2-C6DD-5A4A-BF1B-B012B8BA4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7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357CE-B3EB-1B4A-84E5-C1E2DF427ABD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A558B-E4E9-A94A-B9C1-029E46A76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379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623ED-174E-42AC-9618-FBDCACBCEC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71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623ED-174E-42AC-9618-FBDCACBCEC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60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19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623ED-174E-42AC-9618-FBDCACBCEC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51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31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623ED-174E-42AC-9618-FBDCACBCECD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3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623ED-174E-42AC-9618-FBDCACBCECD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40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8" b="11656"/>
          <a:stretch/>
        </p:blipFill>
        <p:spPr>
          <a:xfrm flipH="1">
            <a:off x="161364" y="152399"/>
            <a:ext cx="8830236" cy="5791201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3600"/>
            <a:ext cx="5486400" cy="1600200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3429000" cy="685800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62000" y="3886200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chemeClr val="bg1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SAVE THE CHILDREN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22" y="685800"/>
            <a:ext cx="1813366" cy="544010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2" name="Rectangle 1"/>
          <p:cNvSpPr/>
          <p:nvPr userDrawn="1"/>
        </p:nvSpPr>
        <p:spPr>
          <a:xfrm>
            <a:off x="152400" y="5943600"/>
            <a:ext cx="8839200" cy="76412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485" y="6103535"/>
            <a:ext cx="1929764" cy="486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592" y="6156228"/>
            <a:ext cx="1360997" cy="38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751" y="6119923"/>
            <a:ext cx="1158183" cy="40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329" y="6222896"/>
            <a:ext cx="1252763" cy="23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6" name="Picture 12" descr="15032304_569428599920390_7214376801705375273_n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8" b="21383"/>
          <a:stretch/>
        </p:blipFill>
        <p:spPr bwMode="auto">
          <a:xfrm>
            <a:off x="340467" y="6033865"/>
            <a:ext cx="1072052" cy="609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655" y="6213766"/>
            <a:ext cx="1046341" cy="27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7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 smtClean="0"/>
              <a:t>READY: GLOBAL READINESS FOR MAJOR DISEASE OUTBREAK RESPONSE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214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3809696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3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 smtClean="0"/>
              <a:t>READY: GLOBAL READINESS FOR MAJOR DISEASE OUTBREAK RESPONSE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7714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2514296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600200"/>
            <a:ext cx="25149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 smtClean="0"/>
              <a:t>READY: GLOBAL READINESS FOR MAJOR DISEASE OUTBREAK RESPONSE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600200"/>
            <a:ext cx="25149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25405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3429000"/>
            <a:ext cx="8839200" cy="32766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16002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 smtClean="0"/>
              <a:t>READY: GLOBAL READINESS FOR MAJOR DISEASE OUTBREAK RESPONSE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47082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41460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2400"/>
            <a:ext cx="4419600" cy="65532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2057401"/>
            <a:ext cx="3657600" cy="4114799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08204"/>
            <a:ext cx="3657296" cy="1389888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262035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2400"/>
            <a:ext cx="4419600" cy="65532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1080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971800"/>
            <a:ext cx="3885896" cy="954107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7900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26997"/>
            <a:ext cx="8839200" cy="657860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85" y="5943600"/>
            <a:ext cx="1524000" cy="4572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3429000" cy="1600200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62000" y="3886200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852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Blue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22" y="685800"/>
            <a:ext cx="1813366" cy="54401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 smtClean="0"/>
              <a:t>READY: GLOBAL READINESS FOR MAJOR DISEASE OUTBREAK RESPONSE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3600"/>
            <a:ext cx="5486400" cy="1600200"/>
          </a:xfrm>
        </p:spPr>
        <p:txBody>
          <a:bodyPr anchor="b" anchorCtr="0">
            <a:norm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3429000" cy="1600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62000" y="3886200"/>
            <a:ext cx="32004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452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 - Full Blue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827782"/>
            <a:ext cx="5486400" cy="1077218"/>
          </a:xfrm>
        </p:spPr>
        <p:txBody>
          <a:bodyPr wrap="square" anchor="t" anchorCtr="0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READY: GLOBAL READINESS FOR MAJOR DISEASE OUTBREAK RESPONSE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85" y="5943600"/>
            <a:ext cx="1524000" cy="45720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746760" y="990600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93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 smtClean="0"/>
              <a:t>READY: GLOBAL READINESS FOR MAJOR DISEASE OUTBREAK RESPONSE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9899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 smtClean="0"/>
              <a:t>READY: GLOBAL READINESS FOR MAJOR DISEASE OUTBREAK RESPONSE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3600"/>
            <a:ext cx="5486400" cy="1600200"/>
          </a:xfrm>
        </p:spPr>
        <p:txBody>
          <a:bodyPr anchor="b" anchorCtr="0">
            <a:norm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3429000" cy="1600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62000" y="3886200"/>
            <a:ext cx="32004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22" y="685800"/>
            <a:ext cx="1813366" cy="544010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2771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3809696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3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 smtClean="0"/>
              <a:t>READY: GLOBAL READINESS FOR MAJOR DISEASE OUTBREAK RESPONSE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1020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2514296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600200"/>
            <a:ext cx="25149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 smtClean="0"/>
              <a:t>READY: GLOBAL READINESS FOR MAJOR DISEASE OUTBREAK RESPONSE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600200"/>
            <a:ext cx="25149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2633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3429000"/>
            <a:ext cx="8839200" cy="3276600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47082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16002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 smtClean="0"/>
              <a:t>READY: GLOBAL READINESS FOR MAJOR DISEASE OUTBREAK RESPONSE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8386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2400"/>
            <a:ext cx="44196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3657600" cy="41148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08204"/>
            <a:ext cx="3657296" cy="1389888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6824639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2400"/>
            <a:ext cx="44196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1080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971800"/>
            <a:ext cx="3885896" cy="95410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79362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 smtClean="0"/>
              <a:t>READY: GLOBAL READINESS FOR MAJOR DISEASE OUTBREAK RESPONSE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42319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3809696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3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 smtClean="0"/>
              <a:t>READY: GLOBAL READINESS FOR MAJOR DISEASE OUTBREAK RESPONSE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51183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2514296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600200"/>
            <a:ext cx="25149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 smtClean="0"/>
              <a:t>READY: GLOBAL READINESS FOR MAJOR DISEASE OUTBREAK RESPONSE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600200"/>
            <a:ext cx="25149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476668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3429000"/>
            <a:ext cx="8839200" cy="32766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47082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16002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 smtClean="0"/>
              <a:t>READY: GLOBAL READINESS FOR MAJOR DISEASE OUTBREAK RESPONSE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51040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2400"/>
            <a:ext cx="4419600" cy="65532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3657600" cy="41148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08204"/>
            <a:ext cx="3657296" cy="1389888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796746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827782"/>
            <a:ext cx="5486400" cy="1077218"/>
          </a:xfrm>
        </p:spPr>
        <p:txBody>
          <a:bodyPr wrap="square" anchor="t" anchorCtr="0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READY: GLOBAL READINESS FOR MAJOR DISEASE OUTBREAK RESPONSE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85" y="5943600"/>
            <a:ext cx="1524000" cy="45720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746760" y="990600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96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Title + Lef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2400"/>
            <a:ext cx="4419600" cy="65532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1080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971800"/>
            <a:ext cx="3885896" cy="954107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73836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READY: GLOBAL READINESS FOR MAJOR DISEASE OUTBREAK RESPONSE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FD6B6-5D02-3941-81F0-BDB92262B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100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READY: GLOBAL READINESS FOR MAJOR DISEASE OUTBREAK RESPONSE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FD6B6-5D02-3941-81F0-BDB92262B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659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READY: GLOBAL READINESS FOR MAJOR DISEASE OUTBREAK RESPONSE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38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 smtClean="0"/>
              <a:t>READY: GLOBAL READINESS FOR MAJOR DISEASE OUTBREAK RESPONSE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609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3809696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3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 smtClean="0"/>
              <a:t>READY: GLOBAL READINESS FOR MAJOR DISEASE OUTBREAK RESPONSE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042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2514296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600200"/>
            <a:ext cx="25149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 smtClean="0"/>
              <a:t>READY: GLOBAL READINESS FOR MAJOR DISEASE OUTBREAK RESPONSE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600200"/>
            <a:ext cx="25149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0966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3429000"/>
            <a:ext cx="8839200" cy="3276600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16002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 smtClean="0"/>
              <a:t>READY: GLOBAL READINESS FOR MAJOR DISEASE OUTBREAK RESPONSE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47082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470141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2400"/>
            <a:ext cx="44196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2057401"/>
            <a:ext cx="3657600" cy="4114799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08204"/>
            <a:ext cx="3657296" cy="1389888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560114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2400"/>
            <a:ext cx="44196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1080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971800"/>
            <a:ext cx="3885896" cy="954107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925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104" y="457200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30079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35C5B"/>
                </a:solidFill>
                <a:latin typeface="Gill Sans MT"/>
                <a:cs typeface="Gill Sans M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30079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35C5B"/>
                </a:solidFill>
                <a:latin typeface="Gill Sans MT"/>
                <a:cs typeface="Gill Sans MT"/>
              </a:defRPr>
            </a:lvl1pPr>
          </a:lstStyle>
          <a:p>
            <a:r>
              <a:rPr lang="en-US" smtClean="0"/>
              <a:t>READY: GLOBAL READINESS FOR MAJOR DISEASE OUTBREAK RESPONSE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30079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35C5B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22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88133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74" r:id="rId2"/>
    <p:sldLayoutId id="2147483654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4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30" r:id="rId15"/>
    <p:sldLayoutId id="2147483696" r:id="rId16"/>
    <p:sldLayoutId id="2147483716" r:id="rId17"/>
    <p:sldLayoutId id="2147483717" r:id="rId18"/>
    <p:sldLayoutId id="2147483718" r:id="rId19"/>
    <p:sldLayoutId id="2147483686" r:id="rId20"/>
    <p:sldLayoutId id="2147483720" r:id="rId21"/>
    <p:sldLayoutId id="2147483699" r:id="rId22"/>
    <p:sldLayoutId id="2147483694" r:id="rId23"/>
    <p:sldLayoutId id="2147483731" r:id="rId24"/>
    <p:sldLayoutId id="2147483732" r:id="rId25"/>
    <p:sldLayoutId id="2147483733" r:id="rId26"/>
    <p:sldLayoutId id="2147483734" r:id="rId27"/>
    <p:sldLayoutId id="2147483735" r:id="rId28"/>
    <p:sldLayoutId id="2147483736" r:id="rId29"/>
    <p:sldLayoutId id="2147483737" r:id="rId30"/>
    <p:sldLayoutId id="2147483738" r:id="rId31"/>
    <p:sldLayoutId id="2147483739" r:id="rId32"/>
    <p:sldLayoutId id="2147483741" r:id="rId3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rgbClr val="BA0C2F"/>
          </a:solidFill>
          <a:latin typeface="Gill Sans MT"/>
          <a:ea typeface="+mj-ea"/>
          <a:cs typeface="Gill Sans MT"/>
        </a:defRPr>
      </a:lvl1pPr>
    </p:titleStyle>
    <p:bodyStyle>
      <a:lvl1pPr marL="230188" indent="-230188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•"/>
        <a:defRPr sz="2000" b="0" i="0" kern="1200">
          <a:solidFill>
            <a:srgbClr val="635C5B"/>
          </a:solidFill>
          <a:latin typeface="Gill Sans MT"/>
          <a:ea typeface="+mn-ea"/>
          <a:cs typeface="Gill Sans MT"/>
        </a:defRPr>
      </a:lvl1pPr>
      <a:lvl2pPr marL="684213" indent="-230188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–"/>
        <a:defRPr sz="2000" b="0" i="0" kern="1200">
          <a:solidFill>
            <a:srgbClr val="635C5B"/>
          </a:solidFill>
          <a:latin typeface="Gill Sans MT"/>
          <a:ea typeface="+mn-ea"/>
          <a:cs typeface="Gill Sans MT"/>
        </a:defRPr>
      </a:lvl2pPr>
      <a:lvl3pPr marL="914400" indent="-230188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6C6463"/>
          </a:solidFill>
          <a:latin typeface="Gill Sans MT"/>
          <a:ea typeface="+mn-ea"/>
          <a:cs typeface="Gill Sans MT"/>
        </a:defRPr>
      </a:lvl3pPr>
      <a:lvl4pPr marL="1146175" indent="-231775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4pPr>
      <a:lvl5pPr marL="1255713" indent="-230188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6C6463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4038600" cy="1600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BA0C2F"/>
                </a:solidFill>
              </a:rPr>
              <a:t>READY</a:t>
            </a:r>
            <a:r>
              <a:rPr lang="en-US" dirty="0"/>
              <a:t>: GLOBAL READINESS FOR MAJOR DISEASE OUTBREAK RESPONSE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BUSINESS CONTINUITY FOR NGO OPERATIONS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 rot="5400000">
            <a:off x="7287398" y="1628002"/>
            <a:ext cx="31820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SAVE THE CHILDREN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35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each area where you have programming, it’s important to:</a:t>
            </a:r>
          </a:p>
          <a:p>
            <a:pPr marL="385763" indent="-385763">
              <a:buAutoNum type="arabicParenR"/>
            </a:pPr>
            <a:r>
              <a:rPr lang="en-US" dirty="0"/>
              <a:t>Make sure all staff health measures are in place as per the guidance</a:t>
            </a:r>
          </a:p>
          <a:p>
            <a:pPr marL="385763" indent="-385763">
              <a:buAutoNum type="arabicParenR"/>
            </a:pPr>
            <a:r>
              <a:rPr lang="en-US" dirty="0"/>
              <a:t>Identify critical staff and minimum required staff to continue </a:t>
            </a:r>
            <a:r>
              <a:rPr lang="en-US" dirty="0" smtClean="0"/>
              <a:t>functions</a:t>
            </a:r>
            <a:endParaRPr lang="en-US" dirty="0"/>
          </a:p>
          <a:p>
            <a:pPr marL="385763" indent="-385763">
              <a:buAutoNum type="arabicParenR"/>
            </a:pPr>
            <a:r>
              <a:rPr lang="en-US" dirty="0"/>
              <a:t>Determine which program activities can safely continue and what support is </a:t>
            </a:r>
            <a:r>
              <a:rPr lang="en-US" dirty="0" err="1" smtClean="0"/>
              <a:t>requiredd</a:t>
            </a:r>
            <a:r>
              <a:rPr lang="en-US" dirty="0" smtClean="0"/>
              <a:t> </a:t>
            </a:r>
            <a:endParaRPr lang="en-US" dirty="0"/>
          </a:p>
          <a:p>
            <a:pPr marL="385763" indent="-385763">
              <a:buAutoNum type="arabicParenR"/>
            </a:pPr>
            <a:r>
              <a:rPr lang="en-US" dirty="0" smtClean="0"/>
              <a:t>Determine which </a:t>
            </a:r>
            <a:r>
              <a:rPr lang="en-US" dirty="0"/>
              <a:t>critical functions can be delivered remotely; shifted to </a:t>
            </a:r>
            <a:r>
              <a:rPr lang="en-US" dirty="0" smtClean="0"/>
              <a:t>an alternate </a:t>
            </a:r>
            <a:r>
              <a:rPr lang="en-US" dirty="0"/>
              <a:t>location; or delivered with sufficient staff </a:t>
            </a:r>
            <a:r>
              <a:rPr lang="en-US" dirty="0" smtClean="0"/>
              <a:t>training</a:t>
            </a:r>
            <a:endParaRPr lang="en-US" dirty="0"/>
          </a:p>
          <a:p>
            <a:pPr marL="385763" indent="-385763">
              <a:buAutoNum type="arabicParenR"/>
            </a:pPr>
            <a:r>
              <a:rPr lang="en-US" dirty="0"/>
              <a:t>Identify non-essential functions that can be rapidly suspended.</a:t>
            </a:r>
          </a:p>
          <a:p>
            <a:pPr marL="385763" indent="-385763">
              <a:buAutoNum type="arabicParenR"/>
            </a:pPr>
            <a:r>
              <a:rPr lang="en-US" dirty="0"/>
              <a:t>Determine the type of response that’s needed to keep critical staff in the workplace and ensure staff health measures are in place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READY: GLOBAL READINESS FOR MAJOR DISEASE OUTBREAK RESPONSE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FD6B6-5D02-3941-81F0-BDB92262BCFA}" type="slidenum">
              <a:rPr lang="en-US" smtClean="0"/>
              <a:t>10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22975" y="609600"/>
            <a:ext cx="7772400" cy="457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BA0C2F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AS AN NGO, YOU SHOULD EVALUATE IMPACT ON YOUR PROGRAMMING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3940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105400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What are the “essential” parts of the </a:t>
            </a:r>
            <a:r>
              <a:rPr lang="en-US" dirty="0" smtClean="0"/>
              <a:t>business, i.e., “signature programs?”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Who are the core people required to keep the essential parts of the business running?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are the core skills and behaviors required to maintain continuity?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Are there sufficient back-up options for core </a:t>
            </a:r>
            <a:r>
              <a:rPr lang="en-US" dirty="0" smtClean="0"/>
              <a:t>staffing and skills?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Are there other </a:t>
            </a:r>
            <a:r>
              <a:rPr lang="en-US" dirty="0" smtClean="0"/>
              <a:t>resources that </a:t>
            </a:r>
            <a:r>
              <a:rPr lang="en-US" dirty="0"/>
              <a:t>could be drawn on if necessary?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Are there IT/media platforms in place to work remotely?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How will finance be managed to process transactions and staff payments?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66487" y="260866"/>
            <a:ext cx="4458625" cy="457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BA0C2F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pPr algn="r"/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TOP BC CONSIDERATIONS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3465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Shortages of supplies may occur because of increased demand during the pandemic </a:t>
            </a:r>
            <a:r>
              <a:rPr lang="en-US" dirty="0" smtClean="0"/>
              <a:t>(e.g., </a:t>
            </a:r>
            <a:r>
              <a:rPr lang="en-US" dirty="0"/>
              <a:t>cleaning supplies, home-based </a:t>
            </a:r>
            <a:r>
              <a:rPr lang="en-US" dirty="0" smtClean="0"/>
              <a:t>services, etc.).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Pandemic planning should consider the need for </a:t>
            </a:r>
            <a:r>
              <a:rPr lang="en-US" dirty="0" smtClean="0"/>
              <a:t>adequate </a:t>
            </a:r>
            <a:r>
              <a:rPr lang="en-US" dirty="0"/>
              <a:t>availability of essential </a:t>
            </a:r>
            <a:r>
              <a:rPr lang="en-US" dirty="0" smtClean="0"/>
              <a:t>supplies.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Avoid unnecessary hoarding of supplies that may be needed by health care workers (</a:t>
            </a:r>
            <a:r>
              <a:rPr lang="en-US" dirty="0" smtClean="0"/>
              <a:t>shortages </a:t>
            </a:r>
            <a:r>
              <a:rPr lang="en-US" dirty="0"/>
              <a:t>and price increases </a:t>
            </a:r>
            <a:r>
              <a:rPr lang="en-US" dirty="0" smtClean="0"/>
              <a:t>may arise from </a:t>
            </a:r>
            <a:r>
              <a:rPr lang="en-US" dirty="0"/>
              <a:t>increased demand</a:t>
            </a:r>
            <a:r>
              <a:rPr lang="en-US" dirty="0" smtClean="0"/>
              <a:t>).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International a</a:t>
            </a:r>
            <a:r>
              <a:rPr lang="en-US" dirty="0" smtClean="0"/>
              <a:t>ir movements </a:t>
            </a:r>
            <a:r>
              <a:rPr lang="en-US" dirty="0"/>
              <a:t>could be </a:t>
            </a:r>
            <a:r>
              <a:rPr lang="en-US" dirty="0" smtClean="0"/>
              <a:t>suspended, and affect large </a:t>
            </a:r>
            <a:r>
              <a:rPr lang="en-US" dirty="0"/>
              <a:t>drug manufacturing from China and </a:t>
            </a:r>
            <a:r>
              <a:rPr lang="en-US" dirty="0" smtClean="0"/>
              <a:t>India.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 some cases, there may not be alternate suppliers for markets leading to major supply chain shortages and prolonging the response time to an outbreak.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READY: GLOBAL READINESS FOR MAJOR DISEASE OUTBREAK RESPONSE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FD6B6-5D02-3941-81F0-BDB92262BCFA}" type="slidenum">
              <a:rPr lang="en-US" smtClean="0"/>
              <a:t>12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2975" y="609600"/>
            <a:ext cx="7772400" cy="457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BA0C2F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HOW MIGHT SUPPLY SHORTAGES AFFECT BUSINESS CONTINUITY?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988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37362"/>
            <a:ext cx="3505200" cy="4131733"/>
          </a:xfrm>
        </p:spPr>
        <p:txBody>
          <a:bodyPr>
            <a:normAutofit/>
          </a:bodyPr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GB" sz="2400" i="1" dirty="0">
                <a:latin typeface="Calibri" panose="020F0502020204030204" pitchFamily="34" charset="0"/>
                <a:ea typeface="Times New Roman" panose="02020603050405020304" pitchFamily="18" charset="0"/>
              </a:rPr>
              <a:t>What are the potential scenarios resulting from COVID-19 that your </a:t>
            </a:r>
            <a:r>
              <a:rPr lang="en-GB" sz="2400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organization </a:t>
            </a:r>
            <a:r>
              <a:rPr lang="en-GB" sz="2400" i="1" dirty="0">
                <a:latin typeface="Calibri" panose="020F0502020204030204" pitchFamily="34" charset="0"/>
                <a:ea typeface="Times New Roman" panose="02020603050405020304" pitchFamily="18" charset="0"/>
              </a:rPr>
              <a:t>may have to be ready to manage?  </a:t>
            </a:r>
            <a:endParaRPr lang="en-GB" sz="2400" i="1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endParaRPr lang="en-GB" sz="2400" i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GB" sz="2400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Up to each organization </a:t>
            </a:r>
            <a:r>
              <a:rPr lang="en-GB" sz="2400" i="1" dirty="0">
                <a:latin typeface="Calibri" panose="020F0502020204030204" pitchFamily="34" charset="0"/>
                <a:ea typeface="Times New Roman" panose="02020603050405020304" pitchFamily="18" charset="0"/>
              </a:rPr>
              <a:t>to </a:t>
            </a:r>
            <a:r>
              <a:rPr lang="en-GB" sz="2400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assess </a:t>
            </a:r>
            <a:r>
              <a:rPr lang="en-GB" sz="2400" i="1" dirty="0">
                <a:latin typeface="Calibri" panose="020F0502020204030204" pitchFamily="34" charset="0"/>
                <a:ea typeface="Times New Roman" panose="02020603050405020304" pitchFamily="18" charset="0"/>
              </a:rPr>
              <a:t>the situation and </a:t>
            </a:r>
            <a:r>
              <a:rPr lang="en-GB" sz="2400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define their </a:t>
            </a:r>
            <a:r>
              <a:rPr lang="en-GB" sz="2400" i="1" dirty="0">
                <a:latin typeface="Calibri" panose="020F0502020204030204" pitchFamily="34" charset="0"/>
                <a:ea typeface="Times New Roman" panose="02020603050405020304" pitchFamily="18" charset="0"/>
              </a:rPr>
              <a:t>own scenarios</a:t>
            </a:r>
            <a:r>
              <a:rPr lang="en-GB" sz="2400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READY: GLOBAL READINESS FOR MAJOR DISEASE OUTBREAK RESPONSE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FD6B6-5D02-3941-81F0-BDB92262BCFA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745458"/>
              </p:ext>
            </p:extLst>
          </p:nvPr>
        </p:nvGraphicFramePr>
        <p:xfrm>
          <a:off x="4114800" y="304800"/>
          <a:ext cx="4724400" cy="61459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2485">
                  <a:extLst>
                    <a:ext uri="{9D8B030D-6E8A-4147-A177-3AD203B41FA5}">
                      <a16:colId xmlns:a16="http://schemas.microsoft.com/office/drawing/2014/main" val="3342272979"/>
                    </a:ext>
                  </a:extLst>
                </a:gridCol>
                <a:gridCol w="3831915">
                  <a:extLst>
                    <a:ext uri="{9D8B030D-6E8A-4147-A177-3AD203B41FA5}">
                      <a16:colId xmlns:a16="http://schemas.microsoft.com/office/drawing/2014/main" val="1727532831"/>
                    </a:ext>
                  </a:extLst>
                </a:gridCol>
              </a:tblGrid>
              <a:tr h="1753916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Scenario #1: Preparedness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433" marR="39433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No movement restriction from the government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None or few confirmed cases in country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No school closures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Minimal market disruptions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Insecurity and rumors spread, resulting in potential disruptive behaviors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Some pre-emptive measures may impact supply-chain delivery (e.g. border closures, movement restrictions)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Limited or no testing availability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Global or regional surge/deployment is limited or not available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433" marR="39433" marT="0" marB="0">
                    <a:solidFill>
                      <a:srgbClr val="E7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026113"/>
                  </a:ext>
                </a:extLst>
              </a:tr>
              <a:tr h="1236536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Scenario #2: Initial response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433" marR="39433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Confirmed cases of community transmission in areas of operation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No/ almost limited movement restriction from government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Sporadic closure of school, markets, transportation systems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Changes in availability of essential supplies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Beginnings of critical infrastructure breakdown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Access to healthcare is reduced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Anxiety is heightened,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433" marR="39433" marT="0" marB="0"/>
                </a:tc>
                <a:extLst>
                  <a:ext uri="{0D108BD9-81ED-4DB2-BD59-A6C34878D82A}">
                    <a16:rowId xmlns:a16="http://schemas.microsoft.com/office/drawing/2014/main" val="2660342524"/>
                  </a:ext>
                </a:extLst>
              </a:tr>
              <a:tr h="1930090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Scenario #3: Large-scale response</a:t>
                      </a:r>
                      <a:endParaRPr lang="en-US" sz="1000">
                        <a:effectLst/>
                      </a:endParaRPr>
                    </a:p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433" marR="39433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Widespread, sustained community transmission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Significant market disruptions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Lack of available essential water, food and supplies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Widespread and prolonged closures of schools, markets, transportation systems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Collapse of healthcare system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Public health and other critical services workforce is reduced by 30%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Individual or group relaxation of social distancing measures as fatigue and anxiety increase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433" marR="39433" marT="0" marB="0"/>
                </a:tc>
                <a:extLst>
                  <a:ext uri="{0D108BD9-81ED-4DB2-BD59-A6C34878D82A}">
                    <a16:rowId xmlns:a16="http://schemas.microsoft.com/office/drawing/2014/main" val="4026636708"/>
                  </a:ext>
                </a:extLst>
              </a:tr>
              <a:tr h="1225395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Scenario #4: Recovery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433" marR="39433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Decrease in community transmission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Schools and public spaces beginning to re-open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Markets coming back online; essential goods more widely available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Government restrictions lifted or eased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Likelihood of movement into another wave, return to initial response phase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433" marR="39433" marT="0" marB="0"/>
                </a:tc>
                <a:extLst>
                  <a:ext uri="{0D108BD9-81ED-4DB2-BD59-A6C34878D82A}">
                    <a16:rowId xmlns:a16="http://schemas.microsoft.com/office/drawing/2014/main" val="1976851181"/>
                  </a:ext>
                </a:extLst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57200" y="533400"/>
            <a:ext cx="2172625" cy="457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BA0C2F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SCENARIOS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296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0" t="-388" r="-2" b="388"/>
          <a:stretch/>
        </p:blipFill>
        <p:spPr>
          <a:xfrm>
            <a:off x="152400" y="126999"/>
            <a:ext cx="4419600" cy="6553200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 rot="5400000">
            <a:off x="-660401" y="482600"/>
            <a:ext cx="1676400" cy="406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Abdirahman</a:t>
            </a:r>
            <a:r>
              <a:rPr lang="en-US" dirty="0">
                <a:solidFill>
                  <a:schemeClr val="tx1"/>
                </a:solidFill>
              </a:rPr>
              <a:t> Mohamed / Save the Children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77104" y="304800"/>
            <a:ext cx="3885896" cy="954107"/>
          </a:xfrm>
        </p:spPr>
        <p:txBody>
          <a:bodyPr/>
          <a:lstStyle/>
          <a:p>
            <a:pPr algn="ctr"/>
            <a:r>
              <a:rPr lang="en-US" b="1" dirty="0" smtClean="0"/>
              <a:t>PROGRAM CONTINUITY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58000" y="6529388"/>
            <a:ext cx="2133600" cy="185737"/>
          </a:xfrm>
        </p:spPr>
        <p:txBody>
          <a:bodyPr/>
          <a:lstStyle/>
          <a:p>
            <a:fld id="{703FD6B6-5D02-3941-81F0-BDB92262BCFA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628579"/>
              </p:ext>
            </p:extLst>
          </p:nvPr>
        </p:nvGraphicFramePr>
        <p:xfrm>
          <a:off x="4972278" y="2468880"/>
          <a:ext cx="3695548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548">
                  <a:extLst>
                    <a:ext uri="{9D8B030D-6E8A-4147-A177-3AD203B41FA5}">
                      <a16:colId xmlns:a16="http://schemas.microsoft.com/office/drawing/2014/main" val="1401983563"/>
                    </a:ext>
                  </a:extLst>
                </a:gridCol>
              </a:tblGrid>
              <a:tr h="160020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How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to maintain mission critical programming and mitigate risk to ensure safe continuity in COVID-19</a:t>
                      </a:r>
                    </a:p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570727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59300" y="6243935"/>
            <a:ext cx="389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 community health worker delivers immunization services and COVID-19 prevention measures in </a:t>
            </a:r>
            <a:r>
              <a:rPr lang="en-US" sz="1200" dirty="0" err="1" smtClean="0"/>
              <a:t>Ceelsor</a:t>
            </a:r>
            <a:r>
              <a:rPr lang="en-US" sz="1200" dirty="0" smtClean="0"/>
              <a:t>, Somalia.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3712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352" y="353321"/>
            <a:ext cx="5181296" cy="4572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PROGRAM CRITICALITY &amp; RISK</a:t>
            </a:r>
            <a:endParaRPr lang="en-US" sz="2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Think through modality </a:t>
            </a:r>
            <a:r>
              <a:rPr lang="en-US" dirty="0"/>
              <a:t>of program delivery, and </a:t>
            </a:r>
            <a:r>
              <a:rPr lang="en-US" dirty="0" smtClean="0"/>
              <a:t>anticipate the </a:t>
            </a:r>
            <a:r>
              <a:rPr lang="en-US" dirty="0"/>
              <a:t>risk </a:t>
            </a:r>
            <a:r>
              <a:rPr lang="en-US" dirty="0" smtClean="0"/>
              <a:t>associated </a:t>
            </a:r>
            <a:r>
              <a:rPr lang="en-US" dirty="0"/>
              <a:t>with ongoing service </a:t>
            </a:r>
            <a:r>
              <a:rPr lang="en-US" dirty="0" smtClean="0"/>
              <a:t>delivery in the context of COVID-19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Implementing programs on the ground in an environment of </a:t>
            </a:r>
            <a:r>
              <a:rPr lang="en-US" dirty="0" smtClean="0"/>
              <a:t>social distancing </a:t>
            </a:r>
            <a:r>
              <a:rPr lang="en-US" dirty="0"/>
              <a:t>is likely to become </a:t>
            </a:r>
            <a:r>
              <a:rPr lang="en-US" dirty="0" smtClean="0"/>
              <a:t>challenging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Programming </a:t>
            </a:r>
            <a:r>
              <a:rPr lang="en-US" dirty="0"/>
              <a:t>will </a:t>
            </a:r>
            <a:r>
              <a:rPr lang="en-US" dirty="0" smtClean="0"/>
              <a:t>also be </a:t>
            </a:r>
            <a:r>
              <a:rPr lang="en-US" dirty="0"/>
              <a:t>affected by </a:t>
            </a:r>
            <a:r>
              <a:rPr lang="en-US" dirty="0" smtClean="0"/>
              <a:t>actions </a:t>
            </a:r>
            <a:r>
              <a:rPr lang="en-US" dirty="0"/>
              <a:t>and prevention measures taken by local actors and </a:t>
            </a:r>
            <a:r>
              <a:rPr lang="en-US" dirty="0" smtClean="0"/>
              <a:t>governments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If </a:t>
            </a:r>
            <a:r>
              <a:rPr lang="en-US" dirty="0" smtClean="0"/>
              <a:t>your country office does </a:t>
            </a:r>
            <a:r>
              <a:rPr lang="en-US" dirty="0"/>
              <a:t>not have the resources or ability to implement </a:t>
            </a:r>
            <a:r>
              <a:rPr lang="en-US" dirty="0" smtClean="0"/>
              <a:t>necessary </a:t>
            </a:r>
            <a:r>
              <a:rPr lang="en-US" dirty="0"/>
              <a:t>mitigation measures, then</a:t>
            </a:r>
            <a:r>
              <a:rPr lang="en-US" b="1" dirty="0"/>
              <a:t> the program should be temporarily suspended, </a:t>
            </a:r>
            <a:r>
              <a:rPr lang="en-US" dirty="0"/>
              <a:t>as continuation of the program unchanged is considered an unacceptable risk to staff and program participants.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READY: GLOBAL READINESS FOR MAJOR DISEASE OUTBREAK RESPONSE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FD6B6-5D02-3941-81F0-BDB92262BC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1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7220" y="1143000"/>
            <a:ext cx="7909560" cy="51815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The guidance below takes into </a:t>
            </a:r>
            <a:r>
              <a:rPr lang="en-US" dirty="0" smtClean="0"/>
              <a:t>account: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Context </a:t>
            </a:r>
            <a:r>
              <a:rPr lang="en-US" dirty="0"/>
              <a:t>in the country as described in terms of the </a:t>
            </a:r>
            <a:r>
              <a:rPr lang="en-US" b="1" dirty="0"/>
              <a:t>Program Phase</a:t>
            </a:r>
            <a:r>
              <a:rPr lang="en-US" dirty="0"/>
              <a:t> (Preparedness, Initial Response, Large-Scale Response, Recovery)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nature of activities carried out in the Country Office in terms of </a:t>
            </a:r>
            <a:r>
              <a:rPr lang="en-US" b="1" dirty="0"/>
              <a:t>Program </a:t>
            </a:r>
            <a:r>
              <a:rPr lang="en-US" b="1" dirty="0" smtClean="0"/>
              <a:t>Criticality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PROGRAM CRITICALITY GUIDANCE: </a:t>
            </a:r>
          </a:p>
          <a:p>
            <a:r>
              <a:rPr lang="en-US" dirty="0" smtClean="0"/>
              <a:t>PC </a:t>
            </a:r>
            <a:r>
              <a:rPr lang="en-US" dirty="0"/>
              <a:t>1 = </a:t>
            </a:r>
            <a:r>
              <a:rPr lang="en-US" b="1" dirty="0"/>
              <a:t>life-saving interventions </a:t>
            </a:r>
            <a:r>
              <a:rPr lang="en-US" dirty="0"/>
              <a:t>(e.g</a:t>
            </a:r>
            <a:r>
              <a:rPr lang="en-US" dirty="0" smtClean="0"/>
              <a:t>., </a:t>
            </a:r>
            <a:r>
              <a:rPr lang="en-US" dirty="0"/>
              <a:t>clinical care for emergency conditions, emergency WASH, emergency food distributions, cash, care and support for unaccompanied children, family reunification, protection and response to SGBV).</a:t>
            </a:r>
          </a:p>
          <a:p>
            <a:r>
              <a:rPr lang="en-US" dirty="0" smtClean="0"/>
              <a:t>PC2 </a:t>
            </a:r>
            <a:r>
              <a:rPr lang="en-US" dirty="0"/>
              <a:t>= </a:t>
            </a:r>
            <a:r>
              <a:rPr lang="en-US" b="1" dirty="0"/>
              <a:t>life-sustaining interventions</a:t>
            </a:r>
            <a:r>
              <a:rPr lang="en-US" dirty="0"/>
              <a:t> + those with potential impact on COVID-19 </a:t>
            </a:r>
            <a:endParaRPr lang="en-US" dirty="0" smtClean="0"/>
          </a:p>
          <a:p>
            <a:r>
              <a:rPr lang="en-US" dirty="0" smtClean="0"/>
              <a:t>PC3 </a:t>
            </a:r>
            <a:r>
              <a:rPr lang="en-US" dirty="0"/>
              <a:t>= life-dignifying </a:t>
            </a:r>
          </a:p>
          <a:p>
            <a:r>
              <a:rPr lang="en-US" dirty="0" smtClean="0"/>
              <a:t>PC4 </a:t>
            </a:r>
            <a:r>
              <a:rPr lang="en-US" dirty="0"/>
              <a:t>= life-enhancing </a:t>
            </a:r>
            <a:endParaRPr lang="en-US" dirty="0" smtClean="0"/>
          </a:p>
          <a:p>
            <a:pPr marL="0" indent="0">
              <a:buNone/>
            </a:pPr>
            <a:r>
              <a:rPr lang="en-US" i="1" dirty="0"/>
              <a:t>PC3 and PC4 activities should be modified or temporarily suspended once </a:t>
            </a:r>
            <a:r>
              <a:rPr lang="en-US" i="1" dirty="0" smtClean="0"/>
              <a:t>countries </a:t>
            </a:r>
            <a:r>
              <a:rPr lang="en-US" i="1" dirty="0"/>
              <a:t>are in the Initial Response Phase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READY: GLOBAL READINESS FOR MAJOR DISEASE OUTBREAK RESPONSE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FD6B6-5D02-3941-81F0-BDB92262BCFA}" type="slidenum">
              <a:rPr lang="en-US" smtClean="0"/>
              <a:t>16</a:t>
            </a:fld>
            <a:endParaRPr lang="en-US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1981352" y="353321"/>
            <a:ext cx="5181296" cy="457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BA0C2F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r>
              <a:rPr lang="en-US" sz="2400" b="1" dirty="0" smtClean="0"/>
              <a:t>PROGRAM PHASE/CRITICALITY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257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73334"/>
            <a:ext cx="2895600" cy="184666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READY: GLOBAL READINESS FOR MAJOR DISEASE OUTBREAK RESPONSE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673334"/>
            <a:ext cx="2133600" cy="184666"/>
          </a:xfrm>
        </p:spPr>
        <p:txBody>
          <a:bodyPr/>
          <a:lstStyle/>
          <a:p>
            <a:fld id="{703FD6B6-5D02-3941-81F0-BDB92262BCFA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52400" y="219401"/>
            <a:ext cx="8875818" cy="63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8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248" y="25400"/>
            <a:ext cx="8077504" cy="1295400"/>
          </a:xfrm>
        </p:spPr>
        <p:txBody>
          <a:bodyPr>
            <a:noAutofit/>
          </a:bodyPr>
          <a:lstStyle/>
          <a:p>
            <a:r>
              <a:rPr lang="en-US" sz="2400" b="1" dirty="0"/>
              <a:t>CONCLUSION – START YOUR BUSINESS CONTINUITY PLAN ASAP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Focus </a:t>
            </a:r>
            <a:r>
              <a:rPr lang="en-US" sz="2800" dirty="0" smtClean="0"/>
              <a:t>on: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Reducing </a:t>
            </a:r>
            <a:r>
              <a:rPr lang="en-US" sz="2800" dirty="0"/>
              <a:t>transmission among staff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Protecting </a:t>
            </a:r>
            <a:r>
              <a:rPr lang="en-US" sz="2800" dirty="0"/>
              <a:t>those at higher risk for adverse health complications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Maintaining business </a:t>
            </a:r>
            <a:r>
              <a:rPr lang="en-US" sz="2800" dirty="0"/>
              <a:t>operations with different modalities (virtual, at-home)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Minimizing </a:t>
            </a:r>
            <a:r>
              <a:rPr lang="en-US" sz="2800" dirty="0"/>
              <a:t>effects on supply chain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READY: GLOBAL READINESS FOR MAJOR DISEASE OUTBREAK RESPONSE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FD6B6-5D02-3941-81F0-BDB92262BCF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4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09600"/>
            <a:ext cx="7886700" cy="4572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AND REMEMBER…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91000"/>
          </a:xfrm>
        </p:spPr>
        <p:txBody>
          <a:bodyPr>
            <a:normAutofit fontScale="92500" lnSpcReduction="20000"/>
          </a:bodyPr>
          <a:lstStyle/>
          <a:p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 smtClean="0"/>
              <a:t>Some staff </a:t>
            </a:r>
            <a:r>
              <a:rPr lang="en-US" sz="3000" dirty="0"/>
              <a:t>will be at a higher risk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 smtClean="0"/>
              <a:t>Prepare </a:t>
            </a:r>
            <a:r>
              <a:rPr lang="en-US" sz="3000" dirty="0"/>
              <a:t>for increased absenteeism at work and plan/monitor by implementing plans to continue your essential functions.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/>
              <a:t>Assess your essential functions – and reliance upon these from the community.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/>
              <a:t>Be prepared to change your business practices if needed to maintain critical operations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READY: GLOBAL READINESS FOR MAJOR DISEASE OUTBREAK RESPONSE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FD6B6-5D02-3941-81F0-BDB92262BCF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CD298-85AD-1849-A839-C2468170485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95400" y="533400"/>
            <a:ext cx="6640513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i="1" dirty="0"/>
          </a:p>
          <a:p>
            <a:pPr marL="0" indent="0" algn="ctr">
              <a:buNone/>
            </a:pPr>
            <a:r>
              <a:rPr lang="en-US" sz="2400" i="1" dirty="0" smtClean="0"/>
              <a:t>“</a:t>
            </a:r>
            <a:r>
              <a:rPr lang="en-US" sz="2400" dirty="0" smtClean="0"/>
              <a:t>A pandemic of COVID-19 could sideline the majority of your </a:t>
            </a:r>
            <a:r>
              <a:rPr lang="en-US" sz="2400" dirty="0"/>
              <a:t>workforce, shut down foreign trade, and degrade public services</a:t>
            </a:r>
            <a:r>
              <a:rPr lang="en-US" sz="2400" i="1" dirty="0" smtClean="0"/>
              <a:t>.” </a:t>
            </a:r>
          </a:p>
          <a:p>
            <a:pPr marL="0" indent="0" algn="ctr">
              <a:buNone/>
            </a:pPr>
            <a:r>
              <a:rPr lang="en-US" sz="2400" dirty="0"/>
              <a:t>“The business continuity plans of many NGOs, detailing how to keep operating in the face of unprecedented disruption, are inadequate or </a:t>
            </a:r>
            <a:r>
              <a:rPr lang="en-US" sz="2400" dirty="0" smtClean="0"/>
              <a:t>nonexistent.”</a:t>
            </a:r>
          </a:p>
          <a:p>
            <a:pPr marL="0" indent="0" algn="ctr">
              <a:buNone/>
            </a:pPr>
            <a:r>
              <a:rPr lang="en-US" sz="2400" dirty="0" smtClean="0"/>
              <a:t>“53% of NGOs </a:t>
            </a:r>
            <a:r>
              <a:rPr lang="en-US" sz="2400" dirty="0"/>
              <a:t>had a working business continuity plan, while 32% did not have one. </a:t>
            </a:r>
            <a:r>
              <a:rPr lang="en-US" sz="2400" dirty="0" smtClean="0"/>
              <a:t>15% said it was insufficient.” </a:t>
            </a:r>
            <a:r>
              <a:rPr lang="en-US" sz="2400" dirty="0"/>
              <a:t>(</a:t>
            </a:r>
            <a:r>
              <a:rPr lang="en-US" sz="2400" dirty="0" err="1"/>
              <a:t>Humentum</a:t>
            </a:r>
            <a:r>
              <a:rPr lang="en-US" sz="2400" dirty="0"/>
              <a:t> Poll) </a:t>
            </a:r>
            <a:endParaRPr lang="en-US" sz="2400" dirty="0" smtClean="0"/>
          </a:p>
          <a:p>
            <a:pPr marL="0" indent="0" algn="ctr">
              <a:buNone/>
            </a:pPr>
            <a:endParaRPr lang="en-US" sz="2400" i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673334"/>
            <a:ext cx="2895600" cy="18466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READY: GLOBAL READINESS FOR MAJOR DISEASE OUTBREAK RESPONSE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673334"/>
            <a:ext cx="2133600" cy="184666"/>
          </a:xfrm>
        </p:spPr>
        <p:txBody>
          <a:bodyPr/>
          <a:lstStyle/>
          <a:p>
            <a:fld id="{703FD6B6-5D02-3941-81F0-BDB92262BC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7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CD298-85AD-1849-A839-C2468170485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95400" y="1371600"/>
            <a:ext cx="6640513" cy="36607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i="1" dirty="0"/>
          </a:p>
          <a:p>
            <a:pPr marL="0" indent="0" algn="ctr">
              <a:buNone/>
            </a:pPr>
            <a:r>
              <a:rPr lang="en-US" sz="4400" i="1" dirty="0" smtClean="0"/>
              <a:t>What is </a:t>
            </a:r>
            <a:r>
              <a:rPr lang="en-US" sz="4400" b="1" i="1" dirty="0" smtClean="0"/>
              <a:t>Business </a:t>
            </a:r>
            <a:r>
              <a:rPr lang="en-US" sz="4400" b="1" i="1" dirty="0"/>
              <a:t>Continuity</a:t>
            </a:r>
            <a:r>
              <a:rPr lang="en-US" sz="4400" i="1" dirty="0"/>
              <a:t>? </a:t>
            </a:r>
            <a:endParaRPr lang="en-US" sz="4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673334"/>
            <a:ext cx="2895600" cy="18466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READY: GLOBAL READINESS FOR MAJOR DISEASE OUTBREAK RESPONSE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673334"/>
            <a:ext cx="2133600" cy="184666"/>
          </a:xfrm>
        </p:spPr>
        <p:txBody>
          <a:bodyPr/>
          <a:lstStyle/>
          <a:p>
            <a:fld id="{703FD6B6-5D02-3941-81F0-BDB92262BC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07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CD298-85AD-1849-A839-C2468170485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43000" y="654996"/>
            <a:ext cx="7048500" cy="48799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i="1" dirty="0"/>
          </a:p>
          <a:p>
            <a:pPr marL="0" indent="0" algn="ctr">
              <a:buNone/>
            </a:pPr>
            <a:r>
              <a:rPr lang="en-GB" sz="3200" b="1" dirty="0"/>
              <a:t>Business Continuity</a:t>
            </a:r>
            <a:r>
              <a:rPr lang="en-GB" sz="3200" b="1" i="1" dirty="0"/>
              <a:t> </a:t>
            </a:r>
            <a:r>
              <a:rPr lang="en-GB" sz="3200" b="1" dirty="0"/>
              <a:t>(BC</a:t>
            </a:r>
            <a:r>
              <a:rPr lang="en-GB" sz="3200" dirty="0"/>
              <a:t>) refers to maintaining the delivery of an </a:t>
            </a:r>
            <a:r>
              <a:rPr lang="en-GB" sz="3200" dirty="0" smtClean="0"/>
              <a:t>organization’s </a:t>
            </a:r>
            <a:r>
              <a:rPr lang="en-GB" sz="3200" dirty="0"/>
              <a:t>mission-critical services, or quickly resuming </a:t>
            </a:r>
            <a:r>
              <a:rPr lang="en-GB" sz="3200" dirty="0" smtClean="0"/>
              <a:t>them, </a:t>
            </a:r>
            <a:r>
              <a:rPr lang="en-GB" sz="3200" dirty="0"/>
              <a:t>in the event of a business disruption</a:t>
            </a:r>
            <a:r>
              <a:rPr lang="en-GB" sz="3200" dirty="0" smtClean="0"/>
              <a:t>. </a:t>
            </a:r>
            <a:r>
              <a:rPr lang="en-GB" sz="3200" dirty="0"/>
              <a:t>A business disruption is any event that might interrupt delivery unexpectedly: floods, fires, blackouts, pandemic, terrorism</a:t>
            </a:r>
            <a:r>
              <a:rPr lang="en-US" sz="3200" i="1" dirty="0"/>
              <a:t>. 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673334"/>
            <a:ext cx="2895600" cy="18466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READY: GLOBAL READINESS FOR MAJOR DISEASE OUTBREAK RESPONSE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673334"/>
            <a:ext cx="2133600" cy="184666"/>
          </a:xfrm>
        </p:spPr>
        <p:txBody>
          <a:bodyPr/>
          <a:lstStyle/>
          <a:p>
            <a:fld id="{703FD6B6-5D02-3941-81F0-BDB92262BC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87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7800"/>
            <a:ext cx="7886700" cy="3889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At a minimum, a business continuity plan should include three main </a:t>
            </a:r>
            <a:r>
              <a:rPr lang="en-US" dirty="0" smtClean="0"/>
              <a:t>components: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Identification of essential business activities (and the core people and skills to keep them running), and ensuring that these are backed-up with alternative </a:t>
            </a:r>
            <a:r>
              <a:rPr lang="en-US" dirty="0" smtClean="0"/>
              <a:t>arrangements</a:t>
            </a:r>
            <a:endParaRPr lang="en-US" dirty="0"/>
          </a:p>
          <a:p>
            <a:pPr marL="385763" indent="-385763">
              <a:buFont typeface="+mj-lt"/>
              <a:buAutoNum type="arabicPeriod"/>
            </a:pPr>
            <a:endParaRPr lang="en-US" dirty="0"/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Mitigation of business / economic disruptions, including possible shortages of supplies</a:t>
            </a:r>
          </a:p>
          <a:p>
            <a:pPr marL="385763" indent="-385763">
              <a:buFont typeface="+mj-lt"/>
              <a:buAutoNum type="arabicPeriod"/>
            </a:pPr>
            <a:endParaRPr lang="en-US" dirty="0"/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Minimizing illness in workers and </a:t>
            </a:r>
            <a:r>
              <a:rPr lang="en-US" dirty="0" smtClean="0"/>
              <a:t>staff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22975" y="304800"/>
            <a:ext cx="7772400" cy="457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BA0C2F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CORE ESSENTIALS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READY: GLOBAL READINESS FOR MAJOR DISEASE OUTBREAK RESPONSE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FD6B6-5D02-3941-81F0-BDB92262BC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0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22975" y="304800"/>
            <a:ext cx="7772400" cy="457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BA0C2F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MAPPING CORE SERVICES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READY: GLOBAL READINESS FOR MAJOR DISEASE OUTBREAK RESPONSE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FD6B6-5D02-3941-81F0-BDB92262BCFA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724577"/>
              </p:ext>
            </p:extLst>
          </p:nvPr>
        </p:nvGraphicFramePr>
        <p:xfrm>
          <a:off x="822960" y="990600"/>
          <a:ext cx="7406641" cy="53461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1174">
                  <a:extLst>
                    <a:ext uri="{9D8B030D-6E8A-4147-A177-3AD203B41FA5}">
                      <a16:colId xmlns:a16="http://schemas.microsoft.com/office/drawing/2014/main" val="2149320544"/>
                    </a:ext>
                  </a:extLst>
                </a:gridCol>
                <a:gridCol w="1481174">
                  <a:extLst>
                    <a:ext uri="{9D8B030D-6E8A-4147-A177-3AD203B41FA5}">
                      <a16:colId xmlns:a16="http://schemas.microsoft.com/office/drawing/2014/main" val="2154021020"/>
                    </a:ext>
                  </a:extLst>
                </a:gridCol>
                <a:gridCol w="2055079">
                  <a:extLst>
                    <a:ext uri="{9D8B030D-6E8A-4147-A177-3AD203B41FA5}">
                      <a16:colId xmlns:a16="http://schemas.microsoft.com/office/drawing/2014/main" val="2082536885"/>
                    </a:ext>
                  </a:extLst>
                </a:gridCol>
                <a:gridCol w="1205822">
                  <a:extLst>
                    <a:ext uri="{9D8B030D-6E8A-4147-A177-3AD203B41FA5}">
                      <a16:colId xmlns:a16="http://schemas.microsoft.com/office/drawing/2014/main" val="196455789"/>
                    </a:ext>
                  </a:extLst>
                </a:gridCol>
                <a:gridCol w="1183392">
                  <a:extLst>
                    <a:ext uri="{9D8B030D-6E8A-4147-A177-3AD203B41FA5}">
                      <a16:colId xmlns:a16="http://schemas.microsoft.com/office/drawing/2014/main" val="1667451710"/>
                    </a:ext>
                  </a:extLst>
                </a:gridCol>
              </a:tblGrid>
              <a:tr h="7535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Function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Implication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Actions to ensure business continuity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Responsible Person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Applies to Scenarios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1839804"/>
                  </a:ext>
                </a:extLst>
              </a:tr>
              <a:tr h="3682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Offices/facilities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5320082"/>
                  </a:ext>
                </a:extLst>
              </a:tr>
              <a:tr h="3682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Admin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3728653"/>
                  </a:ext>
                </a:extLst>
              </a:tr>
              <a:tr h="11388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IT including software, email, website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1926092"/>
                  </a:ext>
                </a:extLst>
              </a:tr>
              <a:tr h="15241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Supplies (programmatic and non-programmatic)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2339009"/>
                  </a:ext>
                </a:extLst>
              </a:tr>
              <a:tr h="3682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Human Resources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1246169"/>
                  </a:ext>
                </a:extLst>
              </a:tr>
              <a:tr h="3682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Awards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7778812"/>
                  </a:ext>
                </a:extLst>
              </a:tr>
              <a:tr h="3682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Other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8768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832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Illness / incapacity (suspected / actual / post-infectious</a:t>
            </a:r>
            <a:r>
              <a:rPr lang="en-US" dirty="0" smtClean="0"/>
              <a:t>)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Some employees may need to stay at home to care for the </a:t>
            </a:r>
            <a:r>
              <a:rPr lang="en-US" dirty="0" smtClean="0"/>
              <a:t>ill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People may feel safer at home (e.g</a:t>
            </a:r>
            <a:r>
              <a:rPr lang="en-US" dirty="0" smtClean="0"/>
              <a:t>., </a:t>
            </a:r>
            <a:r>
              <a:rPr lang="en-US" dirty="0"/>
              <a:t>to keep out of crowded places such as public transport</a:t>
            </a:r>
            <a:r>
              <a:rPr lang="en-US" dirty="0" smtClean="0"/>
              <a:t>)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Some </a:t>
            </a:r>
            <a:r>
              <a:rPr lang="en-US" dirty="0"/>
              <a:t>people may be fulfilling other voluntary roles in the </a:t>
            </a:r>
            <a:r>
              <a:rPr lang="en-US" dirty="0" smtClean="0"/>
              <a:t>community; </a:t>
            </a:r>
            <a:r>
              <a:rPr lang="en-US" dirty="0"/>
              <a:t>emphasis on MHPSS and stress because of fear and panic.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Others </a:t>
            </a:r>
            <a:r>
              <a:rPr lang="en-US" dirty="0"/>
              <a:t>may need to stay at home to look after school-aged children (as schools are likely to be closed).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Staff absences could also be a method to mitigate potential spread in offices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READY: GLOBAL READINESS FOR MAJOR DISEASE OUTBREAK RESPONSE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FD6B6-5D02-3941-81F0-BDB92262BCFA}" type="slidenum">
              <a:rPr lang="en-US" smtClean="0"/>
              <a:t>7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2975" y="304800"/>
            <a:ext cx="7772400" cy="457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BA0C2F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STAFF ABSENCES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9451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As an NGO, you have an important role in protecting employee health and safety, and limiting the impact of </a:t>
            </a:r>
            <a:r>
              <a:rPr lang="en-US" dirty="0" smtClean="0"/>
              <a:t>COVID-19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Work with community partners to integrate </a:t>
            </a:r>
            <a:r>
              <a:rPr lang="en-US" dirty="0" smtClean="0"/>
              <a:t>your business continuity </a:t>
            </a:r>
            <a:r>
              <a:rPr lang="en-US" dirty="0"/>
              <a:t>plan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Back-up </a:t>
            </a:r>
            <a:r>
              <a:rPr lang="en-US" dirty="0"/>
              <a:t>planned arrangements need to be in </a:t>
            </a:r>
            <a:r>
              <a:rPr lang="en-US" dirty="0" smtClean="0"/>
              <a:t>place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Critical staff should be identified and made aware of their status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 plan should be communicated on how to maintain critical programming and that should be determined using a pre-established organizational </a:t>
            </a:r>
            <a:r>
              <a:rPr lang="en-US" dirty="0" smtClean="0"/>
              <a:t>criteria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Once these needs have been </a:t>
            </a:r>
            <a:r>
              <a:rPr lang="en-US" dirty="0" smtClean="0"/>
              <a:t>determined, planning </a:t>
            </a:r>
            <a:r>
              <a:rPr lang="en-US" dirty="0"/>
              <a:t>can </a:t>
            </a:r>
            <a:r>
              <a:rPr lang="en-US" dirty="0" smtClean="0"/>
              <a:t>begin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READY: GLOBAL READINESS FOR MAJOR DISEASE OUTBREAK RESPONSE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FD6B6-5D02-3941-81F0-BDB92262BCFA}" type="slidenum">
              <a:rPr lang="en-US" smtClean="0"/>
              <a:t>8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2975" y="609600"/>
            <a:ext cx="7772400" cy="457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BA0C2F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NGO ESSENTIAL FUNCTIONS, CRITICAL STAFF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0082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Identify who will lead the business continuation during the </a:t>
            </a:r>
            <a:r>
              <a:rPr lang="en-US" dirty="0" smtClean="0"/>
              <a:t>disruption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Add </a:t>
            </a:r>
            <a:r>
              <a:rPr lang="en-US" dirty="0"/>
              <a:t>Senior Management, </a:t>
            </a:r>
            <a:r>
              <a:rPr lang="en-US" dirty="0" smtClean="0"/>
              <a:t>project </a:t>
            </a:r>
            <a:r>
              <a:rPr lang="en-US" dirty="0"/>
              <a:t>leads, support function leads like finance, </a:t>
            </a:r>
            <a:r>
              <a:rPr lang="en-US" dirty="0" smtClean="0"/>
              <a:t>HR, etc.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NAME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POSITION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CONTACT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ROLE in BCP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READY: GLOBAL READINESS FOR MAJOR DISEASE OUTBREAK RESPONSE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FD6B6-5D02-3941-81F0-BDB92262BCFA}" type="slidenum">
              <a:rPr lang="en-US" smtClean="0"/>
              <a:t>9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2975" y="304800"/>
            <a:ext cx="7772400" cy="457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BA0C2F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DEFINE YOUR CORE TEAM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4464633"/>
      </p:ext>
    </p:extLst>
  </p:cSld>
  <p:clrMapOvr>
    <a:masterClrMapping/>
  </p:clrMapOvr>
</p:sld>
</file>

<file path=ppt/theme/theme1.xml><?xml version="1.0" encoding="utf-8"?>
<a:theme xmlns:a="http://schemas.openxmlformats.org/drawingml/2006/main" name="4.3-Template_12.7.2016">
  <a:themeElements>
    <a:clrScheme name="Custom 2">
      <a:dk1>
        <a:sysClr val="windowText" lastClr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5BE34E8E82694DA369619592B64037" ma:contentTypeVersion="11" ma:contentTypeDescription="Create a new document." ma:contentTypeScope="" ma:versionID="c467cb8769aa4f325cb5615247d51bc2">
  <xsd:schema xmlns:xsd="http://www.w3.org/2001/XMLSchema" xmlns:xs="http://www.w3.org/2001/XMLSchema" xmlns:p="http://schemas.microsoft.com/office/2006/metadata/properties" xmlns:ns2="2f48e1d0-7cb8-41d9-828b-ed81fdeb0972" xmlns:ns3="5e5cfa32-f11a-48b5-b101-6ccd0d9d11b7" targetNamespace="http://schemas.microsoft.com/office/2006/metadata/properties" ma:root="true" ma:fieldsID="8741369355df55a8c9a24cd0e6675abb" ns2:_="" ns3:_="">
    <xsd:import namespace="2f48e1d0-7cb8-41d9-828b-ed81fdeb0972"/>
    <xsd:import namespace="5e5cfa32-f11a-48b5-b101-6ccd0d9d11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48e1d0-7cb8-41d9-828b-ed81fdeb097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cfa32-f11a-48b5-b101-6ccd0d9d11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f48e1d0-7cb8-41d9-828b-ed81fdeb0972">
      <UserInfo>
        <DisplayName>Sanchez, Carla</DisplayName>
        <AccountId>2125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CA351BE-5A6A-4F61-8B9A-2549B71CF1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7FCE6D-0464-4D4E-8A18-34A55CECFA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48e1d0-7cb8-41d9-828b-ed81fdeb0972"/>
    <ds:schemaRef ds:uri="5e5cfa32-f11a-48b5-b101-6ccd0d9d11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0F5F32-1A34-436B-9DA3-FC20D6AC72F4}">
  <ds:schemaRefs>
    <ds:schemaRef ds:uri="http://www.w3.org/XML/1998/namespace"/>
    <ds:schemaRef ds:uri="http://schemas.microsoft.com/office/infopath/2007/PartnerControls"/>
    <ds:schemaRef ds:uri="http://schemas.microsoft.com/office/2006/metadata/properties"/>
    <ds:schemaRef ds:uri="5e5cfa32-f11a-48b5-b101-6ccd0d9d11b7"/>
    <ds:schemaRef ds:uri="http://schemas.microsoft.com/office/2006/documentManagement/types"/>
    <ds:schemaRef ds:uri="2f48e1d0-7cb8-41d9-828b-ed81fdeb0972"/>
    <ds:schemaRef ds:uri="http://purl.org/dc/dcmitype/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4.3-Template_12.7.2016</Template>
  <TotalTime>631</TotalTime>
  <Words>1606</Words>
  <Application>Microsoft Office PowerPoint</Application>
  <PresentationFormat>On-screen Show (4:3)</PresentationFormat>
  <Paragraphs>215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Gill Sans MT</vt:lpstr>
      <vt:lpstr>Symbol</vt:lpstr>
      <vt:lpstr>Times New Roman</vt:lpstr>
      <vt:lpstr>Wingdings</vt:lpstr>
      <vt:lpstr>4.3-Template_12.7.2016</vt:lpstr>
      <vt:lpstr>READY: GLOBAL READINESS FOR MAJOR DISEASE OUTBREAK RESPONSE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PROGRAM CONTINUITY</vt:lpstr>
      <vt:lpstr>PROGRAM CRITICALITY &amp; RISK</vt:lpstr>
      <vt:lpstr>PowerPoint Presentation</vt:lpstr>
      <vt:lpstr>PowerPoint Presentation</vt:lpstr>
      <vt:lpstr>CONCLUSION – START YOUR BUSINESS CONTINUITY PLAN ASAP </vt:lpstr>
      <vt:lpstr>AND REMEMBER…</vt:lpstr>
    </vt:vector>
  </TitlesOfParts>
  <Company>USAID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COVER OPTION TITLE GOES HERE CAN  RUN THREE LINES</dc:title>
  <dc:creator>USAID</dc:creator>
  <cp:lastModifiedBy>Toney, Ryan</cp:lastModifiedBy>
  <cp:revision>22</cp:revision>
  <dcterms:created xsi:type="dcterms:W3CDTF">2017-03-16T17:46:58Z</dcterms:created>
  <dcterms:modified xsi:type="dcterms:W3CDTF">2020-07-29T16:27:04Z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0x010100E95BE34E8E82694DA369619592B64037</vt:lpwstr>
  </property>
</Properties>
</file>