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84" r:id="rId5"/>
    <p:sldId id="338" r:id="rId6"/>
    <p:sldId id="339" r:id="rId7"/>
    <p:sldId id="379" r:id="rId8"/>
    <p:sldId id="342" r:id="rId9"/>
    <p:sldId id="343" r:id="rId10"/>
    <p:sldId id="344" r:id="rId11"/>
    <p:sldId id="345" r:id="rId12"/>
    <p:sldId id="370" r:id="rId13"/>
    <p:sldId id="368" r:id="rId14"/>
    <p:sldId id="369" r:id="rId15"/>
    <p:sldId id="373" r:id="rId16"/>
    <p:sldId id="372" r:id="rId17"/>
    <p:sldId id="366" r:id="rId18"/>
    <p:sldId id="367" r:id="rId19"/>
    <p:sldId id="355" r:id="rId20"/>
    <p:sldId id="371" r:id="rId21"/>
    <p:sldId id="374" r:id="rId22"/>
    <p:sldId id="351" r:id="rId23"/>
    <p:sldId id="352" r:id="rId24"/>
    <p:sldId id="354" r:id="rId25"/>
    <p:sldId id="353" r:id="rId26"/>
    <p:sldId id="357" r:id="rId27"/>
    <p:sldId id="375" r:id="rId28"/>
    <p:sldId id="382" r:id="rId29"/>
    <p:sldId id="362"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Deola" initials="CD" lastIdx="1" clrIdx="0">
    <p:extLst>
      <p:ext uri="{19B8F6BF-5375-455C-9EA6-DF929625EA0E}">
        <p15:presenceInfo xmlns:p15="http://schemas.microsoft.com/office/powerpoint/2012/main" userId="S::C.Deola@savethechildren.org.uk::e4aa2fef-3751-4a40-91b6-76c77aab30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0067B9"/>
    <a:srgbClr val="E7E7E5"/>
    <a:srgbClr val="635C5B"/>
    <a:srgbClr val="D9D7D3"/>
    <a:srgbClr val="CFCDC9"/>
    <a:srgbClr val="FFFFFF"/>
    <a:srgbClr val="6C6463"/>
    <a:srgbClr val="651D32"/>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4" autoAdjust="0"/>
    <p:restoredTop sz="95097"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64D9E48-5E7F-D24C-87D5-695B18367D24}" type="datetimeFigureOut">
              <a:rPr lang="en-US" smtClean="0"/>
              <a:t>7/12/2020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6357CE-B3EB-1B4A-84E5-C1E2DF427ABD}" type="datetimeFigureOut">
              <a:rPr lang="en-US" smtClean="0"/>
              <a:t>7/12/2020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56884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Promotion/facilitation of hygienic practices, especially hand washing before anything is placed in the </a:t>
            </a:r>
            <a:r>
              <a:rPr lang="en-US" b="0" dirty="0" smtClean="0">
                <a:solidFill>
                  <a:schemeClr val="tx1"/>
                </a:solidFill>
              </a:rPr>
              <a:t>mouth for </a:t>
            </a:r>
            <a:r>
              <a:rPr lang="en-US" b="0" dirty="0">
                <a:solidFill>
                  <a:schemeClr val="tx1"/>
                </a:solidFill>
              </a:rPr>
              <a:t>handwashing, cleaning and clothes-washing;</a:t>
            </a:r>
            <a:endParaRPr lang="en-GB"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inclusion of marketplaces and other communal gathering places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indent="0">
              <a:lnSpc>
                <a:spcPct val="107000"/>
              </a:lnSpc>
              <a:spcAft>
                <a:spcPts val="600"/>
              </a:spcAft>
              <a:buNone/>
            </a:pPr>
            <a:r>
              <a:rPr lang="en-US" sz="1200" u="sng" dirty="0">
                <a:solidFill>
                  <a:srgbClr val="FA0007"/>
                </a:solidFill>
              </a:rPr>
              <a:t>Additionally, households should be provided with: </a:t>
            </a:r>
            <a:endParaRPr lang="en-GB" sz="1200" dirty="0">
              <a:solidFill>
                <a:srgbClr val="FA0007"/>
              </a:solidFill>
            </a:endParaRPr>
          </a:p>
          <a:p>
            <a:pPr>
              <a:lnSpc>
                <a:spcPct val="107000"/>
              </a:lnSpc>
              <a:spcAft>
                <a:spcPts val="0"/>
              </a:spcAft>
              <a:buFont typeface="Arial" panose="020B0604020202020204" pitchFamily="34" charset="0"/>
              <a:buChar char="•"/>
            </a:pPr>
            <a:r>
              <a:rPr lang="en-US" sz="1200" dirty="0">
                <a:solidFill>
                  <a:schemeClr val="tx1"/>
                </a:solidFill>
              </a:rPr>
              <a:t>Information regarding hygiene measures including steps to take after exposure, e.g. health education messages in local language.  </a:t>
            </a:r>
            <a:endParaRPr lang="en-GB" sz="1200" dirty="0">
              <a:solidFill>
                <a:schemeClr val="tx1"/>
              </a:solidFill>
            </a:endParaRPr>
          </a:p>
          <a:p>
            <a:pPr>
              <a:lnSpc>
                <a:spcPct val="107000"/>
              </a:lnSpc>
              <a:spcAft>
                <a:spcPts val="600"/>
              </a:spcAft>
              <a:buFont typeface="Arial" panose="020B0604020202020204" pitchFamily="34" charset="0"/>
              <a:buChar char="•"/>
            </a:pPr>
            <a:r>
              <a:rPr lang="en-US" sz="1200" dirty="0">
                <a:solidFill>
                  <a:schemeClr val="tx1"/>
                </a:solidFill>
              </a:rPr>
              <a:t>Hand-Washing stations</a:t>
            </a:r>
          </a:p>
          <a:p>
            <a:pPr marL="0" indent="0">
              <a:lnSpc>
                <a:spcPct val="107000"/>
              </a:lnSpc>
              <a:spcAft>
                <a:spcPts val="600"/>
              </a:spcAft>
              <a:buNone/>
            </a:pPr>
            <a:r>
              <a:rPr lang="en-US" sz="1200" dirty="0">
                <a:solidFill>
                  <a:schemeClr val="tx1"/>
                </a:solidFill>
              </a:rPr>
              <a:t> </a:t>
            </a:r>
            <a:r>
              <a:rPr lang="en-US" sz="1200" u="sng" dirty="0">
                <a:solidFill>
                  <a:srgbClr val="FA0007"/>
                </a:solidFill>
              </a:rPr>
              <a:t>Sanitation</a:t>
            </a:r>
          </a:p>
          <a:p>
            <a:pPr>
              <a:lnSpc>
                <a:spcPct val="107000"/>
              </a:lnSpc>
              <a:spcAft>
                <a:spcPts val="600"/>
              </a:spcAft>
            </a:pPr>
            <a:r>
              <a:rPr lang="en-US" sz="1200" dirty="0">
                <a:solidFill>
                  <a:schemeClr val="tx1"/>
                </a:solidFill>
              </a:rPr>
              <a:t>Clean sanitary facilities</a:t>
            </a:r>
          </a:p>
          <a:p>
            <a:pPr marL="0" indent="0">
              <a:lnSpc>
                <a:spcPct val="107000"/>
              </a:lnSpc>
              <a:spcAft>
                <a:spcPts val="600"/>
              </a:spcAft>
              <a:buNone/>
            </a:pPr>
            <a:r>
              <a:rPr lang="en-US" sz="1200" u="sng" dirty="0">
                <a:solidFill>
                  <a:srgbClr val="FA0007"/>
                </a:solidFill>
              </a:rPr>
              <a:t>Solid waste management</a:t>
            </a:r>
          </a:p>
          <a:p>
            <a:pPr>
              <a:lnSpc>
                <a:spcPct val="107000"/>
              </a:lnSpc>
              <a:spcAft>
                <a:spcPts val="600"/>
              </a:spcAft>
            </a:pPr>
            <a:r>
              <a:rPr lang="en-US" sz="1200" dirty="0">
                <a:solidFill>
                  <a:schemeClr val="tx1"/>
                </a:solidFill>
              </a:rPr>
              <a:t>Consistent daily waste cleaning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159236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Promotion/facilitation of hygienic practices, especially hand washing before anything is placed in the </a:t>
            </a:r>
            <a:r>
              <a:rPr lang="en-US" b="0" dirty="0" err="1">
                <a:solidFill>
                  <a:schemeClr val="tx1"/>
                </a:solidFill>
              </a:rPr>
              <a:t>mouthfor</a:t>
            </a:r>
            <a:r>
              <a:rPr lang="en-US" b="0" dirty="0">
                <a:solidFill>
                  <a:schemeClr val="tx1"/>
                </a:solidFill>
              </a:rPr>
              <a:t> handwashing, cleaning and clothes-washing;</a:t>
            </a:r>
            <a:endParaRPr lang="en-GB"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inclusion of marketplaces and other communal gathering places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indent="0">
              <a:lnSpc>
                <a:spcPct val="107000"/>
              </a:lnSpc>
              <a:spcAft>
                <a:spcPts val="600"/>
              </a:spcAft>
              <a:buNone/>
            </a:pPr>
            <a:r>
              <a:rPr lang="en-US" sz="1200" u="sng" dirty="0">
                <a:solidFill>
                  <a:srgbClr val="FA0007"/>
                </a:solidFill>
              </a:rPr>
              <a:t>Additionally, households should be provided with: </a:t>
            </a:r>
            <a:endParaRPr lang="en-GB" sz="1200" dirty="0">
              <a:solidFill>
                <a:srgbClr val="FA0007"/>
              </a:solidFill>
            </a:endParaRPr>
          </a:p>
          <a:p>
            <a:pPr>
              <a:lnSpc>
                <a:spcPct val="107000"/>
              </a:lnSpc>
              <a:spcAft>
                <a:spcPts val="0"/>
              </a:spcAft>
              <a:buFont typeface="Arial" panose="020B0604020202020204" pitchFamily="34" charset="0"/>
              <a:buChar char="•"/>
            </a:pPr>
            <a:r>
              <a:rPr lang="en-US" sz="1200" dirty="0">
                <a:solidFill>
                  <a:schemeClr val="tx1"/>
                </a:solidFill>
              </a:rPr>
              <a:t>Information regarding hygiene measures including steps to take after exposure, e.g. health education messages in local language.  </a:t>
            </a:r>
            <a:endParaRPr lang="en-GB" sz="1200" dirty="0">
              <a:solidFill>
                <a:schemeClr val="tx1"/>
              </a:solidFill>
            </a:endParaRPr>
          </a:p>
          <a:p>
            <a:pPr>
              <a:lnSpc>
                <a:spcPct val="107000"/>
              </a:lnSpc>
              <a:spcAft>
                <a:spcPts val="600"/>
              </a:spcAft>
              <a:buFont typeface="Arial" panose="020B0604020202020204" pitchFamily="34" charset="0"/>
              <a:buChar char="•"/>
            </a:pPr>
            <a:r>
              <a:rPr lang="en-US" sz="1200" dirty="0">
                <a:solidFill>
                  <a:schemeClr val="tx1"/>
                </a:solidFill>
              </a:rPr>
              <a:t>Hand-Washing stations</a:t>
            </a:r>
          </a:p>
          <a:p>
            <a:pPr marL="0" indent="0">
              <a:lnSpc>
                <a:spcPct val="107000"/>
              </a:lnSpc>
              <a:spcAft>
                <a:spcPts val="600"/>
              </a:spcAft>
              <a:buNone/>
            </a:pPr>
            <a:r>
              <a:rPr lang="en-US" sz="1200" dirty="0">
                <a:solidFill>
                  <a:schemeClr val="tx1"/>
                </a:solidFill>
              </a:rPr>
              <a:t> </a:t>
            </a:r>
            <a:r>
              <a:rPr lang="en-US" sz="1200" u="sng" dirty="0">
                <a:solidFill>
                  <a:srgbClr val="FA0007"/>
                </a:solidFill>
              </a:rPr>
              <a:t>Sanitation</a:t>
            </a:r>
          </a:p>
          <a:p>
            <a:pPr>
              <a:lnSpc>
                <a:spcPct val="107000"/>
              </a:lnSpc>
              <a:spcAft>
                <a:spcPts val="600"/>
              </a:spcAft>
            </a:pPr>
            <a:r>
              <a:rPr lang="en-US" sz="1200" dirty="0">
                <a:solidFill>
                  <a:schemeClr val="tx1"/>
                </a:solidFill>
              </a:rPr>
              <a:t>Clean sanitary facilities</a:t>
            </a:r>
          </a:p>
          <a:p>
            <a:pPr marL="0" indent="0">
              <a:lnSpc>
                <a:spcPct val="107000"/>
              </a:lnSpc>
              <a:spcAft>
                <a:spcPts val="600"/>
              </a:spcAft>
              <a:buNone/>
            </a:pPr>
            <a:r>
              <a:rPr lang="en-US" sz="1200" u="sng" dirty="0">
                <a:solidFill>
                  <a:srgbClr val="FA0007"/>
                </a:solidFill>
              </a:rPr>
              <a:t>Solid waste management</a:t>
            </a:r>
          </a:p>
          <a:p>
            <a:pPr>
              <a:lnSpc>
                <a:spcPct val="107000"/>
              </a:lnSpc>
              <a:spcAft>
                <a:spcPts val="600"/>
              </a:spcAft>
            </a:pPr>
            <a:r>
              <a:rPr lang="en-US" sz="1200" dirty="0">
                <a:solidFill>
                  <a:schemeClr val="tx1"/>
                </a:solidFill>
              </a:rPr>
              <a:t>Consistent daily waste cleaning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66852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Promotion/facilitation of hygienic practices, especially hand washing before anything is placed in the </a:t>
            </a:r>
            <a:r>
              <a:rPr lang="en-US" b="0" dirty="0" smtClean="0">
                <a:solidFill>
                  <a:schemeClr val="tx1"/>
                </a:solidFill>
              </a:rPr>
              <a:t>mouth for </a:t>
            </a:r>
            <a:r>
              <a:rPr lang="en-US" b="0" dirty="0">
                <a:solidFill>
                  <a:schemeClr val="tx1"/>
                </a:solidFill>
              </a:rPr>
              <a:t>handwashing, cleaning and clothes-washing;</a:t>
            </a:r>
            <a:endParaRPr lang="en-GB"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inclusion of marketplaces and other communal gathering places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indent="0">
              <a:lnSpc>
                <a:spcPct val="107000"/>
              </a:lnSpc>
              <a:spcAft>
                <a:spcPts val="600"/>
              </a:spcAft>
              <a:buNone/>
            </a:pPr>
            <a:r>
              <a:rPr lang="en-US" sz="1200" u="sng" dirty="0">
                <a:solidFill>
                  <a:srgbClr val="FA0007"/>
                </a:solidFill>
              </a:rPr>
              <a:t>Additionally, households should be provided with: </a:t>
            </a:r>
            <a:endParaRPr lang="en-GB" sz="1200" dirty="0">
              <a:solidFill>
                <a:srgbClr val="FA0007"/>
              </a:solidFill>
            </a:endParaRPr>
          </a:p>
          <a:p>
            <a:pPr>
              <a:lnSpc>
                <a:spcPct val="107000"/>
              </a:lnSpc>
              <a:spcAft>
                <a:spcPts val="0"/>
              </a:spcAft>
              <a:buFont typeface="Arial" panose="020B0604020202020204" pitchFamily="34" charset="0"/>
              <a:buChar char="•"/>
            </a:pPr>
            <a:r>
              <a:rPr lang="en-US" sz="1200" dirty="0">
                <a:solidFill>
                  <a:schemeClr val="tx1"/>
                </a:solidFill>
              </a:rPr>
              <a:t>Information regarding hygiene measures including steps to take after exposure, e.g. health education messages in local language.  </a:t>
            </a:r>
            <a:endParaRPr lang="en-GB" sz="1200" dirty="0">
              <a:solidFill>
                <a:schemeClr val="tx1"/>
              </a:solidFill>
            </a:endParaRPr>
          </a:p>
          <a:p>
            <a:pPr>
              <a:lnSpc>
                <a:spcPct val="107000"/>
              </a:lnSpc>
              <a:spcAft>
                <a:spcPts val="600"/>
              </a:spcAft>
              <a:buFont typeface="Arial" panose="020B0604020202020204" pitchFamily="34" charset="0"/>
              <a:buChar char="•"/>
            </a:pPr>
            <a:r>
              <a:rPr lang="en-US" sz="1200" dirty="0">
                <a:solidFill>
                  <a:schemeClr val="tx1"/>
                </a:solidFill>
              </a:rPr>
              <a:t>Hand-Washing stations</a:t>
            </a:r>
          </a:p>
          <a:p>
            <a:pPr marL="0" indent="0">
              <a:lnSpc>
                <a:spcPct val="107000"/>
              </a:lnSpc>
              <a:spcAft>
                <a:spcPts val="600"/>
              </a:spcAft>
              <a:buNone/>
            </a:pPr>
            <a:r>
              <a:rPr lang="en-US" sz="1200" dirty="0">
                <a:solidFill>
                  <a:schemeClr val="tx1"/>
                </a:solidFill>
              </a:rPr>
              <a:t> </a:t>
            </a:r>
            <a:r>
              <a:rPr lang="en-US" sz="1200" u="sng" dirty="0">
                <a:solidFill>
                  <a:srgbClr val="FA0007"/>
                </a:solidFill>
              </a:rPr>
              <a:t>Sanitation</a:t>
            </a:r>
          </a:p>
          <a:p>
            <a:pPr>
              <a:lnSpc>
                <a:spcPct val="107000"/>
              </a:lnSpc>
              <a:spcAft>
                <a:spcPts val="600"/>
              </a:spcAft>
            </a:pPr>
            <a:r>
              <a:rPr lang="en-US" sz="1200" dirty="0">
                <a:solidFill>
                  <a:schemeClr val="tx1"/>
                </a:solidFill>
              </a:rPr>
              <a:t>Clean sanitary facilities</a:t>
            </a:r>
          </a:p>
          <a:p>
            <a:pPr marL="0" indent="0">
              <a:lnSpc>
                <a:spcPct val="107000"/>
              </a:lnSpc>
              <a:spcAft>
                <a:spcPts val="600"/>
              </a:spcAft>
              <a:buNone/>
            </a:pPr>
            <a:r>
              <a:rPr lang="en-US" sz="1200" u="sng" dirty="0">
                <a:solidFill>
                  <a:srgbClr val="FA0007"/>
                </a:solidFill>
              </a:rPr>
              <a:t>Solid waste management</a:t>
            </a:r>
          </a:p>
          <a:p>
            <a:pPr>
              <a:lnSpc>
                <a:spcPct val="107000"/>
              </a:lnSpc>
              <a:spcAft>
                <a:spcPts val="600"/>
              </a:spcAft>
            </a:pPr>
            <a:r>
              <a:rPr lang="en-US" sz="1200" dirty="0">
                <a:solidFill>
                  <a:schemeClr val="tx1"/>
                </a:solidFill>
              </a:rPr>
              <a:t>Consistent daily waste cleaning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13</a:t>
            </a:fld>
            <a:endParaRPr lang="en-US"/>
          </a:p>
        </p:txBody>
      </p:sp>
    </p:spTree>
    <p:extLst>
      <p:ext uri="{BB962C8B-B14F-4D97-AF65-F5344CB8AC3E}">
        <p14:creationId xmlns:p14="http://schemas.microsoft.com/office/powerpoint/2010/main" val="198799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103933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Promotion/facilitation of hygienic practices, especially hand washing before anything is placed in the </a:t>
            </a:r>
            <a:r>
              <a:rPr lang="en-US" b="0" dirty="0" err="1">
                <a:solidFill>
                  <a:schemeClr val="tx1"/>
                </a:solidFill>
              </a:rPr>
              <a:t>mouthfor</a:t>
            </a:r>
            <a:r>
              <a:rPr lang="en-US" b="0" dirty="0">
                <a:solidFill>
                  <a:schemeClr val="tx1"/>
                </a:solidFill>
              </a:rPr>
              <a:t> handwashing, cleaning and clothes-washing;</a:t>
            </a:r>
            <a:endParaRPr lang="en-GB"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inclusion of marketplaces and other communal gathering places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indent="0">
              <a:lnSpc>
                <a:spcPct val="107000"/>
              </a:lnSpc>
              <a:spcAft>
                <a:spcPts val="600"/>
              </a:spcAft>
              <a:buNone/>
            </a:pPr>
            <a:r>
              <a:rPr lang="en-US" sz="1200" u="sng" dirty="0">
                <a:solidFill>
                  <a:srgbClr val="FA0007"/>
                </a:solidFill>
              </a:rPr>
              <a:t>Additionally, households should be provided with: </a:t>
            </a:r>
            <a:endParaRPr lang="en-GB" sz="1200" dirty="0">
              <a:solidFill>
                <a:srgbClr val="FA0007"/>
              </a:solidFill>
            </a:endParaRPr>
          </a:p>
          <a:p>
            <a:pPr>
              <a:lnSpc>
                <a:spcPct val="107000"/>
              </a:lnSpc>
              <a:spcAft>
                <a:spcPts val="0"/>
              </a:spcAft>
              <a:buFont typeface="Arial" panose="020B0604020202020204" pitchFamily="34" charset="0"/>
              <a:buChar char="•"/>
            </a:pPr>
            <a:r>
              <a:rPr lang="en-US" sz="1200" dirty="0">
                <a:solidFill>
                  <a:schemeClr val="tx1"/>
                </a:solidFill>
              </a:rPr>
              <a:t>Information regarding hygiene measures including steps to take after exposure, e.g. health education messages in local language.  </a:t>
            </a:r>
            <a:endParaRPr lang="en-GB" sz="1200" dirty="0">
              <a:solidFill>
                <a:schemeClr val="tx1"/>
              </a:solidFill>
            </a:endParaRPr>
          </a:p>
          <a:p>
            <a:pPr>
              <a:lnSpc>
                <a:spcPct val="107000"/>
              </a:lnSpc>
              <a:spcAft>
                <a:spcPts val="600"/>
              </a:spcAft>
              <a:buFont typeface="Arial" panose="020B0604020202020204" pitchFamily="34" charset="0"/>
              <a:buChar char="•"/>
            </a:pPr>
            <a:r>
              <a:rPr lang="en-US" sz="1200" dirty="0">
                <a:solidFill>
                  <a:schemeClr val="tx1"/>
                </a:solidFill>
              </a:rPr>
              <a:t>Hand-Washing stations</a:t>
            </a:r>
          </a:p>
          <a:p>
            <a:pPr marL="0" indent="0">
              <a:lnSpc>
                <a:spcPct val="107000"/>
              </a:lnSpc>
              <a:spcAft>
                <a:spcPts val="600"/>
              </a:spcAft>
              <a:buNone/>
            </a:pPr>
            <a:r>
              <a:rPr lang="en-US" sz="1200" dirty="0">
                <a:solidFill>
                  <a:schemeClr val="tx1"/>
                </a:solidFill>
              </a:rPr>
              <a:t> </a:t>
            </a:r>
            <a:r>
              <a:rPr lang="en-US" sz="1200" u="sng" dirty="0">
                <a:solidFill>
                  <a:srgbClr val="FA0007"/>
                </a:solidFill>
              </a:rPr>
              <a:t>Sanitation</a:t>
            </a:r>
          </a:p>
          <a:p>
            <a:pPr>
              <a:lnSpc>
                <a:spcPct val="107000"/>
              </a:lnSpc>
              <a:spcAft>
                <a:spcPts val="600"/>
              </a:spcAft>
            </a:pPr>
            <a:r>
              <a:rPr lang="en-US" sz="1200" dirty="0">
                <a:solidFill>
                  <a:schemeClr val="tx1"/>
                </a:solidFill>
              </a:rPr>
              <a:t>Clean sanitary facilities</a:t>
            </a:r>
          </a:p>
          <a:p>
            <a:pPr marL="0" indent="0">
              <a:lnSpc>
                <a:spcPct val="107000"/>
              </a:lnSpc>
              <a:spcAft>
                <a:spcPts val="600"/>
              </a:spcAft>
              <a:buNone/>
            </a:pPr>
            <a:r>
              <a:rPr lang="en-US" sz="1200" u="sng" dirty="0">
                <a:solidFill>
                  <a:srgbClr val="FA0007"/>
                </a:solidFill>
              </a:rPr>
              <a:t>Solid waste management</a:t>
            </a:r>
          </a:p>
          <a:p>
            <a:pPr>
              <a:lnSpc>
                <a:spcPct val="107000"/>
              </a:lnSpc>
              <a:spcAft>
                <a:spcPts val="600"/>
              </a:spcAft>
            </a:pPr>
            <a:r>
              <a:rPr lang="en-US" sz="1200" dirty="0">
                <a:solidFill>
                  <a:schemeClr val="tx1"/>
                </a:solidFill>
              </a:rPr>
              <a:t>Consistent daily waste cleaning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15</a:t>
            </a:fld>
            <a:endParaRPr lang="en-US"/>
          </a:p>
        </p:txBody>
      </p:sp>
    </p:spTree>
    <p:extLst>
      <p:ext uri="{BB962C8B-B14F-4D97-AF65-F5344CB8AC3E}">
        <p14:creationId xmlns:p14="http://schemas.microsoft.com/office/powerpoint/2010/main" val="43230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51" indent="-342351">
              <a:spcBef>
                <a:spcPts val="599"/>
              </a:spcBef>
              <a:buFont typeface="Arial" panose="020B0604020202020204" pitchFamily="34" charset="0"/>
              <a:buChar char="•"/>
            </a:pPr>
            <a:r>
              <a:rPr lang="en-GB" altLang="en-US" sz="2000" b="1" dirty="0">
                <a:cs typeface="Arial" pitchFamily="34" charset="0"/>
              </a:rPr>
              <a:t>Spark further action-grow a movement </a:t>
            </a:r>
            <a:endParaRPr lang="en-GB" altLang="en-US" sz="2000" b="1" i="1" dirty="0">
              <a:cs typeface="Arial" pitchFamily="34" charset="0"/>
            </a:endParaRPr>
          </a:p>
          <a:p>
            <a:pPr marL="798820" lvl="1" indent="-342351">
              <a:spcBef>
                <a:spcPts val="599"/>
              </a:spcBef>
              <a:buFont typeface="Arial" panose="020B0604020202020204" pitchFamily="34" charset="0"/>
              <a:buChar char="•"/>
            </a:pPr>
            <a:r>
              <a:rPr lang="en-GB" altLang="en-US" sz="2000" i="1" dirty="0">
                <a:cs typeface="Arial" pitchFamily="34" charset="0"/>
              </a:rPr>
              <a:t>engage in key health events</a:t>
            </a:r>
          </a:p>
          <a:p>
            <a:pPr marL="342351" indent="-342351">
              <a:spcBef>
                <a:spcPts val="599"/>
              </a:spcBef>
              <a:buFont typeface="Arial" panose="020B0604020202020204" pitchFamily="34" charset="0"/>
              <a:buChar char="•"/>
            </a:pPr>
            <a:r>
              <a:rPr lang="en-GB" altLang="en-US" sz="2000" b="1" dirty="0">
                <a:cs typeface="Arial" pitchFamily="34" charset="0"/>
              </a:rPr>
              <a:t>Hold countries and partners accountable</a:t>
            </a:r>
          </a:p>
          <a:p>
            <a:pPr marL="798820" lvl="1" indent="-342351">
              <a:spcBef>
                <a:spcPts val="599"/>
              </a:spcBef>
              <a:buFont typeface="Arial" panose="020B0604020202020204" pitchFamily="34" charset="0"/>
              <a:buChar char="•"/>
            </a:pPr>
            <a:r>
              <a:rPr lang="en-GB" altLang="en-US" sz="2000" i="1" dirty="0">
                <a:cs typeface="Arial" pitchFamily="34" charset="0"/>
              </a:rPr>
              <a:t>Country tracker, world health assembly updates</a:t>
            </a:r>
          </a:p>
          <a:p>
            <a:pPr marL="798820" lvl="1" indent="-342351">
              <a:spcBef>
                <a:spcPts val="599"/>
              </a:spcBef>
              <a:buFont typeface="Arial" panose="020B0604020202020204" pitchFamily="34" charset="0"/>
              <a:buChar char="•"/>
            </a:pPr>
            <a:r>
              <a:rPr lang="en-US" altLang="en-US" sz="2000" i="1" dirty="0">
                <a:cs typeface="Arial" pitchFamily="34" charset="0"/>
              </a:rPr>
              <a:t>JMP 2020 report</a:t>
            </a:r>
            <a:endParaRPr lang="en-GB" altLang="en-US" sz="2000" i="1" dirty="0">
              <a:cs typeface="Arial" pitchFamily="34" charset="0"/>
            </a:endParaRPr>
          </a:p>
          <a:p>
            <a:pPr marL="342351" indent="-342351">
              <a:spcBef>
                <a:spcPts val="599"/>
              </a:spcBef>
              <a:buFont typeface="Arial" panose="020B0604020202020204" pitchFamily="34" charset="0"/>
              <a:buChar char="•"/>
            </a:pPr>
            <a:r>
              <a:rPr lang="en-US" altLang="en-US" sz="2000" b="1" dirty="0">
                <a:cs typeface="Arial" pitchFamily="34" charset="0"/>
              </a:rPr>
              <a:t>Provide technical and country support</a:t>
            </a:r>
          </a:p>
          <a:p>
            <a:pPr marL="798820" lvl="1" indent="-342351">
              <a:spcBef>
                <a:spcPts val="599"/>
              </a:spcBef>
              <a:buFont typeface="Arial" panose="020B0604020202020204" pitchFamily="34" charset="0"/>
              <a:buChar char="•"/>
            </a:pPr>
            <a:r>
              <a:rPr lang="en-US" altLang="en-US" sz="2000" i="1" dirty="0">
                <a:cs typeface="Arial" pitchFamily="34" charset="0"/>
              </a:rPr>
              <a:t>WASH FIT updates and implementation</a:t>
            </a:r>
          </a:p>
          <a:p>
            <a:pPr marL="798820" lvl="1" indent="-342351">
              <a:spcBef>
                <a:spcPts val="599"/>
              </a:spcBef>
              <a:buFont typeface="Arial" panose="020B0604020202020204" pitchFamily="34" charset="0"/>
              <a:buChar char="•"/>
            </a:pPr>
            <a:r>
              <a:rPr lang="en-US" altLang="en-US" sz="2000" i="1" dirty="0">
                <a:cs typeface="Arial" pitchFamily="34" charset="0"/>
              </a:rPr>
              <a:t>Embedding WASH in health efforts</a:t>
            </a:r>
          </a:p>
          <a:p>
            <a:pPr marL="342351" indent="-342351">
              <a:spcBef>
                <a:spcPts val="599"/>
              </a:spcBef>
              <a:buFont typeface="Arial" panose="020B0604020202020204" pitchFamily="34" charset="0"/>
              <a:buChar char="•"/>
            </a:pPr>
            <a:r>
              <a:rPr lang="en-US" altLang="en-US" sz="2000" b="1" dirty="0">
                <a:cs typeface="Arial" pitchFamily="34" charset="0"/>
              </a:rPr>
              <a:t>Raise profile secure more investments</a:t>
            </a:r>
          </a:p>
          <a:p>
            <a:pPr marL="798820" lvl="1" indent="-342351">
              <a:spcBef>
                <a:spcPts val="599"/>
              </a:spcBef>
              <a:buFont typeface="Arial" panose="020B0604020202020204" pitchFamily="34" charset="0"/>
              <a:buChar char="•"/>
            </a:pPr>
            <a:r>
              <a:rPr lang="en-US" altLang="en-US" sz="2000" dirty="0">
                <a:cs typeface="Arial" pitchFamily="34" charset="0"/>
              </a:rPr>
              <a:t>Investment meeting; investment case</a:t>
            </a:r>
          </a:p>
          <a:p>
            <a:pPr marL="342351" indent="-342351">
              <a:spcBef>
                <a:spcPts val="599"/>
              </a:spcBef>
              <a:buFont typeface="Arial" panose="020B0604020202020204" pitchFamily="34" charset="0"/>
              <a:buChar char="•"/>
            </a:pPr>
            <a:r>
              <a:rPr lang="en-US" altLang="en-US" sz="2000" b="1" dirty="0">
                <a:cs typeface="Arial" pitchFamily="34" charset="0"/>
              </a:rPr>
              <a:t>Continue to advance learning agenda</a:t>
            </a:r>
          </a:p>
          <a:p>
            <a:pPr marL="798820" lvl="1" indent="-342351">
              <a:spcBef>
                <a:spcPts val="599"/>
              </a:spcBef>
              <a:buFont typeface="Arial" panose="020B0604020202020204" pitchFamily="34" charset="0"/>
              <a:buChar char="•"/>
            </a:pPr>
            <a:r>
              <a:rPr lang="en-US" altLang="en-US" sz="2000" dirty="0">
                <a:cs typeface="Arial" pitchFamily="34" charset="0"/>
              </a:rPr>
              <a:t>Continue learning labs (e.g. on research)</a:t>
            </a:r>
          </a:p>
          <a:p>
            <a:pPr marL="798820" lvl="1" indent="-342351">
              <a:spcBef>
                <a:spcPts val="599"/>
              </a:spcBef>
              <a:buFont typeface="Arial" panose="020B0604020202020204" pitchFamily="34" charset="0"/>
              <a:buChar char="•"/>
            </a:pPr>
            <a:r>
              <a:rPr lang="en-US" altLang="en-US" sz="2000" dirty="0">
                <a:cs typeface="Arial" pitchFamily="34" charset="0"/>
              </a:rPr>
              <a:t>Impact from WASH FIT and other tools</a:t>
            </a:r>
          </a:p>
          <a:p>
            <a:endParaRPr lang="en-GB" dirty="0"/>
          </a:p>
        </p:txBody>
      </p:sp>
      <p:sp>
        <p:nvSpPr>
          <p:cNvPr id="4" name="Slide Number Placeholder 3"/>
          <p:cNvSpPr>
            <a:spLocks noGrp="1"/>
          </p:cNvSpPr>
          <p:nvPr>
            <p:ph type="sldNum" sz="quarter" idx="10"/>
          </p:nvPr>
        </p:nvSpPr>
        <p:spPr/>
        <p:txBody>
          <a:bodyPr/>
          <a:lstStyle/>
          <a:p>
            <a:fld id="{F8024919-068E-49F4-A398-979F7784A2F4}" type="slidenum">
              <a:rPr lang="en-US" smtClean="0"/>
              <a:t>16</a:t>
            </a:fld>
            <a:endParaRPr lang="en-US"/>
          </a:p>
        </p:txBody>
      </p:sp>
    </p:spTree>
    <p:extLst>
      <p:ext uri="{BB962C8B-B14F-4D97-AF65-F5344CB8AC3E}">
        <p14:creationId xmlns:p14="http://schemas.microsoft.com/office/powerpoint/2010/main" val="369112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Promotion/facilitation of hygienic practices, especially hand washing before anything is placed in the </a:t>
            </a:r>
            <a:r>
              <a:rPr lang="en-US" b="0" dirty="0" err="1">
                <a:solidFill>
                  <a:schemeClr val="tx1"/>
                </a:solidFill>
              </a:rPr>
              <a:t>mouthfor</a:t>
            </a:r>
            <a:r>
              <a:rPr lang="en-US" b="0" dirty="0">
                <a:solidFill>
                  <a:schemeClr val="tx1"/>
                </a:solidFill>
              </a:rPr>
              <a:t> handwashing, cleaning and clothes-washing;</a:t>
            </a:r>
            <a:endParaRPr lang="en-GB"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inclusion of marketplaces and other communal gathering places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indent="0">
              <a:lnSpc>
                <a:spcPct val="107000"/>
              </a:lnSpc>
              <a:spcAft>
                <a:spcPts val="600"/>
              </a:spcAft>
              <a:buNone/>
            </a:pPr>
            <a:r>
              <a:rPr lang="en-US" sz="1200" u="sng" dirty="0">
                <a:solidFill>
                  <a:srgbClr val="FA0007"/>
                </a:solidFill>
              </a:rPr>
              <a:t>Additionally, households should be provided with: </a:t>
            </a:r>
            <a:endParaRPr lang="en-GB" sz="1200" dirty="0">
              <a:solidFill>
                <a:srgbClr val="FA0007"/>
              </a:solidFill>
            </a:endParaRPr>
          </a:p>
          <a:p>
            <a:pPr>
              <a:lnSpc>
                <a:spcPct val="107000"/>
              </a:lnSpc>
              <a:spcAft>
                <a:spcPts val="0"/>
              </a:spcAft>
              <a:buFont typeface="Arial" panose="020B0604020202020204" pitchFamily="34" charset="0"/>
              <a:buChar char="•"/>
            </a:pPr>
            <a:r>
              <a:rPr lang="en-US" sz="1200" dirty="0">
                <a:solidFill>
                  <a:schemeClr val="tx1"/>
                </a:solidFill>
              </a:rPr>
              <a:t>Information regarding hygiene measures including steps to take after exposure, e.g. health education messages in local language.  </a:t>
            </a:r>
            <a:endParaRPr lang="en-GB" sz="1200" dirty="0">
              <a:solidFill>
                <a:schemeClr val="tx1"/>
              </a:solidFill>
            </a:endParaRPr>
          </a:p>
          <a:p>
            <a:pPr>
              <a:lnSpc>
                <a:spcPct val="107000"/>
              </a:lnSpc>
              <a:spcAft>
                <a:spcPts val="600"/>
              </a:spcAft>
              <a:buFont typeface="Arial" panose="020B0604020202020204" pitchFamily="34" charset="0"/>
              <a:buChar char="•"/>
            </a:pPr>
            <a:r>
              <a:rPr lang="en-US" sz="1200" dirty="0">
                <a:solidFill>
                  <a:schemeClr val="tx1"/>
                </a:solidFill>
              </a:rPr>
              <a:t>Hand-Washing stations</a:t>
            </a:r>
          </a:p>
          <a:p>
            <a:pPr marL="0" indent="0">
              <a:lnSpc>
                <a:spcPct val="107000"/>
              </a:lnSpc>
              <a:spcAft>
                <a:spcPts val="600"/>
              </a:spcAft>
              <a:buNone/>
            </a:pPr>
            <a:r>
              <a:rPr lang="en-US" sz="1200" dirty="0">
                <a:solidFill>
                  <a:schemeClr val="tx1"/>
                </a:solidFill>
              </a:rPr>
              <a:t> </a:t>
            </a:r>
            <a:r>
              <a:rPr lang="en-US" sz="1200" u="sng" dirty="0">
                <a:solidFill>
                  <a:srgbClr val="FA0007"/>
                </a:solidFill>
              </a:rPr>
              <a:t>Sanitation</a:t>
            </a:r>
          </a:p>
          <a:p>
            <a:pPr>
              <a:lnSpc>
                <a:spcPct val="107000"/>
              </a:lnSpc>
              <a:spcAft>
                <a:spcPts val="600"/>
              </a:spcAft>
            </a:pPr>
            <a:r>
              <a:rPr lang="en-US" sz="1200" dirty="0">
                <a:solidFill>
                  <a:schemeClr val="tx1"/>
                </a:solidFill>
              </a:rPr>
              <a:t>Clean sanitary facilities</a:t>
            </a:r>
          </a:p>
          <a:p>
            <a:pPr marL="0" indent="0">
              <a:lnSpc>
                <a:spcPct val="107000"/>
              </a:lnSpc>
              <a:spcAft>
                <a:spcPts val="600"/>
              </a:spcAft>
              <a:buNone/>
            </a:pPr>
            <a:r>
              <a:rPr lang="en-US" sz="1200" u="sng" dirty="0">
                <a:solidFill>
                  <a:srgbClr val="FA0007"/>
                </a:solidFill>
              </a:rPr>
              <a:t>Solid waste management</a:t>
            </a:r>
          </a:p>
          <a:p>
            <a:pPr>
              <a:lnSpc>
                <a:spcPct val="107000"/>
              </a:lnSpc>
              <a:spcAft>
                <a:spcPts val="600"/>
              </a:spcAft>
            </a:pPr>
            <a:r>
              <a:rPr lang="en-US" sz="1200" dirty="0">
                <a:solidFill>
                  <a:schemeClr val="tx1"/>
                </a:solidFill>
              </a:rPr>
              <a:t>Consistent daily waste cleaning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54672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Promotion/facilitation of hygienic practices, especially hand washing before anything is placed in the </a:t>
            </a:r>
            <a:r>
              <a:rPr lang="en-US" b="0" dirty="0" err="1">
                <a:solidFill>
                  <a:schemeClr val="tx1"/>
                </a:solidFill>
              </a:rPr>
              <a:t>mouthfor</a:t>
            </a:r>
            <a:r>
              <a:rPr lang="en-US" b="0" dirty="0">
                <a:solidFill>
                  <a:schemeClr val="tx1"/>
                </a:solidFill>
              </a:rPr>
              <a:t> handwashing, cleaning and clothes-washing;</a:t>
            </a:r>
            <a:endParaRPr lang="en-GB"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inclusion of marketplaces and other communal gathering places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indent="0">
              <a:lnSpc>
                <a:spcPct val="107000"/>
              </a:lnSpc>
              <a:spcAft>
                <a:spcPts val="600"/>
              </a:spcAft>
              <a:buNone/>
            </a:pPr>
            <a:r>
              <a:rPr lang="en-US" sz="1200" u="sng" dirty="0">
                <a:solidFill>
                  <a:srgbClr val="FA0007"/>
                </a:solidFill>
              </a:rPr>
              <a:t>Additionally, households should be provided with: </a:t>
            </a:r>
            <a:endParaRPr lang="en-GB" sz="1200" dirty="0">
              <a:solidFill>
                <a:srgbClr val="FA0007"/>
              </a:solidFill>
            </a:endParaRPr>
          </a:p>
          <a:p>
            <a:pPr>
              <a:lnSpc>
                <a:spcPct val="107000"/>
              </a:lnSpc>
              <a:spcAft>
                <a:spcPts val="0"/>
              </a:spcAft>
              <a:buFont typeface="Arial" panose="020B0604020202020204" pitchFamily="34" charset="0"/>
              <a:buChar char="•"/>
            </a:pPr>
            <a:r>
              <a:rPr lang="en-US" sz="1200" dirty="0">
                <a:solidFill>
                  <a:schemeClr val="tx1"/>
                </a:solidFill>
              </a:rPr>
              <a:t>Information regarding hygiene measures including steps to take after exposure, e.g. health education messages in local language.  </a:t>
            </a:r>
            <a:endParaRPr lang="en-GB" sz="1200" dirty="0">
              <a:solidFill>
                <a:schemeClr val="tx1"/>
              </a:solidFill>
            </a:endParaRPr>
          </a:p>
          <a:p>
            <a:pPr>
              <a:lnSpc>
                <a:spcPct val="107000"/>
              </a:lnSpc>
              <a:spcAft>
                <a:spcPts val="600"/>
              </a:spcAft>
              <a:buFont typeface="Arial" panose="020B0604020202020204" pitchFamily="34" charset="0"/>
              <a:buChar char="•"/>
            </a:pPr>
            <a:r>
              <a:rPr lang="en-US" sz="1200" dirty="0">
                <a:solidFill>
                  <a:schemeClr val="tx1"/>
                </a:solidFill>
              </a:rPr>
              <a:t>Hand-Washing stations</a:t>
            </a:r>
          </a:p>
          <a:p>
            <a:pPr marL="0" indent="0">
              <a:lnSpc>
                <a:spcPct val="107000"/>
              </a:lnSpc>
              <a:spcAft>
                <a:spcPts val="600"/>
              </a:spcAft>
              <a:buNone/>
            </a:pPr>
            <a:r>
              <a:rPr lang="en-US" sz="1200" dirty="0">
                <a:solidFill>
                  <a:schemeClr val="tx1"/>
                </a:solidFill>
              </a:rPr>
              <a:t> </a:t>
            </a:r>
            <a:r>
              <a:rPr lang="en-US" sz="1200" u="sng" dirty="0">
                <a:solidFill>
                  <a:srgbClr val="FA0007"/>
                </a:solidFill>
              </a:rPr>
              <a:t>Sanitation</a:t>
            </a:r>
          </a:p>
          <a:p>
            <a:pPr>
              <a:lnSpc>
                <a:spcPct val="107000"/>
              </a:lnSpc>
              <a:spcAft>
                <a:spcPts val="600"/>
              </a:spcAft>
            </a:pPr>
            <a:r>
              <a:rPr lang="en-US" sz="1200" dirty="0">
                <a:solidFill>
                  <a:schemeClr val="tx1"/>
                </a:solidFill>
              </a:rPr>
              <a:t>Clean sanitary facilities</a:t>
            </a:r>
          </a:p>
          <a:p>
            <a:pPr marL="0" indent="0">
              <a:lnSpc>
                <a:spcPct val="107000"/>
              </a:lnSpc>
              <a:spcAft>
                <a:spcPts val="600"/>
              </a:spcAft>
              <a:buNone/>
            </a:pPr>
            <a:r>
              <a:rPr lang="en-US" sz="1200" u="sng" dirty="0">
                <a:solidFill>
                  <a:srgbClr val="FA0007"/>
                </a:solidFill>
              </a:rPr>
              <a:t>Solid waste management</a:t>
            </a:r>
          </a:p>
          <a:p>
            <a:pPr>
              <a:lnSpc>
                <a:spcPct val="107000"/>
              </a:lnSpc>
              <a:spcAft>
                <a:spcPts val="600"/>
              </a:spcAft>
            </a:pPr>
            <a:r>
              <a:rPr lang="en-US" sz="1200" dirty="0">
                <a:solidFill>
                  <a:schemeClr val="tx1"/>
                </a:solidFill>
              </a:rPr>
              <a:t>Consistent daily waste cleaning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18</a:t>
            </a:fld>
            <a:endParaRPr lang="en-US"/>
          </a:p>
        </p:txBody>
      </p:sp>
    </p:spTree>
    <p:extLst>
      <p:ext uri="{BB962C8B-B14F-4D97-AF65-F5344CB8AC3E}">
        <p14:creationId xmlns:p14="http://schemas.microsoft.com/office/powerpoint/2010/main" val="305318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2EF9A0-D4F0-4A7A-B5AE-256E74E5ECD9}"/>
              </a:ext>
            </a:extLst>
          </p:cNvPr>
          <p:cNvSpPr>
            <a:spLocks noGrp="1"/>
          </p:cNvSpPr>
          <p:nvPr>
            <p:ph type="body" idx="1"/>
          </p:nvPr>
        </p:nvSpPr>
        <p:spPr/>
        <p:txBody>
          <a:bodyPr/>
          <a:lstStyle/>
          <a:p>
            <a:pPr algn="l"/>
            <a:endParaRPr lang="en-US" dirty="0">
              <a:highlight>
                <a:srgbClr val="FFFF00"/>
              </a:highlight>
            </a:endParaRPr>
          </a:p>
        </p:txBody>
      </p:sp>
    </p:spTree>
    <p:extLst>
      <p:ext uri="{BB962C8B-B14F-4D97-AF65-F5344CB8AC3E}">
        <p14:creationId xmlns:p14="http://schemas.microsoft.com/office/powerpoint/2010/main" val="14480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solidFill>
                  <a:srgbClr val="002060"/>
                </a:solidFill>
              </a:rPr>
              <a:t>Safe sanitation systems must meet these requirements in a manner consistent with human rights, while also addressing co-disposal of greywater, associated hygiene practices and essential services required for the functioning of technologies.</a:t>
            </a:r>
            <a:endParaRPr lang="en-GB"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12 July,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20</a:t>
            </a:fld>
            <a:endParaRPr lang="en-GB"/>
          </a:p>
        </p:txBody>
      </p:sp>
    </p:spTree>
    <p:extLst>
      <p:ext uri="{BB962C8B-B14F-4D97-AF65-F5344CB8AC3E}">
        <p14:creationId xmlns:p14="http://schemas.microsoft.com/office/powerpoint/2010/main" val="61779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37029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51" indent="-342351">
              <a:spcBef>
                <a:spcPts val="599"/>
              </a:spcBef>
              <a:buFont typeface="Arial" panose="020B0604020202020204" pitchFamily="34" charset="0"/>
              <a:buChar char="•"/>
            </a:pPr>
            <a:r>
              <a:rPr lang="en-GB" altLang="en-US" sz="2000" b="1" dirty="0">
                <a:cs typeface="Arial" pitchFamily="34" charset="0"/>
              </a:rPr>
              <a:t>Spark further action-grow a movement </a:t>
            </a:r>
            <a:endParaRPr lang="en-GB" altLang="en-US" sz="2000" b="1" i="1" dirty="0">
              <a:cs typeface="Arial" pitchFamily="34" charset="0"/>
            </a:endParaRPr>
          </a:p>
          <a:p>
            <a:pPr marL="798820" lvl="1" indent="-342351">
              <a:spcBef>
                <a:spcPts val="599"/>
              </a:spcBef>
              <a:buFont typeface="Arial" panose="020B0604020202020204" pitchFamily="34" charset="0"/>
              <a:buChar char="•"/>
            </a:pPr>
            <a:r>
              <a:rPr lang="en-GB" altLang="en-US" sz="2000" i="1" dirty="0">
                <a:cs typeface="Arial" pitchFamily="34" charset="0"/>
              </a:rPr>
              <a:t>engage in key health events</a:t>
            </a:r>
          </a:p>
          <a:p>
            <a:pPr marL="342351" indent="-342351">
              <a:spcBef>
                <a:spcPts val="599"/>
              </a:spcBef>
              <a:buFont typeface="Arial" panose="020B0604020202020204" pitchFamily="34" charset="0"/>
              <a:buChar char="•"/>
            </a:pPr>
            <a:r>
              <a:rPr lang="en-GB" altLang="en-US" sz="2000" b="1" dirty="0">
                <a:cs typeface="Arial" pitchFamily="34" charset="0"/>
              </a:rPr>
              <a:t>Hold countries and partners accountable</a:t>
            </a:r>
          </a:p>
          <a:p>
            <a:pPr marL="798820" lvl="1" indent="-342351">
              <a:spcBef>
                <a:spcPts val="599"/>
              </a:spcBef>
              <a:buFont typeface="Arial" panose="020B0604020202020204" pitchFamily="34" charset="0"/>
              <a:buChar char="•"/>
            </a:pPr>
            <a:r>
              <a:rPr lang="en-GB" altLang="en-US" sz="2000" i="1" dirty="0">
                <a:cs typeface="Arial" pitchFamily="34" charset="0"/>
              </a:rPr>
              <a:t>Country tracker, world health assembly updates</a:t>
            </a:r>
          </a:p>
          <a:p>
            <a:pPr marL="798820" lvl="1" indent="-342351">
              <a:spcBef>
                <a:spcPts val="599"/>
              </a:spcBef>
              <a:buFont typeface="Arial" panose="020B0604020202020204" pitchFamily="34" charset="0"/>
              <a:buChar char="•"/>
            </a:pPr>
            <a:r>
              <a:rPr lang="en-US" altLang="en-US" sz="2000" i="1" dirty="0">
                <a:cs typeface="Arial" pitchFamily="34" charset="0"/>
              </a:rPr>
              <a:t>JMP 2020 report</a:t>
            </a:r>
            <a:endParaRPr lang="en-GB" altLang="en-US" sz="2000" i="1" dirty="0">
              <a:cs typeface="Arial" pitchFamily="34" charset="0"/>
            </a:endParaRPr>
          </a:p>
          <a:p>
            <a:pPr marL="342351" indent="-342351">
              <a:spcBef>
                <a:spcPts val="599"/>
              </a:spcBef>
              <a:buFont typeface="Arial" panose="020B0604020202020204" pitchFamily="34" charset="0"/>
              <a:buChar char="•"/>
            </a:pPr>
            <a:r>
              <a:rPr lang="en-US" altLang="en-US" sz="2000" b="1" dirty="0">
                <a:cs typeface="Arial" pitchFamily="34" charset="0"/>
              </a:rPr>
              <a:t>Provide technical and country support</a:t>
            </a:r>
          </a:p>
          <a:p>
            <a:pPr marL="798820" lvl="1" indent="-342351">
              <a:spcBef>
                <a:spcPts val="599"/>
              </a:spcBef>
              <a:buFont typeface="Arial" panose="020B0604020202020204" pitchFamily="34" charset="0"/>
              <a:buChar char="•"/>
            </a:pPr>
            <a:r>
              <a:rPr lang="en-US" altLang="en-US" sz="2000" i="1" dirty="0">
                <a:cs typeface="Arial" pitchFamily="34" charset="0"/>
              </a:rPr>
              <a:t>WASH FIT updates and implementation</a:t>
            </a:r>
          </a:p>
          <a:p>
            <a:pPr marL="798820" lvl="1" indent="-342351">
              <a:spcBef>
                <a:spcPts val="599"/>
              </a:spcBef>
              <a:buFont typeface="Arial" panose="020B0604020202020204" pitchFamily="34" charset="0"/>
              <a:buChar char="•"/>
            </a:pPr>
            <a:r>
              <a:rPr lang="en-US" altLang="en-US" sz="2000" i="1" dirty="0">
                <a:cs typeface="Arial" pitchFamily="34" charset="0"/>
              </a:rPr>
              <a:t>Embedding WASH in health efforts</a:t>
            </a:r>
          </a:p>
          <a:p>
            <a:pPr marL="342351" indent="-342351">
              <a:spcBef>
                <a:spcPts val="599"/>
              </a:spcBef>
              <a:buFont typeface="Arial" panose="020B0604020202020204" pitchFamily="34" charset="0"/>
              <a:buChar char="•"/>
            </a:pPr>
            <a:r>
              <a:rPr lang="en-US" altLang="en-US" sz="2000" b="1" dirty="0">
                <a:cs typeface="Arial" pitchFamily="34" charset="0"/>
              </a:rPr>
              <a:t>Raise profile secure more investments</a:t>
            </a:r>
          </a:p>
          <a:p>
            <a:pPr marL="798820" lvl="1" indent="-342351">
              <a:spcBef>
                <a:spcPts val="599"/>
              </a:spcBef>
              <a:buFont typeface="Arial" panose="020B0604020202020204" pitchFamily="34" charset="0"/>
              <a:buChar char="•"/>
            </a:pPr>
            <a:r>
              <a:rPr lang="en-US" altLang="en-US" sz="2000" dirty="0">
                <a:cs typeface="Arial" pitchFamily="34" charset="0"/>
              </a:rPr>
              <a:t>Investment meeting; investment case</a:t>
            </a:r>
          </a:p>
          <a:p>
            <a:pPr marL="342351" indent="-342351">
              <a:spcBef>
                <a:spcPts val="599"/>
              </a:spcBef>
              <a:buFont typeface="Arial" panose="020B0604020202020204" pitchFamily="34" charset="0"/>
              <a:buChar char="•"/>
            </a:pPr>
            <a:r>
              <a:rPr lang="en-US" altLang="en-US" sz="2000" b="1" dirty="0">
                <a:cs typeface="Arial" pitchFamily="34" charset="0"/>
              </a:rPr>
              <a:t>Continue to advance learning agenda</a:t>
            </a:r>
          </a:p>
          <a:p>
            <a:pPr marL="798820" lvl="1" indent="-342351">
              <a:spcBef>
                <a:spcPts val="599"/>
              </a:spcBef>
              <a:buFont typeface="Arial" panose="020B0604020202020204" pitchFamily="34" charset="0"/>
              <a:buChar char="•"/>
            </a:pPr>
            <a:r>
              <a:rPr lang="en-US" altLang="en-US" sz="2000" dirty="0">
                <a:cs typeface="Arial" pitchFamily="34" charset="0"/>
              </a:rPr>
              <a:t>Continue learning labs (e.g. on research)</a:t>
            </a:r>
          </a:p>
          <a:p>
            <a:pPr marL="798820" lvl="1" indent="-342351">
              <a:spcBef>
                <a:spcPts val="599"/>
              </a:spcBef>
              <a:buFont typeface="Arial" panose="020B0604020202020204" pitchFamily="34" charset="0"/>
              <a:buChar char="•"/>
            </a:pPr>
            <a:r>
              <a:rPr lang="en-US" altLang="en-US" sz="2000" dirty="0">
                <a:cs typeface="Arial" pitchFamily="34" charset="0"/>
              </a:rPr>
              <a:t>Impact from WASH FIT and other tools</a:t>
            </a:r>
          </a:p>
          <a:p>
            <a:endParaRPr lang="en-GB" dirty="0"/>
          </a:p>
        </p:txBody>
      </p:sp>
      <p:sp>
        <p:nvSpPr>
          <p:cNvPr id="4" name="Slide Number Placeholder 3"/>
          <p:cNvSpPr>
            <a:spLocks noGrp="1"/>
          </p:cNvSpPr>
          <p:nvPr>
            <p:ph type="sldNum" sz="quarter" idx="10"/>
          </p:nvPr>
        </p:nvSpPr>
        <p:spPr/>
        <p:txBody>
          <a:bodyPr/>
          <a:lstStyle/>
          <a:p>
            <a:fld id="{F8024919-068E-49F4-A398-979F7784A2F4}" type="slidenum">
              <a:rPr lang="en-US" smtClean="0"/>
              <a:t>21</a:t>
            </a:fld>
            <a:endParaRPr lang="en-US"/>
          </a:p>
        </p:txBody>
      </p:sp>
    </p:spTree>
    <p:extLst>
      <p:ext uri="{BB962C8B-B14F-4D97-AF65-F5344CB8AC3E}">
        <p14:creationId xmlns:p14="http://schemas.microsoft.com/office/powerpoint/2010/main" val="17189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1413"/>
            <a:ext cx="4106862" cy="3081337"/>
          </a:xfrm>
        </p:spPr>
      </p:sp>
      <p:sp>
        <p:nvSpPr>
          <p:cNvPr id="3" name="Notes Placeholder 2"/>
          <p:cNvSpPr>
            <a:spLocks noGrp="1"/>
          </p:cNvSpPr>
          <p:nvPr>
            <p:ph type="body" idx="1"/>
          </p:nvPr>
        </p:nvSpPr>
        <p:spPr/>
        <p:txBody>
          <a:bodyPr/>
          <a:lstStyle/>
          <a:p>
            <a:r>
              <a:rPr lang="en-US" dirty="0"/>
              <a:t>Hand hygiene is a behavior that is influenced by many factors. The likelihood of hand hygiene occurring at the right time and in the right way is influenced by:</a:t>
            </a:r>
          </a:p>
          <a:p>
            <a:pPr marL="228234" indent="-228234" defTabSz="912937">
              <a:buFont typeface="+mj-lt"/>
              <a:buAutoNum type="arabicPeriod"/>
              <a:defRPr/>
            </a:pPr>
            <a:r>
              <a:rPr lang="en-US" dirty="0">
                <a:latin typeface="Arial" panose="020B0604020202020204" pitchFamily="34" charset="0"/>
                <a:cs typeface="Arial" panose="020B0604020202020204" pitchFamily="34" charset="0"/>
              </a:rPr>
              <a:t>The infrastructure &amp; resources available to perform hand hygiene</a:t>
            </a:r>
          </a:p>
          <a:p>
            <a:pPr marL="228234" indent="-228234" defTabSz="912937">
              <a:buFont typeface="+mj-lt"/>
              <a:buAutoNum type="arabicPeriod"/>
              <a:defRPr/>
            </a:pPr>
            <a:r>
              <a:rPr lang="en-US" dirty="0">
                <a:latin typeface="Arial" panose="020B0604020202020204" pitchFamily="34" charset="0"/>
                <a:cs typeface="Arial" panose="020B0604020202020204" pitchFamily="34" charset="0"/>
              </a:rPr>
              <a:t>People trained in the why, when and how of hand hygiene </a:t>
            </a:r>
          </a:p>
          <a:p>
            <a:pPr marL="228234" indent="-228234" defTabSz="912937">
              <a:buFont typeface="+mj-lt"/>
              <a:buAutoNum type="arabicPeriod"/>
              <a:defRPr/>
            </a:pPr>
            <a:r>
              <a:rPr lang="en-US" dirty="0">
                <a:latin typeface="Arial" panose="020B0604020202020204" pitchFamily="34" charset="0"/>
                <a:cs typeface="Arial" panose="020B0604020202020204" pitchFamily="34" charset="0"/>
              </a:rPr>
              <a:t>Having checks in place to monitor whether it is being performed at the right time and in the right way and timely feedback so that corrective action can be addressed</a:t>
            </a:r>
          </a:p>
          <a:p>
            <a:pPr marL="228234" indent="-228234" defTabSz="912937">
              <a:buFont typeface="+mj-lt"/>
              <a:buAutoNum type="arabicPeriod"/>
              <a:defRPr/>
            </a:pPr>
            <a:r>
              <a:rPr lang="en-US" dirty="0">
                <a:latin typeface="Arial" panose="020B0604020202020204" pitchFamily="34" charset="0"/>
                <a:cs typeface="Arial" panose="020B0604020202020204" pitchFamily="34" charset="0"/>
              </a:rPr>
              <a:t>Reminding people to perform hand hygiene at the right time and in the right way</a:t>
            </a:r>
          </a:p>
          <a:p>
            <a:pPr marL="228234" indent="-228234" defTabSz="912937">
              <a:buFont typeface="+mj-lt"/>
              <a:buAutoNum type="arabicPeriod"/>
              <a:defRPr/>
            </a:pPr>
            <a:r>
              <a:rPr lang="en-US" dirty="0">
                <a:latin typeface="Arial" panose="020B0604020202020204" pitchFamily="34" charset="0"/>
                <a:cs typeface="Arial" panose="020B0604020202020204" pitchFamily="34" charset="0"/>
              </a:rPr>
              <a:t>Senior managers showing they value hand hygiene</a:t>
            </a:r>
            <a:endParaRPr lang="en-US" dirty="0"/>
          </a:p>
          <a:p>
            <a:r>
              <a:rPr lang="en-GB" dirty="0"/>
              <a:t>This is what the WHO multimodal strategy is all about. Hand hygiene improvers should address all of these five elements commonly referred to as: 1) system change; 2) training and education; 3) monitoring and feedback; 4) reminders and communications; and 5) a culture of safety. In other words, the strategy involves “building” the right system, “teaching” the right things, “checking” the right things, “selling” the right messages, and ultimately ”living” IPC throughout the entire health system. Lessons from the field of implementation science suggest that targeting only one of these five elements (that is, using a “unimodal” strategy) is more likely to result in improvements that are short-lived and not sustainable.</a:t>
            </a:r>
          </a:p>
          <a:p>
            <a:endParaRPr lang="en-US" dirty="0"/>
          </a:p>
        </p:txBody>
      </p:sp>
      <p:sp>
        <p:nvSpPr>
          <p:cNvPr id="4" name="Slide Number Placeholder 3"/>
          <p:cNvSpPr>
            <a:spLocks noGrp="1"/>
          </p:cNvSpPr>
          <p:nvPr>
            <p:ph type="sldNum" sz="quarter" idx="5"/>
          </p:nvPr>
        </p:nvSpPr>
        <p:spPr/>
        <p:txBody>
          <a:bodyPr/>
          <a:lstStyle/>
          <a:p>
            <a:fld id="{6663F19D-E211-634A-96F2-017192E3534B}" type="slidenum">
              <a:rPr lang="en-US" smtClean="0"/>
              <a:t>22</a:t>
            </a:fld>
            <a:endParaRPr lang="en-US"/>
          </a:p>
        </p:txBody>
      </p:sp>
    </p:spTree>
    <p:extLst>
      <p:ext uri="{BB962C8B-B14F-4D97-AF65-F5344CB8AC3E}">
        <p14:creationId xmlns:p14="http://schemas.microsoft.com/office/powerpoint/2010/main" val="326176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0" i="0" kern="1200" dirty="0">
                <a:solidFill>
                  <a:schemeClr val="tx1"/>
                </a:solidFill>
                <a:effectLst/>
                <a:latin typeface="+mn-lt"/>
                <a:ea typeface="+mn-ea"/>
                <a:cs typeface="+mn-cs"/>
              </a:rPr>
              <a:t>The provision of safe water, sanitation and hygienic conditions is essential to protecting human health during all infectious disease outbreaks, including the COVID-19 outbreak. Ensuring good and consistently applied WASH and waste management practices in health care facilities, homes and communities is essential to help to prevent human-to-human transmission of the COVID-19 virus.</a:t>
            </a:r>
            <a:endParaRPr lang="fr-CH" sz="1200" dirty="0">
              <a:solidFill>
                <a:schemeClr val="tx1"/>
              </a:solidFill>
              <a:latin typeface="Arial" charset="0"/>
              <a:ea typeface="Arial" charset="0"/>
              <a:cs typeface="Arial" charset="0"/>
            </a:endParaRPr>
          </a:p>
          <a:p>
            <a:pPr>
              <a:lnSpc>
                <a:spcPct val="100000"/>
              </a:lnSpc>
            </a:pPr>
            <a:endParaRPr lang="fr-CH" sz="1200" dirty="0">
              <a:solidFill>
                <a:schemeClr val="tx1"/>
              </a:solidFill>
              <a:latin typeface="Arial" charset="0"/>
              <a:ea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5AB95E1F-0E16-9041-B7F2-F780B1DFEBE7}" type="slidenum">
              <a:rPr lang="en-US" smtClean="0"/>
              <a:t>23</a:t>
            </a:fld>
            <a:endParaRPr lang="en-US"/>
          </a:p>
        </p:txBody>
      </p:sp>
    </p:spTree>
    <p:extLst>
      <p:ext uri="{BB962C8B-B14F-4D97-AF65-F5344CB8AC3E}">
        <p14:creationId xmlns:p14="http://schemas.microsoft.com/office/powerpoint/2010/main" val="4250568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0" i="0" kern="1200" dirty="0">
                <a:solidFill>
                  <a:schemeClr val="tx1"/>
                </a:solidFill>
                <a:effectLst/>
                <a:latin typeface="+mn-lt"/>
                <a:ea typeface="+mn-ea"/>
                <a:cs typeface="+mn-cs"/>
              </a:rPr>
              <a:t>The provision of safe water, sanitation and hygienic conditions is essential to protecting human health during all infectious disease outbreaks, including the COVID-19 outbreak. Ensuring good and consistently applied WASH and waste management practices in health care facilities, homes and communities is essential to help to prevent human-to-human transmission of the COVID-19 virus.</a:t>
            </a:r>
            <a:endParaRPr lang="fr-CH" sz="1200" dirty="0">
              <a:solidFill>
                <a:schemeClr val="tx1"/>
              </a:solidFill>
              <a:latin typeface="Arial" charset="0"/>
              <a:ea typeface="Arial" charset="0"/>
              <a:cs typeface="Arial" charset="0"/>
            </a:endParaRPr>
          </a:p>
          <a:p>
            <a:pPr>
              <a:lnSpc>
                <a:spcPct val="100000"/>
              </a:lnSpc>
            </a:pPr>
            <a:endParaRPr lang="fr-CH" sz="1200" dirty="0">
              <a:solidFill>
                <a:schemeClr val="tx1"/>
              </a:solidFill>
              <a:latin typeface="Arial" charset="0"/>
              <a:ea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5AB95E1F-0E16-9041-B7F2-F780B1DFEBE7}" type="slidenum">
              <a:rPr lang="en-US" smtClean="0"/>
              <a:t>24</a:t>
            </a:fld>
            <a:endParaRPr lang="en-US"/>
          </a:p>
        </p:txBody>
      </p:sp>
    </p:spTree>
    <p:extLst>
      <p:ext uri="{BB962C8B-B14F-4D97-AF65-F5344CB8AC3E}">
        <p14:creationId xmlns:p14="http://schemas.microsoft.com/office/powerpoint/2010/main" val="203463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08405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93679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9913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4074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chemeClr val="tx1"/>
                </a:solidFill>
              </a:rPr>
              <a:t>Patients with mild respiratory illness are likely to need care in the home.  </a:t>
            </a:r>
          </a:p>
          <a:p>
            <a:r>
              <a:rPr lang="en-GB" b="0" dirty="0">
                <a:solidFill>
                  <a:schemeClr val="tx1"/>
                </a:solidFill>
              </a:rPr>
              <a:t>WHO recommends the patient has ongoing communication with a health care provider or public health person during the full duration of the home care period –until resolution of symptoms if possible</a:t>
            </a:r>
          </a:p>
          <a:p>
            <a:pPr marL="342900" indent="-342900">
              <a:spcBef>
                <a:spcPts val="600"/>
              </a:spcBef>
              <a:spcAft>
                <a:spcPts val="600"/>
              </a:spcAft>
              <a:buFont typeface="Arial" panose="020B0604020202020204" pitchFamily="34" charset="0"/>
              <a:buChar char="•"/>
            </a:pPr>
            <a:r>
              <a:rPr lang="en-GB" altLang="en-US" sz="1200" dirty="0">
                <a:latin typeface="Calibri" panose="020F0502020204030204" pitchFamily="34" charset="0"/>
                <a:cs typeface="Calibri" panose="020F0502020204030204" pitchFamily="34" charset="0"/>
              </a:rPr>
              <a:t>Promote during key moments and make assessible hand hygiene facilities</a:t>
            </a:r>
            <a:endParaRPr lang="en-US" altLang="en-US" sz="1200"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F</a:t>
            </a:r>
            <a:r>
              <a:rPr lang="en-GB" altLang="en-US" sz="1200" dirty="0" err="1">
                <a:latin typeface="Calibri" panose="020F0502020204030204" pitchFamily="34" charset="0"/>
                <a:cs typeface="Calibri" panose="020F0502020204030204" pitchFamily="34" charset="0"/>
              </a:rPr>
              <a:t>requently</a:t>
            </a:r>
            <a:r>
              <a:rPr lang="en-GB" altLang="en-US" sz="1200" dirty="0">
                <a:latin typeface="Calibri" panose="020F0502020204030204" pitchFamily="34" charset="0"/>
                <a:cs typeface="Calibri" panose="020F0502020204030204" pitchFamily="34" charset="0"/>
              </a:rPr>
              <a:t> clean high touch surfaces if patient is at home (</a:t>
            </a:r>
            <a:r>
              <a:rPr lang="en-GB" altLang="en-US" sz="1200" dirty="0" err="1">
                <a:latin typeface="Calibri" panose="020F0502020204030204" pitchFamily="34" charset="0"/>
                <a:cs typeface="Calibri" panose="020F0502020204030204" pitchFamily="34" charset="0"/>
              </a:rPr>
              <a:t>e.g</a:t>
            </a:r>
            <a:r>
              <a:rPr lang="en-GB" altLang="en-US" sz="1200" dirty="0">
                <a:latin typeface="Calibri" panose="020F0502020204030204" pitchFamily="34" charset="0"/>
                <a:cs typeface="Calibri" panose="020F0502020204030204" pitchFamily="34" charset="0"/>
              </a:rPr>
              <a:t> bedside tables, bedframes, etc)</a:t>
            </a:r>
          </a:p>
          <a:p>
            <a:pPr marL="342900" indent="-342900">
              <a:spcBef>
                <a:spcPts val="600"/>
              </a:spcBef>
              <a:spcAft>
                <a:spcPts val="600"/>
              </a:spcAft>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Ensure access to functioning toilets/latrines + safe containment, conveyance, treatment and disposal</a:t>
            </a:r>
          </a:p>
          <a:p>
            <a:pPr marL="342900" indent="-342900">
              <a:spcBef>
                <a:spcPts val="600"/>
              </a:spcBef>
              <a:spcAft>
                <a:spcPts val="600"/>
              </a:spcAft>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C</a:t>
            </a:r>
            <a:r>
              <a:rPr lang="en-GB" altLang="en-US" sz="1200" dirty="0">
                <a:latin typeface="Calibri" panose="020F0502020204030204" pitchFamily="34" charset="0"/>
                <a:cs typeface="Calibri" panose="020F0502020204030204" pitchFamily="34" charset="0"/>
              </a:rPr>
              <a:t>lean with detergent and disinfect (0.5% sodium hypochlorite) bathrooms at least once a day)</a:t>
            </a:r>
          </a:p>
          <a:p>
            <a:pPr marL="342900" indent="-342900">
              <a:spcBef>
                <a:spcPts val="600"/>
              </a:spcBef>
              <a:spcAft>
                <a:spcPts val="600"/>
              </a:spcAft>
              <a:buFont typeface="Arial" panose="020B0604020202020204" pitchFamily="34" charset="0"/>
              <a:buChar char="•"/>
            </a:pPr>
            <a:r>
              <a:rPr lang="en-GB" altLang="en-US" sz="1200" dirty="0">
                <a:latin typeface="Calibri" panose="020F0502020204030204" pitchFamily="34" charset="0"/>
                <a:cs typeface="Calibri" panose="020F0502020204030204" pitchFamily="34" charset="0"/>
              </a:rPr>
              <a:t>Use PPE while cleaning and </a:t>
            </a:r>
            <a:r>
              <a:rPr lang="en-US" altLang="en-US" sz="1200" dirty="0">
                <a:latin typeface="Calibri" panose="020F0502020204030204" pitchFamily="34" charset="0"/>
                <a:cs typeface="Calibri" panose="020F0502020204030204" pitchFamily="34" charset="0"/>
              </a:rPr>
              <a:t>practice hand hygiene before and after removing PPE</a:t>
            </a: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382919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chemeClr val="tx1"/>
                </a:solidFill>
              </a:rPr>
              <a:t>Patients with mild respiratory illness are likely to need care in the home.  </a:t>
            </a:r>
          </a:p>
          <a:p>
            <a:r>
              <a:rPr lang="en-GB" b="0" dirty="0">
                <a:solidFill>
                  <a:schemeClr val="tx1"/>
                </a:solidFill>
              </a:rPr>
              <a:t>WHO recommends the patient has ongoing communication with a health care provider or public health person during the full duration of the home care period –until resolution of symptoms if possible</a:t>
            </a:r>
          </a:p>
          <a:p>
            <a:pPr marL="342900" indent="-342900">
              <a:spcBef>
                <a:spcPts val="600"/>
              </a:spcBef>
              <a:spcAft>
                <a:spcPts val="600"/>
              </a:spcAft>
              <a:buFont typeface="Arial" panose="020B0604020202020204" pitchFamily="34" charset="0"/>
              <a:buChar char="•"/>
            </a:pPr>
            <a:r>
              <a:rPr lang="en-GB" altLang="en-US" sz="1200" dirty="0">
                <a:latin typeface="Calibri" panose="020F0502020204030204" pitchFamily="34" charset="0"/>
                <a:cs typeface="Calibri" panose="020F0502020204030204" pitchFamily="34" charset="0"/>
              </a:rPr>
              <a:t>Promote during key moments and make assessible hand hygiene facilities</a:t>
            </a:r>
            <a:endParaRPr lang="en-US" altLang="en-US" sz="1200"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F</a:t>
            </a:r>
            <a:r>
              <a:rPr lang="en-GB" altLang="en-US" sz="1200" dirty="0" err="1">
                <a:latin typeface="Calibri" panose="020F0502020204030204" pitchFamily="34" charset="0"/>
                <a:cs typeface="Calibri" panose="020F0502020204030204" pitchFamily="34" charset="0"/>
              </a:rPr>
              <a:t>requently</a:t>
            </a:r>
            <a:r>
              <a:rPr lang="en-GB" altLang="en-US" sz="1200" dirty="0">
                <a:latin typeface="Calibri" panose="020F0502020204030204" pitchFamily="34" charset="0"/>
                <a:cs typeface="Calibri" panose="020F0502020204030204" pitchFamily="34" charset="0"/>
              </a:rPr>
              <a:t> clean high touch surfaces if patient is at home (</a:t>
            </a:r>
            <a:r>
              <a:rPr lang="en-GB" altLang="en-US" sz="1200" dirty="0" err="1">
                <a:latin typeface="Calibri" panose="020F0502020204030204" pitchFamily="34" charset="0"/>
                <a:cs typeface="Calibri" panose="020F0502020204030204" pitchFamily="34" charset="0"/>
              </a:rPr>
              <a:t>e.g</a:t>
            </a:r>
            <a:r>
              <a:rPr lang="en-GB" altLang="en-US" sz="1200" dirty="0">
                <a:latin typeface="Calibri" panose="020F0502020204030204" pitchFamily="34" charset="0"/>
                <a:cs typeface="Calibri" panose="020F0502020204030204" pitchFamily="34" charset="0"/>
              </a:rPr>
              <a:t> bedside tables, bedframes, etc)</a:t>
            </a:r>
          </a:p>
          <a:p>
            <a:pPr marL="342900" indent="-342900">
              <a:spcBef>
                <a:spcPts val="600"/>
              </a:spcBef>
              <a:spcAft>
                <a:spcPts val="600"/>
              </a:spcAft>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Ensure access to functioning toilets/latrines + safe containment, conveyance, treatment and disposal</a:t>
            </a:r>
          </a:p>
          <a:p>
            <a:pPr marL="342900" indent="-342900">
              <a:spcBef>
                <a:spcPts val="600"/>
              </a:spcBef>
              <a:spcAft>
                <a:spcPts val="600"/>
              </a:spcAft>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C</a:t>
            </a:r>
            <a:r>
              <a:rPr lang="en-GB" altLang="en-US" sz="1200" dirty="0">
                <a:latin typeface="Calibri" panose="020F0502020204030204" pitchFamily="34" charset="0"/>
                <a:cs typeface="Calibri" panose="020F0502020204030204" pitchFamily="34" charset="0"/>
              </a:rPr>
              <a:t>lean with detergent and disinfect (0.5% sodium hypochlorite) bathrooms at least once a day)</a:t>
            </a:r>
          </a:p>
          <a:p>
            <a:pPr marL="342900" indent="-342900">
              <a:spcBef>
                <a:spcPts val="600"/>
              </a:spcBef>
              <a:spcAft>
                <a:spcPts val="600"/>
              </a:spcAft>
              <a:buFont typeface="Arial" panose="020B0604020202020204" pitchFamily="34" charset="0"/>
              <a:buChar char="•"/>
            </a:pPr>
            <a:r>
              <a:rPr lang="en-GB" altLang="en-US" sz="1200" dirty="0">
                <a:latin typeface="Calibri" panose="020F0502020204030204" pitchFamily="34" charset="0"/>
                <a:cs typeface="Calibri" panose="020F0502020204030204" pitchFamily="34" charset="0"/>
              </a:rPr>
              <a:t>Use PPE while cleaning and </a:t>
            </a:r>
            <a:r>
              <a:rPr lang="en-US" altLang="en-US" sz="1200" dirty="0">
                <a:latin typeface="Calibri" panose="020F0502020204030204" pitchFamily="34" charset="0"/>
                <a:cs typeface="Calibri" panose="020F0502020204030204" pitchFamily="34" charset="0"/>
              </a:rPr>
              <a:t>practice hand hygiene before and after removing PPE</a:t>
            </a:r>
          </a:p>
          <a:p>
            <a:endParaRPr lang="en-GB" dirty="0"/>
          </a:p>
        </p:txBody>
      </p:sp>
      <p:sp>
        <p:nvSpPr>
          <p:cNvPr id="4" name="Slide Number Placeholder 3"/>
          <p:cNvSpPr>
            <a:spLocks noGrp="1"/>
          </p:cNvSpPr>
          <p:nvPr>
            <p:ph type="sldNum" sz="quarter" idx="5"/>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158831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February 1 to 14, 2020, among all of the 73 hospitalized patients infected with SARS-CoV-2, 39 (53.42%), including 25 male and 14 female patients, tested positive for SARS-CoV-2 RNA in stool, as shown in Supplementary Table 1. The age of patients with positive results for SARS-CoV-2 RNA in stool ranged from 10 months to 78 years old. The duration time of positive stool results ranged from 1 to 12 days. Furthermore Q11 , 17 (23.29%) patients continued to have positive results in stool after showing negative results in respiratory samples.</a:t>
            </a:r>
            <a:endParaRPr lang="en-GB"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21322331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fi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532" y="165603"/>
            <a:ext cx="8786935" cy="5854197"/>
          </a:xfrm>
          <a:prstGeom prst="rect">
            <a:avLst/>
          </a:prstGeom>
          <a:solidFill>
            <a:srgbClr val="CFCDC9"/>
          </a:solidFill>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CHINA DAILY / REUTERS</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sp>
        <p:nvSpPr>
          <p:cNvPr id="3" name="TextBox 2"/>
          <p:cNvSpPr txBox="1"/>
          <p:nvPr userDrawn="1"/>
        </p:nvSpPr>
        <p:spPr>
          <a:xfrm>
            <a:off x="3604833" y="5490918"/>
            <a:ext cx="5412899" cy="461665"/>
          </a:xfrm>
          <a:prstGeom prst="rect">
            <a:avLst/>
          </a:prstGeom>
          <a:noFill/>
        </p:spPr>
        <p:txBody>
          <a:bodyPr wrap="square" rtlCol="0">
            <a:spAutoFit/>
          </a:bodyPr>
          <a:lstStyle/>
          <a:p>
            <a:pPr algn="r"/>
            <a:r>
              <a:rPr lang="en-US" sz="1200" b="0" i="0" kern="1200" dirty="0" smtClean="0">
                <a:solidFill>
                  <a:schemeClr val="bg1"/>
                </a:solidFill>
                <a:effectLst/>
                <a:latin typeface="+mn-lt"/>
                <a:ea typeface="+mn-ea"/>
                <a:cs typeface="+mn-cs"/>
              </a:rPr>
              <a:t>Volunteers in protective suits are being disinfected in a line in Wuhan, the </a:t>
            </a:r>
            <a:r>
              <a:rPr lang="en-US" sz="1200" b="0" i="0" kern="1200" dirty="0" err="1" smtClean="0">
                <a:solidFill>
                  <a:schemeClr val="bg1"/>
                </a:solidFill>
                <a:effectLst/>
                <a:latin typeface="+mn-lt"/>
                <a:ea typeface="+mn-ea"/>
                <a:cs typeface="+mn-cs"/>
              </a:rPr>
              <a:t>epicentre</a:t>
            </a:r>
            <a:r>
              <a:rPr lang="en-US" sz="1200" b="0" i="0" kern="1200" dirty="0" smtClean="0">
                <a:solidFill>
                  <a:schemeClr val="bg1"/>
                </a:solidFill>
                <a:effectLst/>
                <a:latin typeface="+mn-lt"/>
                <a:ea typeface="+mn-ea"/>
                <a:cs typeface="+mn-cs"/>
              </a:rPr>
              <a:t> of the novel coronavirus outbreak, in Hubei province, China February 22, 2020.</a:t>
            </a:r>
            <a:endParaRPr lang="en-US" sz="1200" dirty="0">
              <a:solidFill>
                <a:schemeClr val="bg1"/>
              </a:solidFill>
            </a:endParaRP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7" y="705602"/>
            <a:ext cx="8282151" cy="363537"/>
          </a:xfrm>
        </p:spPr>
        <p:txBody>
          <a:bodyPr>
            <a:no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en-US"/>
              <a:t>Edit Master text styles</a:t>
            </a:r>
          </a:p>
        </p:txBody>
      </p:sp>
    </p:spTree>
    <p:extLst>
      <p:ext uri="{BB962C8B-B14F-4D97-AF65-F5344CB8AC3E}">
        <p14:creationId xmlns:p14="http://schemas.microsoft.com/office/powerpoint/2010/main" val="605896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148" y="1600200"/>
            <a:ext cx="3997571"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7" y="705602"/>
            <a:ext cx="8282151" cy="363537"/>
          </a:xfrm>
        </p:spPr>
        <p:txBody>
          <a:bodyPr>
            <a:norm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stStyle>
          <a:p>
            <a:pPr lvl="0"/>
            <a:r>
              <a:rPr lang="en-US"/>
              <a:t>Edit Master text styles</a:t>
            </a:r>
          </a:p>
        </p:txBody>
      </p:sp>
      <p:sp>
        <p:nvSpPr>
          <p:cNvPr id="9" name="Content Placeholder 2"/>
          <p:cNvSpPr>
            <a:spLocks noGrp="1"/>
          </p:cNvSpPr>
          <p:nvPr>
            <p:ph idx="14"/>
          </p:nvPr>
        </p:nvSpPr>
        <p:spPr>
          <a:xfrm>
            <a:off x="4709704" y="1600200"/>
            <a:ext cx="3997571"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738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761967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82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66319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Lst>
  <p:hf sldNum="0" hdr="0" ft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strojournal.org/article/S0016-5085(20)30282-1/pdf"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spherestandards.org/coronavirus/"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s://spherestandards.org/coronavirus/"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hyperlink" Target="https://www.unicef.org/documents/wash-and-infection-prevention-and-control-households-and-public-spac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logs.bmj.com/bmj/2020/03/27/prevent-detect-respond-how-community-health-workers-can-help-fight-covid-19/?utm_campaign=shareaholic&amp;utm_medium=twitter&amp;utm_source=socialnetwork"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hyperlink" Target="https://www.unicef.org/reports/key-messages-and-actions-coronavirus-disease-covid-19-prevention-and-control-schoo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hyperlink" Target="https://www.cdc.gov/hai/pdfs/resource-limited/environmental-cleaning-508.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pps.who.int/iris/bitstream/handle/10665/331538/WHO-COVID-19-lPC_DBMgmt-2020.1-eng.pdf"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publications-detail/advice-on-the-use-of-masks-in-the-community-during-home-care-and-in-healthcare-settings-in-the-context-of-the-novel-coronavirus-(2019-ncov)-outbreak"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s://www.who.int/water_sanitation_health/publications/guidelines-on-sanitation-and-health/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5.wdp"/><Relationship Id="rId3" Type="http://schemas.openxmlformats.org/officeDocument/2006/relationships/image" Target="../media/image29.png"/><Relationship Id="rId7" Type="http://schemas.microsoft.com/office/2007/relationships/hdphoto" Target="../media/hdphoto2.wdp"/><Relationship Id="rId12"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31.png"/><Relationship Id="rId11" Type="http://schemas.microsoft.com/office/2007/relationships/hdphoto" Target="../media/hdphoto4.wdp"/><Relationship Id="rId5" Type="http://schemas.openxmlformats.org/officeDocument/2006/relationships/image" Target="../media/image30.png"/><Relationship Id="rId10" Type="http://schemas.openxmlformats.org/officeDocument/2006/relationships/image" Target="../media/image33.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hyperlink" Target="https://www.who.int/infection-prevention/publications/ipc-cc-mis.pdf?ua=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7OThsA747HJyDaVYhOz6a-JFXCuGXQov/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8" Type="http://schemas.openxmlformats.org/officeDocument/2006/relationships/hyperlink" Target="https://www.who.int/emergencies/diseases/novel-coronavirus-2019/technical-guidance" TargetMode="External"/><Relationship Id="rId13" Type="http://schemas.openxmlformats.org/officeDocument/2006/relationships/hyperlink" Target="https://www.thelancet.com/coronavirus?fbclid=IwAR0KByUZAoz5xJJT2D7p8wkGdUXDLWTOzyDNkkx9u9I9YeZkxYMzGLMHfUc" TargetMode="External"/><Relationship Id="rId3" Type="http://schemas.openxmlformats.org/officeDocument/2006/relationships/hyperlink" Target="http://washcluster.net/Covid-19-resources" TargetMode="External"/><Relationship Id="rId7" Type="http://schemas.openxmlformats.org/officeDocument/2006/relationships/hyperlink" Target="https://www.who.int/emergencies/diseases/novel-coronavirus-2019/global-research-on-novel-coronavirus-2019-ncov" TargetMode="External"/><Relationship Id="rId12" Type="http://schemas.openxmlformats.org/officeDocument/2006/relationships/hyperlink" Target="https://www.sanitationandwaterforall.org/about/about-us/water-sanitation-hygiene/covid-19-and-wash" TargetMode="External"/><Relationship Id="rId2" Type="http://schemas.openxmlformats.org/officeDocument/2006/relationships/notesSlide" Target="../notesSlides/notesSlide23.xml"/><Relationship Id="rId16" Type="http://schemas.openxmlformats.org/officeDocument/2006/relationships/hyperlink" Target="https://washem.info/blog/8405/covid-19-resources" TargetMode="External"/><Relationship Id="rId1" Type="http://schemas.openxmlformats.org/officeDocument/2006/relationships/slideLayout" Target="../slideLayouts/slideLayout35.xml"/><Relationship Id="rId6" Type="http://schemas.openxmlformats.org/officeDocument/2006/relationships/hyperlink" Target="https://www.unicef.org/appeals/covid-2019.html" TargetMode="External"/><Relationship Id="rId11" Type="http://schemas.openxmlformats.org/officeDocument/2006/relationships/hyperlink" Target="https://www.cdc.gov/coronavirus/2019-ncov/prepare/get-your-household-ready-for-COVID-19.html" TargetMode="External"/><Relationship Id="rId5" Type="http://schemas.openxmlformats.org/officeDocument/2006/relationships/hyperlink" Target="https://www.unicef.org/coronavirus/covid-19" TargetMode="External"/><Relationship Id="rId15" Type="http://schemas.openxmlformats.org/officeDocument/2006/relationships/hyperlink" Target="https://www.washinhcf.org/" TargetMode="External"/><Relationship Id="rId10" Type="http://schemas.openxmlformats.org/officeDocument/2006/relationships/hyperlink" Target="https://www.cdc.gov/coronavirus/2019-nCoV/index.html" TargetMode="External"/><Relationship Id="rId4" Type="http://schemas.openxmlformats.org/officeDocument/2006/relationships/hyperlink" Target="https://wash.unhcr.org/covid-19-resources/" TargetMode="External"/><Relationship Id="rId9" Type="http://schemas.openxmlformats.org/officeDocument/2006/relationships/hyperlink" Target="https://openwho.org/courses/COVID-19-IPC-EN" TargetMode="External"/><Relationship Id="rId14" Type="http://schemas.openxmlformats.org/officeDocument/2006/relationships/hyperlink" Target="https://globalhandwashing.org/topic/coronavir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publications/i/item/infection-prevention-and-control-during-health-care-when-novel-coronavirus-(ncov)-infection-is-suspected-20200125" TargetMode="External"/><Relationship Id="rId2" Type="http://schemas.openxmlformats.org/officeDocument/2006/relationships/hyperlink" Target="https://www.who.int/infection-prevention/publications/core-components/en/" TargetMode="External"/><Relationship Id="rId1" Type="http://schemas.openxmlformats.org/officeDocument/2006/relationships/slideLayout" Target="../slideLayouts/slideLayout4.xml"/><Relationship Id="rId5" Type="http://schemas.openxmlformats.org/officeDocument/2006/relationships/hyperlink" Target="https://www.who.int/publications/i/item/advice-on-the-use-of-masks-in-the-community-during-home-care-and-in-healthcare-settings-in-the-context-of-the-novel-coronavirus-%282019-ncov%29-outbreak" TargetMode="External"/><Relationship Id="rId4" Type="http://schemas.openxmlformats.org/officeDocument/2006/relationships/hyperlink" Target="https://apps.who.int/iris/bitstream/handle/10665/331695/WHO-2019-nCov-IPC_PPE_use-2020.3-eng.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who.int/water_sanitation_health/publications/guidelines-on-sanitation-and-health/en/" TargetMode="External"/><Relationship Id="rId3" Type="http://schemas.openxmlformats.org/officeDocument/2006/relationships/hyperlink" Target="https://www.cdc.gov/hai/pdfs/resource-limited/environmental-cleaning-508.pdf" TargetMode="External"/><Relationship Id="rId7" Type="http://schemas.openxmlformats.org/officeDocument/2006/relationships/hyperlink" Target="https://staffmail.brighton.ac.uk/owa/redir.aspx?C=8rshAflDqE2IspUT_B4e3lT2FF23sdEI9FWJroKLNmEEwTUS_3rVbhewJmwdRMNwjhA24wc92uI.&amp;URL=http://www.who.int/water_sanitation_health/publications/2011/dwq_chapters/en/index.html" TargetMode="External"/><Relationship Id="rId2" Type="http://schemas.openxmlformats.org/officeDocument/2006/relationships/hyperlink" Target="https://www.who.int/publications-detail/water-sanitation-hygiene-and-waste-management-for-covid-19" TargetMode="External"/><Relationship Id="rId1" Type="http://schemas.openxmlformats.org/officeDocument/2006/relationships/slideLayout" Target="../slideLayouts/slideLayout33.xml"/><Relationship Id="rId6" Type="http://schemas.openxmlformats.org/officeDocument/2006/relationships/hyperlink" Target="https://staffmail.brighton.ac.uk/owa/redir.aspx?C=8rshAflDqE2IspUT_B4e3lT2FF23sdEI9FWJroKLNmEEwTUS_3rVbhewJmwdRMNwjhA24wc92uI.&amp;URL=http://www.who.int/water_sanitation_health/hygiene/settings/ehs_hc/en/" TargetMode="External"/><Relationship Id="rId5" Type="http://schemas.openxmlformats.org/officeDocument/2006/relationships/hyperlink" Target="http://www.who.int/water_sanitation_health/publications/technotes/en/" TargetMode="External"/><Relationship Id="rId10" Type="http://schemas.openxmlformats.org/officeDocument/2006/relationships/hyperlink" Target="https://www.who.int/water_sanitation_health/publications/technologies-for-the-treatment-of-infectious-and-sharp-waste/en/" TargetMode="External"/><Relationship Id="rId4" Type="http://schemas.openxmlformats.org/officeDocument/2006/relationships/hyperlink" Target="https://www.who.int/publications-detail/infection-prevention-and-control-during-health-care-when-novel-coronavirus-(ncov)-infection-is-suspected-20200125" TargetMode="External"/><Relationship Id="rId9" Type="http://schemas.openxmlformats.org/officeDocument/2006/relationships/hyperlink" Target="http://www.who.int/water_sanitation_health/medicalwaste/wastemanag/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4876800" cy="1600200"/>
          </a:xfrm>
        </p:spPr>
        <p:txBody>
          <a:bodyPr>
            <a:normAutofit fontScale="90000"/>
          </a:bodyPr>
          <a:lstStyle/>
          <a:p>
            <a:r>
              <a:rPr lang="en-US" b="1" dirty="0" smtClean="0"/>
              <a:t>READY</a:t>
            </a:r>
            <a:r>
              <a:rPr lang="en-US" dirty="0" smtClean="0"/>
              <a:t>: GLOBAL READINESS FOR </a:t>
            </a:r>
            <a:br>
              <a:rPr lang="en-US" dirty="0" smtClean="0"/>
            </a:br>
            <a:r>
              <a:rPr lang="en-US" dirty="0" smtClean="0"/>
              <a:t>MAJOR DISEASE</a:t>
            </a:r>
            <a:br>
              <a:rPr lang="en-US" dirty="0" smtClean="0"/>
            </a:br>
            <a:r>
              <a:rPr lang="en-US" dirty="0" smtClean="0"/>
              <a:t>OUTBREAK RESPONSE</a:t>
            </a:r>
            <a:endParaRPr lang="en-US" dirty="0"/>
          </a:p>
        </p:txBody>
      </p:sp>
      <p:sp>
        <p:nvSpPr>
          <p:cNvPr id="3" name="Subtitle 2"/>
          <p:cNvSpPr>
            <a:spLocks noGrp="1"/>
          </p:cNvSpPr>
          <p:nvPr>
            <p:ph type="subTitle" idx="1"/>
          </p:nvPr>
        </p:nvSpPr>
        <p:spPr/>
        <p:txBody>
          <a:bodyPr/>
          <a:lstStyle/>
          <a:p>
            <a:r>
              <a:rPr lang="en-US" dirty="0" smtClean="0"/>
              <a:t>INFECTION, PREVENTION AND CONTROL (IPC) FOR COVID-19</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2600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359999" y="152400"/>
            <a:ext cx="8550736"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norm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000" b="1" dirty="0" smtClean="0">
                <a:solidFill>
                  <a:srgbClr val="C00000"/>
                </a:solidFill>
                <a:latin typeface="+mn-lt"/>
                <a:cs typeface="Arial" charset="0"/>
              </a:rPr>
              <a:t>SURVIVAL OF SURROGATE, HUMAN CORONAVIRUSES </a:t>
            </a:r>
            <a:endParaRPr lang="en-US" altLang="en-US" sz="2000" b="1" dirty="0">
              <a:solidFill>
                <a:srgbClr val="C00000"/>
              </a:solidFill>
              <a:latin typeface="+mn-lt"/>
              <a:cs typeface="Arial" charset="0"/>
            </a:endParaRPr>
          </a:p>
        </p:txBody>
      </p:sp>
      <p:sp>
        <p:nvSpPr>
          <p:cNvPr id="5" name="Content Placeholder 2">
            <a:extLst>
              <a:ext uri="{FF2B5EF4-FFF2-40B4-BE49-F238E27FC236}">
                <a16:creationId xmlns:a16="http://schemas.microsoft.com/office/drawing/2014/main" id="{6E0CB0A1-C044-4EE3-91C5-34EE29FC0C0F}"/>
              </a:ext>
            </a:extLst>
          </p:cNvPr>
          <p:cNvSpPr>
            <a:spLocks noGrp="1"/>
          </p:cNvSpPr>
          <p:nvPr>
            <p:ph idx="1"/>
          </p:nvPr>
        </p:nvSpPr>
        <p:spPr>
          <a:xfrm>
            <a:off x="150796" y="6066398"/>
            <a:ext cx="8759939" cy="611810"/>
          </a:xfrm>
        </p:spPr>
        <p:txBody>
          <a:bodyPr/>
          <a:lstStyle/>
          <a:p>
            <a:pPr marL="244345" indent="-244345">
              <a:spcAft>
                <a:spcPts val="0"/>
              </a:spcAft>
              <a:buFont typeface="Arial" panose="020B0604020202020204" pitchFamily="34" charset="0"/>
              <a:buChar char="•"/>
            </a:pPr>
            <a:endParaRPr lang="en-US" sz="2200" dirty="0">
              <a:solidFill>
                <a:srgbClr val="002060"/>
              </a:solidFill>
            </a:endParaRPr>
          </a:p>
          <a:p>
            <a:pPr marL="244345" indent="-244345">
              <a:spcAft>
                <a:spcPts val="0"/>
              </a:spcAft>
              <a:buFont typeface="Arial" panose="020B0604020202020204" pitchFamily="34" charset="0"/>
              <a:buChar char="•"/>
            </a:pPr>
            <a:endParaRPr lang="en-US" sz="1710" dirty="0">
              <a:solidFill>
                <a:srgbClr val="002060"/>
              </a:solidFill>
            </a:endParaRPr>
          </a:p>
        </p:txBody>
      </p:sp>
      <p:sp>
        <p:nvSpPr>
          <p:cNvPr id="6" name="Rectangle 5">
            <a:extLst>
              <a:ext uri="{FF2B5EF4-FFF2-40B4-BE49-F238E27FC236}">
                <a16:creationId xmlns:a16="http://schemas.microsoft.com/office/drawing/2014/main" id="{8ECD00F6-6722-4085-9FBE-2CE265721D26}"/>
              </a:ext>
            </a:extLst>
          </p:cNvPr>
          <p:cNvSpPr/>
          <p:nvPr/>
        </p:nvSpPr>
        <p:spPr>
          <a:xfrm>
            <a:off x="454324" y="4382869"/>
            <a:ext cx="8156275" cy="646331"/>
          </a:xfrm>
          <a:prstGeom prst="rect">
            <a:avLst/>
          </a:prstGeom>
        </p:spPr>
        <p:txBody>
          <a:bodyPr wrap="square">
            <a:spAutoFit/>
          </a:bodyPr>
          <a:lstStyle/>
          <a:p>
            <a:pPr marL="285750" indent="-285750">
              <a:spcAft>
                <a:spcPts val="0"/>
              </a:spcAft>
              <a:buFont typeface="Arial" panose="020B0604020202020204" pitchFamily="34" charset="0"/>
              <a:buChar char="•"/>
            </a:pPr>
            <a:r>
              <a:rPr lang="en-US" b="1" u="sng" dirty="0">
                <a:solidFill>
                  <a:srgbClr val="002060"/>
                </a:solidFill>
                <a:latin typeface="Calibri" panose="020F0502020204030204" pitchFamily="34" charset="0"/>
                <a:cs typeface="Calibri" panose="020F0502020204030204" pitchFamily="34" charset="0"/>
              </a:rPr>
              <a:t>Heat, high and low pH, sunlight and common disinfectants </a:t>
            </a:r>
            <a:r>
              <a:rPr lang="en-US" dirty="0">
                <a:solidFill>
                  <a:srgbClr val="002060"/>
                </a:solidFill>
                <a:latin typeface="Calibri" panose="020F0502020204030204" pitchFamily="34" charset="0"/>
                <a:cs typeface="Calibri" panose="020F0502020204030204" pitchFamily="34" charset="0"/>
              </a:rPr>
              <a:t>(e.g. chlorine) all facilitate die-off</a:t>
            </a:r>
          </a:p>
        </p:txBody>
      </p:sp>
      <p:sp>
        <p:nvSpPr>
          <p:cNvPr id="9" name="Rectangle 8">
            <a:extLst>
              <a:ext uri="{FF2B5EF4-FFF2-40B4-BE49-F238E27FC236}">
                <a16:creationId xmlns:a16="http://schemas.microsoft.com/office/drawing/2014/main" id="{9A6C964C-0CD4-4BBC-9492-03E5315CD565}"/>
              </a:ext>
            </a:extLst>
          </p:cNvPr>
          <p:cNvSpPr/>
          <p:nvPr/>
        </p:nvSpPr>
        <p:spPr>
          <a:xfrm>
            <a:off x="457200" y="1066800"/>
            <a:ext cx="8153400" cy="646331"/>
          </a:xfrm>
          <a:prstGeom prst="rect">
            <a:avLst/>
          </a:prstGeom>
        </p:spPr>
        <p:txBody>
          <a:bodyPr wrap="square">
            <a:spAutoFit/>
          </a:bodyPr>
          <a:lstStyle/>
          <a:p>
            <a:pPr marL="244345" indent="-244345">
              <a:spcAft>
                <a:spcPts val="0"/>
              </a:spcAft>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No evidence so far that the COVID-19 virus is found </a:t>
            </a:r>
            <a:r>
              <a:rPr lang="en-US" b="1" u="sng" dirty="0" smtClean="0">
                <a:solidFill>
                  <a:srgbClr val="002060"/>
                </a:solidFill>
                <a:latin typeface="Calibri" panose="020F0502020204030204" pitchFamily="34" charset="0"/>
                <a:cs typeface="Calibri" panose="020F0502020204030204" pitchFamily="34" charset="0"/>
              </a:rPr>
              <a:t>in </a:t>
            </a:r>
            <a:r>
              <a:rPr lang="en-US" b="1" u="sng" dirty="0">
                <a:solidFill>
                  <a:srgbClr val="002060"/>
                </a:solidFill>
                <a:latin typeface="Calibri" panose="020F0502020204030204" pitchFamily="34" charset="0"/>
                <a:cs typeface="Calibri" panose="020F0502020204030204" pitchFamily="34" charset="0"/>
              </a:rPr>
              <a:t>drinking-water or sewage</a:t>
            </a:r>
            <a:r>
              <a:rPr lang="en-US" dirty="0">
                <a:solidFill>
                  <a:srgbClr val="002060"/>
                </a:solidFill>
                <a:latin typeface="Calibri" panose="020F0502020204030204" pitchFamily="34" charset="0"/>
                <a:cs typeface="Calibri" panose="020F0502020204030204" pitchFamily="34" charset="0"/>
              </a:rPr>
              <a:t>, </a:t>
            </a:r>
            <a:r>
              <a:rPr lang="en-US" b="1" u="sng" dirty="0">
                <a:solidFill>
                  <a:srgbClr val="002060"/>
                </a:solidFill>
                <a:latin typeface="Calibri" panose="020F0502020204030204" pitchFamily="34" charset="0"/>
                <a:cs typeface="Calibri" panose="020F0502020204030204" pitchFamily="34" charset="0"/>
              </a:rPr>
              <a:t>neither on surface or ground water</a:t>
            </a:r>
            <a:r>
              <a:rPr lang="en-US" dirty="0">
                <a:solidFill>
                  <a:srgbClr val="002060"/>
                </a:solidFill>
                <a:latin typeface="Calibri" panose="020F0502020204030204" pitchFamily="34" charset="0"/>
                <a:cs typeface="Calibri" panose="020F0502020204030204" pitchFamily="34" charset="0"/>
              </a:rPr>
              <a:t>. </a:t>
            </a:r>
          </a:p>
        </p:txBody>
      </p:sp>
      <p:sp>
        <p:nvSpPr>
          <p:cNvPr id="10" name="Rectangle 9">
            <a:extLst>
              <a:ext uri="{FF2B5EF4-FFF2-40B4-BE49-F238E27FC236}">
                <a16:creationId xmlns:a16="http://schemas.microsoft.com/office/drawing/2014/main" id="{23AE7F86-C37A-479C-92CD-49B1175AD76A}"/>
              </a:ext>
            </a:extLst>
          </p:cNvPr>
          <p:cNvSpPr/>
          <p:nvPr/>
        </p:nvSpPr>
        <p:spPr>
          <a:xfrm>
            <a:off x="457200" y="1868269"/>
            <a:ext cx="8153400" cy="646331"/>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On </a:t>
            </a:r>
            <a:r>
              <a:rPr lang="en-US" b="1" u="sng" dirty="0">
                <a:solidFill>
                  <a:srgbClr val="002060"/>
                </a:solidFill>
                <a:latin typeface="Calibri" panose="020F0502020204030204" pitchFamily="34" charset="0"/>
                <a:cs typeface="Calibri" panose="020F0502020204030204" pitchFamily="34" charset="0"/>
              </a:rPr>
              <a:t>surfaces</a:t>
            </a:r>
            <a:r>
              <a:rPr lang="en-US" dirty="0">
                <a:solidFill>
                  <a:srgbClr val="002060"/>
                </a:solidFill>
                <a:latin typeface="Calibri" panose="020F0502020204030204" pitchFamily="34" charset="0"/>
                <a:cs typeface="Calibri" panose="020F0502020204030204" pitchFamily="34" charset="0"/>
              </a:rPr>
              <a:t>, </a:t>
            </a:r>
            <a:r>
              <a:rPr lang="en-US" dirty="0" smtClean="0">
                <a:solidFill>
                  <a:srgbClr val="002060"/>
                </a:solidFill>
                <a:latin typeface="Calibri" panose="020F0502020204030204" pitchFamily="34" charset="0"/>
                <a:cs typeface="Calibri" panose="020F0502020204030204" pitchFamily="34" charset="0"/>
              </a:rPr>
              <a:t>die-off </a:t>
            </a:r>
            <a:r>
              <a:rPr lang="en-US" dirty="0">
                <a:solidFill>
                  <a:srgbClr val="002060"/>
                </a:solidFill>
                <a:latin typeface="Calibri" panose="020F0502020204030204" pitchFamily="34" charset="0"/>
                <a:cs typeface="Calibri" panose="020F0502020204030204" pitchFamily="34" charset="0"/>
              </a:rPr>
              <a:t>still unclear (from few hours to </a:t>
            </a:r>
            <a:r>
              <a:rPr lang="en-US" dirty="0" smtClean="0">
                <a:solidFill>
                  <a:srgbClr val="002060"/>
                </a:solidFill>
                <a:latin typeface="Calibri" panose="020F0502020204030204" pitchFamily="34" charset="0"/>
                <a:cs typeface="Calibri" panose="020F0502020204030204" pitchFamily="34" charset="0"/>
              </a:rPr>
              <a:t>nine </a:t>
            </a:r>
            <a:r>
              <a:rPr lang="en-US" dirty="0">
                <a:solidFill>
                  <a:srgbClr val="002060"/>
                </a:solidFill>
                <a:latin typeface="Calibri" panose="020F0502020204030204" pitchFamily="34" charset="0"/>
                <a:cs typeface="Calibri" panose="020F0502020204030204" pitchFamily="34" charset="0"/>
              </a:rPr>
              <a:t>days), but effective inactivation can be achieved in 1 min using 70% ethanol or sodium hypochlorite.</a:t>
            </a:r>
          </a:p>
        </p:txBody>
      </p:sp>
      <p:sp>
        <p:nvSpPr>
          <p:cNvPr id="11" name="Rectangle 10">
            <a:extLst>
              <a:ext uri="{FF2B5EF4-FFF2-40B4-BE49-F238E27FC236}">
                <a16:creationId xmlns:a16="http://schemas.microsoft.com/office/drawing/2014/main" id="{0D38F542-36AE-42F1-8BA9-45060E78BADD}"/>
              </a:ext>
            </a:extLst>
          </p:cNvPr>
          <p:cNvSpPr/>
          <p:nvPr/>
        </p:nvSpPr>
        <p:spPr>
          <a:xfrm>
            <a:off x="457200" y="2685871"/>
            <a:ext cx="8153400" cy="1200329"/>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On </a:t>
            </a:r>
            <a:r>
              <a:rPr lang="en-US" b="1" u="sng" dirty="0" smtClean="0">
                <a:solidFill>
                  <a:srgbClr val="002060"/>
                </a:solidFill>
                <a:latin typeface="Calibri" panose="020F0502020204030204" pitchFamily="34" charset="0"/>
                <a:cs typeface="Calibri" panose="020F0502020204030204" pitchFamily="34" charset="0"/>
              </a:rPr>
              <a:t>feces</a:t>
            </a:r>
            <a:r>
              <a:rPr lang="en-US" dirty="0" smtClean="0">
                <a:solidFill>
                  <a:srgbClr val="002060"/>
                </a:solidFill>
                <a:latin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cs typeface="Calibri" panose="020F0502020204030204" pitchFamily="34" charset="0"/>
              </a:rPr>
              <a:t>a study from </a:t>
            </a:r>
            <a:r>
              <a:rPr lang="en-US" dirty="0">
                <a:solidFill>
                  <a:srgbClr val="002060"/>
                </a:solidFill>
                <a:latin typeface="Calibri" panose="020F0502020204030204" pitchFamily="34" charset="0"/>
              </a:rPr>
              <a:t>China* shown that </a:t>
            </a:r>
            <a:r>
              <a:rPr lang="en-GB" dirty="0">
                <a:solidFill>
                  <a:srgbClr val="002060"/>
                </a:solidFill>
                <a:latin typeface="Calibri" panose="020F0502020204030204" pitchFamily="34" charset="0"/>
              </a:rPr>
              <a:t>50% of patients tested positive for </a:t>
            </a:r>
            <a:r>
              <a:rPr lang="en-GB" dirty="0" smtClean="0">
                <a:solidFill>
                  <a:srgbClr val="002060"/>
                </a:solidFill>
                <a:latin typeface="Calibri" panose="020F0502020204030204" pitchFamily="34" charset="0"/>
              </a:rPr>
              <a:t>COVID-19 </a:t>
            </a:r>
            <a:r>
              <a:rPr lang="en-GB" dirty="0">
                <a:solidFill>
                  <a:srgbClr val="002060"/>
                </a:solidFill>
                <a:latin typeface="Calibri" panose="020F0502020204030204" pitchFamily="34" charset="0"/>
              </a:rPr>
              <a:t>RNA in </a:t>
            </a:r>
            <a:r>
              <a:rPr lang="en-GB" dirty="0" smtClean="0">
                <a:solidFill>
                  <a:srgbClr val="002060"/>
                </a:solidFill>
                <a:latin typeface="Calibri" panose="020F0502020204030204" pitchFamily="34" charset="0"/>
              </a:rPr>
              <a:t>stool, some </a:t>
            </a:r>
            <a:r>
              <a:rPr lang="en-GB" dirty="0">
                <a:solidFill>
                  <a:srgbClr val="002060"/>
                </a:solidFill>
                <a:latin typeface="Calibri" panose="020F0502020204030204" pitchFamily="34" charset="0"/>
              </a:rPr>
              <a:t>even after </a:t>
            </a:r>
            <a:r>
              <a:rPr lang="en-GB" dirty="0" smtClean="0">
                <a:solidFill>
                  <a:srgbClr val="002060"/>
                </a:solidFill>
                <a:latin typeface="Calibri" panose="020F0502020204030204" pitchFamily="34" charset="0"/>
              </a:rPr>
              <a:t>five </a:t>
            </a:r>
            <a:r>
              <a:rPr lang="en-GB" dirty="0">
                <a:solidFill>
                  <a:srgbClr val="002060"/>
                </a:solidFill>
                <a:latin typeface="Calibri" panose="020F0502020204030204" pitchFamily="34" charset="0"/>
              </a:rPr>
              <a:t>weeks of their respiratory symptoms finishing. </a:t>
            </a:r>
            <a:r>
              <a:rPr lang="en-GB" b="1" dirty="0" err="1" smtClean="0">
                <a:solidFill>
                  <a:srgbClr val="002060"/>
                </a:solidFill>
                <a:latin typeface="Calibri" panose="020F0502020204030204" pitchFamily="34" charset="0"/>
              </a:rPr>
              <a:t>Fecal</a:t>
            </a:r>
            <a:r>
              <a:rPr lang="en-GB" b="1" dirty="0" smtClean="0">
                <a:solidFill>
                  <a:srgbClr val="002060"/>
                </a:solidFill>
                <a:latin typeface="Calibri" panose="020F0502020204030204" pitchFamily="34" charset="0"/>
              </a:rPr>
              <a:t>-oral transmission is </a:t>
            </a:r>
            <a:r>
              <a:rPr lang="en-GB" b="1" dirty="0">
                <a:solidFill>
                  <a:srgbClr val="002060"/>
                </a:solidFill>
                <a:latin typeface="Calibri" panose="020F0502020204030204" pitchFamily="34" charset="0"/>
              </a:rPr>
              <a:t>possible but not </a:t>
            </a:r>
            <a:r>
              <a:rPr lang="en-GB" b="1" dirty="0" smtClean="0">
                <a:solidFill>
                  <a:srgbClr val="002060"/>
                </a:solidFill>
                <a:latin typeface="Calibri" panose="020F0502020204030204" pitchFamily="34" charset="0"/>
              </a:rPr>
              <a:t>yet confirmed, and remains </a:t>
            </a:r>
            <a:r>
              <a:rPr lang="en-GB" b="1" dirty="0">
                <a:solidFill>
                  <a:srgbClr val="002060"/>
                </a:solidFill>
                <a:latin typeface="Calibri" panose="020F0502020204030204" pitchFamily="34" charset="0"/>
              </a:rPr>
              <a:t>a concern. </a:t>
            </a:r>
            <a:endParaRPr lang="en-US" b="1" dirty="0">
              <a:solidFill>
                <a:srgbClr val="002060"/>
              </a:solidFill>
              <a:latin typeface="Calibri" panose="020F0502020204030204" pitchFamily="34" charset="0"/>
            </a:endParaRPr>
          </a:p>
        </p:txBody>
      </p:sp>
      <p:sp>
        <p:nvSpPr>
          <p:cNvPr id="12" name="Rectangle 11">
            <a:extLst>
              <a:ext uri="{FF2B5EF4-FFF2-40B4-BE49-F238E27FC236}">
                <a16:creationId xmlns:a16="http://schemas.microsoft.com/office/drawing/2014/main" id="{74104C07-32AD-47C8-9EB5-F9BF20F94B39}"/>
              </a:ext>
            </a:extLst>
          </p:cNvPr>
          <p:cNvSpPr/>
          <p:nvPr/>
        </p:nvSpPr>
        <p:spPr>
          <a:xfrm>
            <a:off x="-249104" y="5136841"/>
            <a:ext cx="9559738" cy="827919"/>
          </a:xfrm>
          <a:prstGeom prst="rect">
            <a:avLst/>
          </a:prstGeom>
        </p:spPr>
        <p:txBody>
          <a:bodyPr wrap="square">
            <a:spAutoFit/>
          </a:bodyPr>
          <a:lstStyle/>
          <a:p>
            <a:pPr algn="ctr">
              <a:lnSpc>
                <a:spcPct val="107000"/>
              </a:lnSpc>
              <a:spcAft>
                <a:spcPts val="600"/>
              </a:spcAft>
            </a:pPr>
            <a:r>
              <a:rPr lang="en-US" sz="2000" u="sng" dirty="0">
                <a:solidFill>
                  <a:srgbClr val="F1030A"/>
                </a:solidFill>
              </a:rPr>
              <a:t>As there is still a lot to </a:t>
            </a:r>
            <a:r>
              <a:rPr lang="en-US" sz="2000" u="sng" dirty="0" smtClean="0">
                <a:solidFill>
                  <a:srgbClr val="F1030A"/>
                </a:solidFill>
              </a:rPr>
              <a:t>understand. </a:t>
            </a:r>
            <a:endParaRPr lang="en-US" sz="2000" u="sng" dirty="0">
              <a:solidFill>
                <a:srgbClr val="F1030A"/>
              </a:solidFill>
            </a:endParaRPr>
          </a:p>
          <a:p>
            <a:pPr algn="ctr">
              <a:lnSpc>
                <a:spcPct val="107000"/>
              </a:lnSpc>
              <a:spcAft>
                <a:spcPts val="600"/>
              </a:spcAft>
            </a:pPr>
            <a:r>
              <a:rPr lang="en-US" sz="2000" u="sng" dirty="0">
                <a:solidFill>
                  <a:srgbClr val="F1030A"/>
                </a:solidFill>
              </a:rPr>
              <a:t>t</a:t>
            </a:r>
            <a:r>
              <a:rPr lang="en-US" sz="2000" u="sng" dirty="0" smtClean="0">
                <a:solidFill>
                  <a:srgbClr val="F1030A"/>
                </a:solidFill>
              </a:rPr>
              <a:t>he </a:t>
            </a:r>
            <a:r>
              <a:rPr lang="en-US" sz="2000" u="sng" dirty="0">
                <a:solidFill>
                  <a:srgbClr val="F1030A"/>
                </a:solidFill>
              </a:rPr>
              <a:t>more precautions we </a:t>
            </a:r>
            <a:r>
              <a:rPr lang="en-US" sz="2000" u="sng" dirty="0" smtClean="0">
                <a:solidFill>
                  <a:srgbClr val="F1030A"/>
                </a:solidFill>
              </a:rPr>
              <a:t>take, the better…</a:t>
            </a:r>
            <a:endParaRPr lang="en-GB" sz="2000" dirty="0">
              <a:solidFill>
                <a:srgbClr val="F1030A"/>
              </a:solidFill>
            </a:endParaRPr>
          </a:p>
        </p:txBody>
      </p:sp>
      <p:sp>
        <p:nvSpPr>
          <p:cNvPr id="13" name="Rectangle 12">
            <a:extLst>
              <a:ext uri="{FF2B5EF4-FFF2-40B4-BE49-F238E27FC236}">
                <a16:creationId xmlns:a16="http://schemas.microsoft.com/office/drawing/2014/main" id="{468E6365-57D1-420E-9B04-19A8033B91FD}"/>
              </a:ext>
            </a:extLst>
          </p:cNvPr>
          <p:cNvSpPr/>
          <p:nvPr/>
        </p:nvSpPr>
        <p:spPr>
          <a:xfrm>
            <a:off x="304800" y="6087995"/>
            <a:ext cx="8581862" cy="369332"/>
          </a:xfrm>
          <a:prstGeom prst="rect">
            <a:avLst/>
          </a:prstGeom>
          <a:solidFill>
            <a:srgbClr val="FFC000"/>
          </a:solidFill>
          <a:ln>
            <a:solidFill>
              <a:schemeClr val="accent2"/>
            </a:solidFill>
          </a:ln>
        </p:spPr>
        <p:txBody>
          <a:bodyPr wrap="square">
            <a:spAutoFit/>
          </a:bodyPr>
          <a:lstStyle/>
          <a:p>
            <a:r>
              <a:rPr lang="en-GB" dirty="0">
                <a:solidFill>
                  <a:srgbClr val="FF0000"/>
                </a:solidFill>
                <a:hlinkClick r:id="rId3">
                  <a:extLst>
                    <a:ext uri="{A12FA001-AC4F-418D-AE19-62706E023703}">
                      <ahyp:hlinkClr xmlns="" xmlns:ahyp="http://schemas.microsoft.com/office/drawing/2018/hyperlinkcolor" val="tx"/>
                    </a:ext>
                  </a:extLst>
                </a:hlinkClick>
              </a:rPr>
              <a:t>* https://www.gastrojournal.org/article/S0016-5085(20)30282-1/pdf</a:t>
            </a:r>
            <a:endParaRPr lang="en-GB" dirty="0">
              <a:solidFill>
                <a:srgbClr val="FF0000"/>
              </a:solidFill>
            </a:endParaRPr>
          </a:p>
        </p:txBody>
      </p:sp>
      <p:sp>
        <p:nvSpPr>
          <p:cNvPr id="14" name="Arrow: Down 13">
            <a:extLst>
              <a:ext uri="{FF2B5EF4-FFF2-40B4-BE49-F238E27FC236}">
                <a16:creationId xmlns:a16="http://schemas.microsoft.com/office/drawing/2014/main" id="{A1D75433-3883-4674-A11A-9A5BDB4CB42F}"/>
              </a:ext>
            </a:extLst>
          </p:cNvPr>
          <p:cNvSpPr/>
          <p:nvPr/>
        </p:nvSpPr>
        <p:spPr>
          <a:xfrm>
            <a:off x="2590800" y="3886200"/>
            <a:ext cx="228600" cy="3738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7606894C-90CC-408A-B9EC-CE5BF5008671}"/>
              </a:ext>
            </a:extLst>
          </p:cNvPr>
          <p:cNvSpPr/>
          <p:nvPr/>
        </p:nvSpPr>
        <p:spPr>
          <a:xfrm>
            <a:off x="4595731" y="3886199"/>
            <a:ext cx="228600" cy="3738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D525B7EF-7D2E-4A44-9D0A-4D92F927BF3D}"/>
              </a:ext>
            </a:extLst>
          </p:cNvPr>
          <p:cNvSpPr/>
          <p:nvPr/>
        </p:nvSpPr>
        <p:spPr>
          <a:xfrm>
            <a:off x="6324600" y="3891099"/>
            <a:ext cx="228600" cy="3738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53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EA8593C-0645-46F4-9B48-AED827769719}"/>
              </a:ext>
            </a:extLst>
          </p:cNvPr>
          <p:cNvSpPr>
            <a:spLocks noGrp="1"/>
          </p:cNvSpPr>
          <p:nvPr>
            <p:ph idx="14"/>
          </p:nvPr>
        </p:nvSpPr>
        <p:spPr>
          <a:xfrm>
            <a:off x="441313" y="1524000"/>
            <a:ext cx="8378638" cy="4038600"/>
          </a:xfrm>
        </p:spPr>
        <p:txBody>
          <a:bodyPr>
            <a:noAutofit/>
          </a:bodyPr>
          <a:lstStyle/>
          <a:p>
            <a:pPr marL="0" indent="0">
              <a:lnSpc>
                <a:spcPct val="107000"/>
              </a:lnSpc>
              <a:spcAft>
                <a:spcPts val="600"/>
              </a:spcAft>
              <a:buNone/>
            </a:pPr>
            <a:r>
              <a:rPr lang="en-US" sz="1800" u="sng" dirty="0">
                <a:solidFill>
                  <a:srgbClr val="F1030A"/>
                </a:solidFill>
              </a:rPr>
              <a:t>General Hygiene Activities for communities and public </a:t>
            </a:r>
            <a:r>
              <a:rPr lang="en-US" sz="1800" u="sng" dirty="0" smtClean="0">
                <a:solidFill>
                  <a:srgbClr val="F1030A"/>
                </a:solidFill>
              </a:rPr>
              <a:t>spaces, to reduce exposure and transmission</a:t>
            </a:r>
            <a:endParaRPr lang="en-US" sz="1800" u="sng" dirty="0">
              <a:solidFill>
                <a:srgbClr val="F1030A"/>
              </a:solidFill>
            </a:endParaRPr>
          </a:p>
          <a:p>
            <a:pPr marL="0" indent="0">
              <a:lnSpc>
                <a:spcPct val="107000"/>
              </a:lnSpc>
              <a:spcAft>
                <a:spcPts val="600"/>
              </a:spcAft>
              <a:buNone/>
            </a:pPr>
            <a:endParaRPr lang="en-GB" sz="1800" dirty="0">
              <a:solidFill>
                <a:srgbClr val="F1030A"/>
              </a:solidFill>
            </a:endParaRPr>
          </a:p>
          <a:p>
            <a:pPr marL="257175" indent="-257175">
              <a:lnSpc>
                <a:spcPct val="107000"/>
              </a:lnSpc>
              <a:spcAft>
                <a:spcPts val="0"/>
              </a:spcAft>
              <a:buFont typeface="Symbol" panose="05050102010706020507" pitchFamily="18" charset="2"/>
              <a:buChar char=""/>
            </a:pPr>
            <a:r>
              <a:rPr lang="en-US" sz="1800" dirty="0">
                <a:solidFill>
                  <a:schemeClr val="tx1"/>
                </a:solidFill>
              </a:rPr>
              <a:t>Community hygiene education focused on </a:t>
            </a:r>
            <a:r>
              <a:rPr lang="en-US" sz="1800" dirty="0" smtClean="0">
                <a:solidFill>
                  <a:schemeClr val="tx1"/>
                </a:solidFill>
              </a:rPr>
              <a:t>airborne transmission and hygienic practices, especially handwashing</a:t>
            </a:r>
            <a:endParaRPr lang="en-GB" sz="1800" dirty="0">
              <a:solidFill>
                <a:schemeClr val="tx1"/>
              </a:solidFill>
            </a:endParaRPr>
          </a:p>
          <a:p>
            <a:pPr marL="257175" indent="-257175">
              <a:lnSpc>
                <a:spcPct val="107000"/>
              </a:lnSpc>
              <a:spcAft>
                <a:spcPts val="0"/>
              </a:spcAft>
              <a:buFont typeface="Symbol" panose="05050102010706020507" pitchFamily="18" charset="2"/>
              <a:buChar char=""/>
            </a:pPr>
            <a:r>
              <a:rPr lang="en-US" sz="1800" dirty="0">
                <a:solidFill>
                  <a:schemeClr val="tx1"/>
                </a:solidFill>
              </a:rPr>
              <a:t>Community groups and household mobilization</a:t>
            </a:r>
          </a:p>
          <a:p>
            <a:pPr marL="257175" indent="-257175">
              <a:lnSpc>
                <a:spcPct val="107000"/>
              </a:lnSpc>
              <a:spcAft>
                <a:spcPts val="0"/>
              </a:spcAft>
              <a:buFont typeface="Symbol" panose="05050102010706020507" pitchFamily="18" charset="2"/>
              <a:buChar char=""/>
            </a:pPr>
            <a:r>
              <a:rPr lang="en-US" sz="1800" dirty="0">
                <a:solidFill>
                  <a:schemeClr val="tx1"/>
                </a:solidFill>
              </a:rPr>
              <a:t>Distribution of </a:t>
            </a:r>
            <a:r>
              <a:rPr lang="en-US" sz="1800" dirty="0" smtClean="0">
                <a:solidFill>
                  <a:schemeClr val="tx1"/>
                </a:solidFill>
              </a:rPr>
              <a:t>hand-washing </a:t>
            </a:r>
            <a:r>
              <a:rPr lang="en-US" sz="1800" dirty="0">
                <a:solidFill>
                  <a:schemeClr val="tx1"/>
                </a:solidFill>
              </a:rPr>
              <a:t>and </a:t>
            </a:r>
            <a:r>
              <a:rPr lang="en-US" sz="1800" dirty="0" smtClean="0">
                <a:solidFill>
                  <a:schemeClr val="tx1"/>
                </a:solidFill>
              </a:rPr>
              <a:t>cleaning disinfecting </a:t>
            </a:r>
            <a:r>
              <a:rPr lang="en-US" sz="1800" dirty="0">
                <a:solidFill>
                  <a:schemeClr val="tx1"/>
                </a:solidFill>
              </a:rPr>
              <a:t>NFIs. Ensure enough soap for everyone for a period of 2 months (+50% buffer)</a:t>
            </a:r>
            <a:endParaRPr lang="en-GB" sz="1800" dirty="0">
              <a:solidFill>
                <a:schemeClr val="tx1"/>
              </a:solidFill>
            </a:endParaRPr>
          </a:p>
          <a:p>
            <a:pPr marL="257175" indent="-257175">
              <a:lnSpc>
                <a:spcPct val="107000"/>
              </a:lnSpc>
              <a:spcAft>
                <a:spcPts val="600"/>
              </a:spcAft>
              <a:buFont typeface="Symbol" panose="05050102010706020507" pitchFamily="18" charset="2"/>
              <a:buChar char=""/>
            </a:pPr>
            <a:r>
              <a:rPr lang="en-US" sz="1800" dirty="0">
                <a:solidFill>
                  <a:schemeClr val="tx1"/>
                </a:solidFill>
              </a:rPr>
              <a:t>Community leaders and traditional healers </a:t>
            </a:r>
            <a:r>
              <a:rPr lang="en-US" sz="1800" dirty="0" smtClean="0">
                <a:solidFill>
                  <a:schemeClr val="tx1"/>
                </a:solidFill>
              </a:rPr>
              <a:t>play a </a:t>
            </a:r>
            <a:r>
              <a:rPr lang="en-US" sz="1800" dirty="0">
                <a:solidFill>
                  <a:schemeClr val="tx1"/>
                </a:solidFill>
              </a:rPr>
              <a:t>key role, especially in populations with low literacy levels</a:t>
            </a:r>
          </a:p>
          <a:p>
            <a:pPr marL="257175" indent="-257175">
              <a:lnSpc>
                <a:spcPct val="107000"/>
              </a:lnSpc>
              <a:spcAft>
                <a:spcPts val="600"/>
              </a:spcAft>
              <a:buFont typeface="Symbol" panose="05050102010706020507" pitchFamily="18" charset="2"/>
              <a:buChar char=""/>
            </a:pPr>
            <a:r>
              <a:rPr lang="en-US" sz="1800" dirty="0">
                <a:solidFill>
                  <a:schemeClr val="tx1"/>
                </a:solidFill>
              </a:rPr>
              <a:t>Disinfection of affected households, markets and gathering places.</a:t>
            </a:r>
          </a:p>
          <a:p>
            <a:pPr marL="257175" indent="-257175">
              <a:lnSpc>
                <a:spcPct val="107000"/>
              </a:lnSpc>
              <a:spcAft>
                <a:spcPts val="600"/>
              </a:spcAft>
              <a:buFont typeface="Symbol" panose="05050102010706020507" pitchFamily="18" charset="2"/>
              <a:buChar char=""/>
            </a:pPr>
            <a:r>
              <a:rPr lang="en-US" sz="1800" dirty="0">
                <a:solidFill>
                  <a:schemeClr val="tx1"/>
                </a:solidFill>
              </a:rPr>
              <a:t>Installation of </a:t>
            </a:r>
            <a:r>
              <a:rPr lang="en-US" sz="1800" dirty="0" smtClean="0">
                <a:solidFill>
                  <a:schemeClr val="tx1"/>
                </a:solidFill>
              </a:rPr>
              <a:t>household and community hand-washing stations</a:t>
            </a:r>
            <a:endParaRPr lang="en-GB" sz="1800" dirty="0">
              <a:solidFill>
                <a:schemeClr val="tx1"/>
              </a:solidFill>
            </a:endParaRPr>
          </a:p>
        </p:txBody>
      </p:sp>
      <p:sp>
        <p:nvSpPr>
          <p:cNvPr id="11" name="Title 7"/>
          <p:cNvSpPr txBox="1">
            <a:spLocks/>
          </p:cNvSpPr>
          <p:nvPr/>
        </p:nvSpPr>
        <p:spPr>
          <a:xfrm>
            <a:off x="152400" y="152400"/>
            <a:ext cx="8832874" cy="838200"/>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dirty="0" smtClean="0"/>
              <a:t>COVID-19 IPC / WASH IN </a:t>
            </a:r>
          </a:p>
          <a:p>
            <a:pPr algn="ctr"/>
            <a:r>
              <a:rPr lang="en-US" sz="2000" b="1" dirty="0" smtClean="0"/>
              <a:t>HOUSEHOLDS, PUBLIC SPACES, AND COMMUNITIES </a:t>
            </a:r>
            <a:endParaRPr lang="en-US" sz="2000" b="1" dirty="0"/>
          </a:p>
        </p:txBody>
      </p:sp>
      <p:sp>
        <p:nvSpPr>
          <p:cNvPr id="2" name="Rectangle 1">
            <a:extLst>
              <a:ext uri="{FF2B5EF4-FFF2-40B4-BE49-F238E27FC236}">
                <a16:creationId xmlns:a16="http://schemas.microsoft.com/office/drawing/2014/main" id="{6CFE51D9-BCF9-4FCD-BF1A-F0930EA3EA2F}"/>
              </a:ext>
            </a:extLst>
          </p:cNvPr>
          <p:cNvSpPr/>
          <p:nvPr/>
        </p:nvSpPr>
        <p:spPr>
          <a:xfrm>
            <a:off x="308162" y="6204196"/>
            <a:ext cx="8581862" cy="369332"/>
          </a:xfrm>
          <a:prstGeom prst="rect">
            <a:avLst/>
          </a:prstGeom>
          <a:solidFill>
            <a:srgbClr val="FFC000"/>
          </a:solidFill>
          <a:ln>
            <a:solidFill>
              <a:schemeClr val="accent2"/>
            </a:solidFill>
          </a:ln>
        </p:spPr>
        <p:txBody>
          <a:bodyPr wrap="square">
            <a:spAutoFit/>
          </a:bodyPr>
          <a:lstStyle/>
          <a:p>
            <a:r>
              <a:rPr lang="en-GB" dirty="0">
                <a:solidFill>
                  <a:srgbClr val="C00000"/>
                </a:solidFill>
                <a:hlinkClick r:id="rId3">
                  <a:extLst>
                    <a:ext uri="{A12FA001-AC4F-418D-AE19-62706E023703}">
                      <ahyp:hlinkClr xmlns="" xmlns:ahyp="http://schemas.microsoft.com/office/drawing/2018/hyperlinkcolor" val="tx"/>
                    </a:ext>
                  </a:extLst>
                </a:hlinkClick>
              </a:rPr>
              <a:t>https://spherestandards.org/coronavirus/</a:t>
            </a:r>
            <a:endParaRPr lang="en-GB" dirty="0">
              <a:solidFill>
                <a:srgbClr val="C00000"/>
              </a:solidFill>
            </a:endParaRPr>
          </a:p>
        </p:txBody>
      </p:sp>
    </p:spTree>
    <p:extLst>
      <p:ext uri="{BB962C8B-B14F-4D97-AF65-F5344CB8AC3E}">
        <p14:creationId xmlns:p14="http://schemas.microsoft.com/office/powerpoint/2010/main" val="259156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EA8593C-0645-46F4-9B48-AED827769719}"/>
              </a:ext>
            </a:extLst>
          </p:cNvPr>
          <p:cNvSpPr>
            <a:spLocks noGrp="1"/>
          </p:cNvSpPr>
          <p:nvPr>
            <p:ph idx="14"/>
          </p:nvPr>
        </p:nvSpPr>
        <p:spPr>
          <a:xfrm>
            <a:off x="333562" y="1600200"/>
            <a:ext cx="2145417" cy="4347294"/>
          </a:xfrm>
          <a:ln>
            <a:solidFill>
              <a:schemeClr val="bg2"/>
            </a:solidFill>
          </a:ln>
        </p:spPr>
        <p:txBody>
          <a:bodyPr>
            <a:noAutofit/>
          </a:bodyPr>
          <a:lstStyle/>
          <a:p>
            <a:pPr marL="0" indent="0" algn="ctr">
              <a:lnSpc>
                <a:spcPct val="107000"/>
              </a:lnSpc>
              <a:spcAft>
                <a:spcPts val="600"/>
              </a:spcAft>
              <a:buNone/>
            </a:pPr>
            <a:r>
              <a:rPr lang="en-US" sz="1800" u="sng" dirty="0">
                <a:solidFill>
                  <a:srgbClr val="F1030A"/>
                </a:solidFill>
              </a:rPr>
              <a:t>In vulnerable public spaces</a:t>
            </a:r>
          </a:p>
          <a:p>
            <a:pPr>
              <a:lnSpc>
                <a:spcPct val="107000"/>
              </a:lnSpc>
              <a:spcAft>
                <a:spcPts val="600"/>
              </a:spcAft>
            </a:pPr>
            <a:r>
              <a:rPr lang="en-US" sz="1800" dirty="0">
                <a:solidFill>
                  <a:schemeClr val="tx1"/>
                </a:solidFill>
              </a:rPr>
              <a:t>Gathering Spaces</a:t>
            </a:r>
          </a:p>
          <a:p>
            <a:pPr>
              <a:lnSpc>
                <a:spcPct val="107000"/>
              </a:lnSpc>
              <a:spcAft>
                <a:spcPts val="600"/>
              </a:spcAft>
            </a:pPr>
            <a:r>
              <a:rPr lang="en-US" sz="1800" dirty="0">
                <a:solidFill>
                  <a:schemeClr val="tx1"/>
                </a:solidFill>
              </a:rPr>
              <a:t>IDPs and </a:t>
            </a:r>
            <a:r>
              <a:rPr lang="en-US" sz="1800" dirty="0" err="1">
                <a:solidFill>
                  <a:schemeClr val="tx1"/>
                </a:solidFill>
              </a:rPr>
              <a:t>Refugess</a:t>
            </a:r>
            <a:endParaRPr lang="en-US" sz="1800" dirty="0">
              <a:solidFill>
                <a:schemeClr val="tx1"/>
              </a:solidFill>
            </a:endParaRPr>
          </a:p>
          <a:p>
            <a:pPr>
              <a:lnSpc>
                <a:spcPct val="107000"/>
              </a:lnSpc>
              <a:spcAft>
                <a:spcPts val="600"/>
              </a:spcAft>
            </a:pPr>
            <a:r>
              <a:rPr lang="en-US" sz="1800" dirty="0">
                <a:solidFill>
                  <a:schemeClr val="tx1"/>
                </a:solidFill>
              </a:rPr>
              <a:t>Slums</a:t>
            </a:r>
          </a:p>
          <a:p>
            <a:pPr marL="0" indent="0">
              <a:lnSpc>
                <a:spcPct val="107000"/>
              </a:lnSpc>
              <a:spcAft>
                <a:spcPts val="600"/>
              </a:spcAft>
              <a:buNone/>
            </a:pPr>
            <a:r>
              <a:rPr lang="en-GB" sz="1800" u="sng" dirty="0">
                <a:solidFill>
                  <a:schemeClr val="tx1"/>
                </a:solidFill>
              </a:rPr>
              <a:t>WASH Preventative</a:t>
            </a:r>
          </a:p>
          <a:p>
            <a:pPr marL="0" indent="0" algn="ctr">
              <a:lnSpc>
                <a:spcPct val="107000"/>
              </a:lnSpc>
              <a:spcAft>
                <a:spcPts val="600"/>
              </a:spcAft>
              <a:buNone/>
            </a:pPr>
            <a:r>
              <a:rPr lang="en-GB" sz="1800" dirty="0">
                <a:solidFill>
                  <a:schemeClr val="tx1"/>
                </a:solidFill>
              </a:rPr>
              <a:t>ASAP</a:t>
            </a:r>
          </a:p>
          <a:p>
            <a:pPr marL="0" indent="0" algn="ctr">
              <a:lnSpc>
                <a:spcPct val="107000"/>
              </a:lnSpc>
              <a:spcAft>
                <a:spcPts val="600"/>
              </a:spcAft>
              <a:buNone/>
            </a:pPr>
            <a:r>
              <a:rPr lang="en-GB" sz="1800" dirty="0">
                <a:solidFill>
                  <a:schemeClr val="tx1"/>
                </a:solidFill>
              </a:rPr>
              <a:t>Water supply for handwashing station and soap, </a:t>
            </a:r>
          </a:p>
          <a:p>
            <a:pPr marL="0" indent="0" algn="ctr">
              <a:lnSpc>
                <a:spcPct val="107000"/>
              </a:lnSpc>
              <a:spcAft>
                <a:spcPts val="600"/>
              </a:spcAft>
              <a:buNone/>
            </a:pPr>
            <a:r>
              <a:rPr lang="en-GB" sz="1800" dirty="0">
                <a:solidFill>
                  <a:schemeClr val="tx1"/>
                </a:solidFill>
              </a:rPr>
              <a:t>Cleaning, Disinfection.</a:t>
            </a:r>
            <a:endParaRPr lang="en-GB" sz="1800" dirty="0">
              <a:solidFill>
                <a:srgbClr val="F1030A"/>
              </a:solidFill>
            </a:endParaRPr>
          </a:p>
          <a:p>
            <a:pPr marL="0" indent="0">
              <a:lnSpc>
                <a:spcPct val="107000"/>
              </a:lnSpc>
              <a:spcAft>
                <a:spcPts val="600"/>
              </a:spcAft>
              <a:buNone/>
            </a:pPr>
            <a:endParaRPr lang="en-GB" sz="1800" dirty="0">
              <a:solidFill>
                <a:srgbClr val="F1030A"/>
              </a:solidFill>
            </a:endParaRPr>
          </a:p>
          <a:p>
            <a:pPr marL="0" indent="0">
              <a:lnSpc>
                <a:spcPct val="107000"/>
              </a:lnSpc>
              <a:spcAft>
                <a:spcPts val="600"/>
              </a:spcAft>
              <a:buNone/>
            </a:pPr>
            <a:endParaRPr lang="en-GB" sz="1800" dirty="0">
              <a:solidFill>
                <a:srgbClr val="F1030A"/>
              </a:solidFill>
            </a:endParaRPr>
          </a:p>
          <a:p>
            <a:pPr marL="0" indent="0">
              <a:lnSpc>
                <a:spcPct val="107000"/>
              </a:lnSpc>
              <a:spcAft>
                <a:spcPts val="600"/>
              </a:spcAft>
              <a:buNone/>
            </a:pPr>
            <a:endParaRPr lang="en-GB" sz="1800" dirty="0">
              <a:solidFill>
                <a:srgbClr val="F1030A"/>
              </a:solidFill>
            </a:endParaRPr>
          </a:p>
        </p:txBody>
      </p:sp>
      <p:sp>
        <p:nvSpPr>
          <p:cNvPr id="2" name="Rectangle 1">
            <a:extLst>
              <a:ext uri="{FF2B5EF4-FFF2-40B4-BE49-F238E27FC236}">
                <a16:creationId xmlns:a16="http://schemas.microsoft.com/office/drawing/2014/main" id="{6CFE51D9-BCF9-4FCD-BF1A-F0930EA3EA2F}"/>
              </a:ext>
            </a:extLst>
          </p:cNvPr>
          <p:cNvSpPr/>
          <p:nvPr/>
        </p:nvSpPr>
        <p:spPr>
          <a:xfrm>
            <a:off x="333562" y="6028674"/>
            <a:ext cx="8581862" cy="369332"/>
          </a:xfrm>
          <a:prstGeom prst="rect">
            <a:avLst/>
          </a:prstGeom>
          <a:solidFill>
            <a:srgbClr val="FFC000"/>
          </a:solidFill>
          <a:ln>
            <a:solidFill>
              <a:schemeClr val="accent2"/>
            </a:solidFill>
          </a:ln>
        </p:spPr>
        <p:txBody>
          <a:bodyPr wrap="square">
            <a:spAutoFit/>
          </a:bodyPr>
          <a:lstStyle/>
          <a:p>
            <a:r>
              <a:rPr lang="en-GB" dirty="0">
                <a:hlinkClick r:id="rId3"/>
              </a:rPr>
              <a:t>https://spherestandards.org/coronavirus/</a:t>
            </a:r>
            <a:endParaRPr lang="en-GB" dirty="0">
              <a:solidFill>
                <a:schemeClr val="bg2"/>
              </a:solidFill>
            </a:endParaRPr>
          </a:p>
        </p:txBody>
      </p:sp>
      <p:sp>
        <p:nvSpPr>
          <p:cNvPr id="3" name="Rectangle 2">
            <a:extLst>
              <a:ext uri="{FF2B5EF4-FFF2-40B4-BE49-F238E27FC236}">
                <a16:creationId xmlns:a16="http://schemas.microsoft.com/office/drawing/2014/main" id="{09840FC8-877B-4FFC-B08A-88565165C517}"/>
              </a:ext>
            </a:extLst>
          </p:cNvPr>
          <p:cNvSpPr/>
          <p:nvPr/>
        </p:nvSpPr>
        <p:spPr>
          <a:xfrm>
            <a:off x="333561" y="1066800"/>
            <a:ext cx="8581863" cy="369717"/>
          </a:xfrm>
          <a:prstGeom prst="rect">
            <a:avLst/>
          </a:prstGeom>
        </p:spPr>
        <p:txBody>
          <a:bodyPr wrap="square">
            <a:spAutoFit/>
          </a:bodyPr>
          <a:lstStyle/>
          <a:p>
            <a:pPr algn="ctr">
              <a:lnSpc>
                <a:spcPct val="107000"/>
              </a:lnSpc>
              <a:spcAft>
                <a:spcPts val="600"/>
              </a:spcAft>
            </a:pPr>
            <a:r>
              <a:rPr lang="en-US" u="sng" dirty="0">
                <a:solidFill>
                  <a:srgbClr val="F1030A"/>
                </a:solidFill>
              </a:rPr>
              <a:t>To reduce </a:t>
            </a:r>
            <a:r>
              <a:rPr lang="en-US" b="1" u="sng" dirty="0">
                <a:solidFill>
                  <a:srgbClr val="F1030A"/>
                </a:solidFill>
              </a:rPr>
              <a:t>EXPOSURE</a:t>
            </a:r>
            <a:r>
              <a:rPr lang="en-US" dirty="0">
                <a:solidFill>
                  <a:srgbClr val="F1030A"/>
                </a:solidFill>
              </a:rPr>
              <a:t> and </a:t>
            </a:r>
            <a:r>
              <a:rPr lang="en-US" b="1" u="sng" dirty="0">
                <a:solidFill>
                  <a:srgbClr val="F1030A"/>
                </a:solidFill>
              </a:rPr>
              <a:t>TRANSMISSION</a:t>
            </a:r>
            <a:r>
              <a:rPr lang="en-US" b="1" dirty="0">
                <a:solidFill>
                  <a:srgbClr val="F1030A"/>
                </a:solidFill>
              </a:rPr>
              <a:t> </a:t>
            </a:r>
            <a:r>
              <a:rPr lang="en-US" dirty="0" smtClean="0">
                <a:solidFill>
                  <a:srgbClr val="F1030A"/>
                </a:solidFill>
              </a:rPr>
              <a:t>in communities </a:t>
            </a:r>
            <a:r>
              <a:rPr lang="en-US" dirty="0">
                <a:solidFill>
                  <a:srgbClr val="F1030A"/>
                </a:solidFill>
              </a:rPr>
              <a:t>and HHs </a:t>
            </a:r>
            <a:endParaRPr lang="en-GB" dirty="0">
              <a:solidFill>
                <a:srgbClr val="F1030A"/>
              </a:solidFill>
            </a:endParaRPr>
          </a:p>
        </p:txBody>
      </p:sp>
      <p:sp>
        <p:nvSpPr>
          <p:cNvPr id="6" name="Content Placeholder 7">
            <a:extLst>
              <a:ext uri="{FF2B5EF4-FFF2-40B4-BE49-F238E27FC236}">
                <a16:creationId xmlns:a16="http://schemas.microsoft.com/office/drawing/2014/main" id="{2BF323DE-BAA1-4FAB-8659-4710E831973C}"/>
              </a:ext>
            </a:extLst>
          </p:cNvPr>
          <p:cNvSpPr txBox="1">
            <a:spLocks/>
          </p:cNvSpPr>
          <p:nvPr/>
        </p:nvSpPr>
        <p:spPr>
          <a:xfrm>
            <a:off x="2971800" y="1600200"/>
            <a:ext cx="2667000" cy="4347294"/>
          </a:xfrm>
          <a:prstGeom prst="rect">
            <a:avLst/>
          </a:prstGeom>
          <a:ln>
            <a:solidFill>
              <a:schemeClr val="bg2"/>
            </a:solidFill>
          </a:ln>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7000"/>
              </a:lnSpc>
              <a:spcAft>
                <a:spcPts val="600"/>
              </a:spcAft>
              <a:buFont typeface="Arial"/>
              <a:buNone/>
            </a:pPr>
            <a:r>
              <a:rPr lang="en-US" sz="1800" u="sng" dirty="0">
                <a:solidFill>
                  <a:srgbClr val="F1030A"/>
                </a:solidFill>
              </a:rPr>
              <a:t>In non-health care facilities with suspected cases</a:t>
            </a:r>
          </a:p>
          <a:p>
            <a:pPr algn="ctr">
              <a:lnSpc>
                <a:spcPct val="107000"/>
              </a:lnSpc>
              <a:spcAft>
                <a:spcPts val="600"/>
              </a:spcAft>
            </a:pPr>
            <a:r>
              <a:rPr lang="en-US" sz="1800" dirty="0">
                <a:solidFill>
                  <a:schemeClr val="tx1"/>
                </a:solidFill>
              </a:rPr>
              <a:t>Collective settings with cases of Covid-19</a:t>
            </a:r>
          </a:p>
          <a:p>
            <a:pPr marL="0" indent="0" algn="ctr">
              <a:lnSpc>
                <a:spcPct val="107000"/>
              </a:lnSpc>
              <a:spcAft>
                <a:spcPts val="600"/>
              </a:spcAft>
              <a:buFont typeface="Arial"/>
              <a:buNone/>
            </a:pPr>
            <a:r>
              <a:rPr lang="en-GB" sz="1800" u="sng" dirty="0">
                <a:solidFill>
                  <a:schemeClr val="tx1"/>
                </a:solidFill>
              </a:rPr>
              <a:t>WASH Reactive</a:t>
            </a:r>
          </a:p>
          <a:p>
            <a:pPr marL="0" indent="0" algn="ctr">
              <a:lnSpc>
                <a:spcPct val="107000"/>
              </a:lnSpc>
              <a:spcAft>
                <a:spcPts val="600"/>
              </a:spcAft>
              <a:buFont typeface="Arial"/>
              <a:buNone/>
            </a:pPr>
            <a:r>
              <a:rPr lang="en-GB" sz="1800" dirty="0">
                <a:solidFill>
                  <a:schemeClr val="tx1"/>
                </a:solidFill>
              </a:rPr>
              <a:t>As soon quarantine is setup</a:t>
            </a:r>
          </a:p>
          <a:p>
            <a:pPr marL="0" indent="0" algn="ctr">
              <a:lnSpc>
                <a:spcPct val="107000"/>
              </a:lnSpc>
              <a:spcAft>
                <a:spcPts val="600"/>
              </a:spcAft>
              <a:buFont typeface="Arial"/>
              <a:buNone/>
            </a:pPr>
            <a:r>
              <a:rPr lang="en-GB" sz="1800" dirty="0">
                <a:solidFill>
                  <a:schemeClr val="tx1"/>
                </a:solidFill>
              </a:rPr>
              <a:t>Water supply for handwashing station and soap, hygiene and </a:t>
            </a:r>
          </a:p>
          <a:p>
            <a:pPr marL="0" indent="0" algn="ctr">
              <a:lnSpc>
                <a:spcPct val="107000"/>
              </a:lnSpc>
              <a:spcAft>
                <a:spcPts val="600"/>
              </a:spcAft>
              <a:buFont typeface="Arial"/>
              <a:buNone/>
            </a:pPr>
            <a:r>
              <a:rPr lang="en-GB" sz="1800" dirty="0">
                <a:solidFill>
                  <a:schemeClr val="tx1"/>
                </a:solidFill>
              </a:rPr>
              <a:t>Cleaning, Disinfection, Dedicated Sanitation facilities</a:t>
            </a:r>
            <a:endParaRPr lang="en-GB" sz="1800" dirty="0">
              <a:solidFill>
                <a:srgbClr val="F1030A"/>
              </a:solidFill>
            </a:endParaRPr>
          </a:p>
          <a:p>
            <a:pPr marL="0" indent="0">
              <a:lnSpc>
                <a:spcPct val="107000"/>
              </a:lnSpc>
              <a:spcAft>
                <a:spcPts val="600"/>
              </a:spcAft>
              <a:buFont typeface="Arial"/>
              <a:buNone/>
            </a:pPr>
            <a:endParaRPr lang="en-GB" sz="1800" dirty="0">
              <a:solidFill>
                <a:srgbClr val="F1030A"/>
              </a:solidFill>
            </a:endParaRPr>
          </a:p>
          <a:p>
            <a:pPr marL="0" indent="0">
              <a:lnSpc>
                <a:spcPct val="107000"/>
              </a:lnSpc>
              <a:spcAft>
                <a:spcPts val="600"/>
              </a:spcAft>
              <a:buFont typeface="Arial"/>
              <a:buNone/>
            </a:pPr>
            <a:endParaRPr lang="en-GB" sz="1800" dirty="0">
              <a:solidFill>
                <a:srgbClr val="F1030A"/>
              </a:solidFill>
            </a:endParaRPr>
          </a:p>
          <a:p>
            <a:pPr marL="0" indent="0">
              <a:lnSpc>
                <a:spcPct val="107000"/>
              </a:lnSpc>
              <a:spcAft>
                <a:spcPts val="600"/>
              </a:spcAft>
              <a:buFont typeface="Arial"/>
              <a:buNone/>
            </a:pPr>
            <a:endParaRPr lang="en-GB" sz="1800" dirty="0">
              <a:solidFill>
                <a:srgbClr val="F1030A"/>
              </a:solidFill>
            </a:endParaRPr>
          </a:p>
        </p:txBody>
      </p:sp>
      <p:sp>
        <p:nvSpPr>
          <p:cNvPr id="9" name="Rectangle 8">
            <a:extLst>
              <a:ext uri="{FF2B5EF4-FFF2-40B4-BE49-F238E27FC236}">
                <a16:creationId xmlns:a16="http://schemas.microsoft.com/office/drawing/2014/main" id="{78413844-B973-45BE-8169-E754BF2CB725}"/>
              </a:ext>
            </a:extLst>
          </p:cNvPr>
          <p:cNvSpPr/>
          <p:nvPr/>
        </p:nvSpPr>
        <p:spPr>
          <a:xfrm>
            <a:off x="333562" y="6023694"/>
            <a:ext cx="8581862" cy="646331"/>
          </a:xfrm>
          <a:prstGeom prst="rect">
            <a:avLst/>
          </a:prstGeom>
          <a:solidFill>
            <a:srgbClr val="FFC000"/>
          </a:solidFill>
          <a:ln>
            <a:solidFill>
              <a:schemeClr val="accent2"/>
            </a:solidFill>
          </a:ln>
        </p:spPr>
        <p:txBody>
          <a:bodyPr wrap="square">
            <a:spAutoFit/>
          </a:bodyPr>
          <a:lstStyle/>
          <a:p>
            <a:r>
              <a:rPr lang="en-GB" dirty="0">
                <a:solidFill>
                  <a:schemeClr val="bg2"/>
                </a:solidFill>
                <a:hlinkClick r:id="rId4">
                  <a:extLst>
                    <a:ext uri="{A12FA001-AC4F-418D-AE19-62706E023703}">
                      <ahyp:hlinkClr xmlns="" xmlns:ahyp="http://schemas.microsoft.com/office/drawing/2018/hyperlinkcolor" val="tx"/>
                    </a:ext>
                  </a:extLst>
                </a:hlinkClick>
              </a:rPr>
              <a:t>https://www.unicef.org/documents/wash-and-infection-prevention-and-control-households-and-public-spaces</a:t>
            </a:r>
            <a:endParaRPr lang="en-GB" dirty="0">
              <a:solidFill>
                <a:schemeClr val="bg2"/>
              </a:solidFill>
            </a:endParaRPr>
          </a:p>
        </p:txBody>
      </p:sp>
      <p:sp>
        <p:nvSpPr>
          <p:cNvPr id="10" name="Content Placeholder 7">
            <a:extLst>
              <a:ext uri="{FF2B5EF4-FFF2-40B4-BE49-F238E27FC236}">
                <a16:creationId xmlns:a16="http://schemas.microsoft.com/office/drawing/2014/main" id="{BAC24A92-41B8-4EAE-B18C-DDD08A4150F5}"/>
              </a:ext>
            </a:extLst>
          </p:cNvPr>
          <p:cNvSpPr txBox="1">
            <a:spLocks/>
          </p:cNvSpPr>
          <p:nvPr/>
        </p:nvSpPr>
        <p:spPr>
          <a:xfrm>
            <a:off x="5954498" y="1600200"/>
            <a:ext cx="2667000" cy="4347294"/>
          </a:xfrm>
          <a:prstGeom prst="rect">
            <a:avLst/>
          </a:prstGeom>
          <a:ln>
            <a:solidFill>
              <a:schemeClr val="bg2"/>
            </a:solidFill>
          </a:ln>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7000"/>
              </a:lnSpc>
              <a:spcAft>
                <a:spcPts val="600"/>
              </a:spcAft>
              <a:buFont typeface="Arial"/>
              <a:buNone/>
            </a:pPr>
            <a:r>
              <a:rPr lang="en-US" sz="1800" u="sng" dirty="0">
                <a:solidFill>
                  <a:srgbClr val="F1030A"/>
                </a:solidFill>
              </a:rPr>
              <a:t>In household with confined cases </a:t>
            </a:r>
          </a:p>
          <a:p>
            <a:pPr algn="ctr">
              <a:lnSpc>
                <a:spcPct val="107000"/>
              </a:lnSpc>
              <a:spcAft>
                <a:spcPts val="600"/>
              </a:spcAft>
            </a:pPr>
            <a:r>
              <a:rPr lang="en-US" sz="1800" dirty="0">
                <a:solidFill>
                  <a:schemeClr val="tx1"/>
                </a:solidFill>
              </a:rPr>
              <a:t>Households with case or highly affected clusters</a:t>
            </a:r>
          </a:p>
          <a:p>
            <a:pPr marL="0" indent="0" algn="ctr">
              <a:lnSpc>
                <a:spcPct val="107000"/>
              </a:lnSpc>
              <a:spcAft>
                <a:spcPts val="600"/>
              </a:spcAft>
              <a:buFont typeface="Arial"/>
              <a:buNone/>
            </a:pPr>
            <a:r>
              <a:rPr lang="en-GB" sz="1800" u="sng" dirty="0">
                <a:solidFill>
                  <a:schemeClr val="tx1"/>
                </a:solidFill>
              </a:rPr>
              <a:t>WASH Preventative or Reactive</a:t>
            </a:r>
          </a:p>
          <a:p>
            <a:pPr marL="0" indent="0" algn="ctr">
              <a:lnSpc>
                <a:spcPct val="107000"/>
              </a:lnSpc>
              <a:spcAft>
                <a:spcPts val="600"/>
              </a:spcAft>
              <a:buFont typeface="Arial"/>
              <a:buNone/>
            </a:pPr>
            <a:r>
              <a:rPr lang="en-GB" sz="1800" dirty="0">
                <a:solidFill>
                  <a:schemeClr val="tx1"/>
                </a:solidFill>
              </a:rPr>
              <a:t>When </a:t>
            </a:r>
            <a:r>
              <a:rPr lang="en-GB" sz="1800" dirty="0" err="1">
                <a:solidFill>
                  <a:schemeClr val="tx1"/>
                </a:solidFill>
              </a:rPr>
              <a:t>MoH</a:t>
            </a:r>
            <a:r>
              <a:rPr lang="en-GB" sz="1800" dirty="0">
                <a:solidFill>
                  <a:schemeClr val="tx1"/>
                </a:solidFill>
              </a:rPr>
              <a:t> requires or after detailed profiling </a:t>
            </a:r>
          </a:p>
          <a:p>
            <a:pPr marL="0" indent="0" algn="ctr">
              <a:lnSpc>
                <a:spcPct val="107000"/>
              </a:lnSpc>
              <a:spcAft>
                <a:spcPts val="600"/>
              </a:spcAft>
              <a:buFont typeface="Arial"/>
              <a:buNone/>
            </a:pPr>
            <a:endParaRPr lang="en-GB" sz="1800" dirty="0">
              <a:solidFill>
                <a:schemeClr val="tx1"/>
              </a:solidFill>
            </a:endParaRPr>
          </a:p>
          <a:p>
            <a:pPr marL="0" indent="0" algn="ctr">
              <a:lnSpc>
                <a:spcPct val="107000"/>
              </a:lnSpc>
              <a:spcAft>
                <a:spcPts val="600"/>
              </a:spcAft>
              <a:buFont typeface="Arial"/>
              <a:buNone/>
            </a:pPr>
            <a:r>
              <a:rPr lang="en-GB" sz="1800" dirty="0">
                <a:solidFill>
                  <a:schemeClr val="tx1"/>
                </a:solidFill>
              </a:rPr>
              <a:t>Water supply, </a:t>
            </a:r>
            <a:r>
              <a:rPr lang="en-GB" sz="1800" u="sng" dirty="0">
                <a:solidFill>
                  <a:schemeClr val="tx1"/>
                </a:solidFill>
              </a:rPr>
              <a:t>hygiene and </a:t>
            </a:r>
          </a:p>
          <a:p>
            <a:pPr marL="0" indent="0" algn="ctr">
              <a:lnSpc>
                <a:spcPct val="107000"/>
              </a:lnSpc>
              <a:spcAft>
                <a:spcPts val="600"/>
              </a:spcAft>
              <a:buFont typeface="Arial"/>
              <a:buNone/>
            </a:pPr>
            <a:r>
              <a:rPr lang="en-GB" sz="1800" u="sng" dirty="0">
                <a:solidFill>
                  <a:schemeClr val="tx1"/>
                </a:solidFill>
              </a:rPr>
              <a:t>Cleaning material via NFIs or CVA. </a:t>
            </a:r>
            <a:endParaRPr lang="en-GB" sz="1800" u="sng" dirty="0">
              <a:solidFill>
                <a:srgbClr val="F1030A"/>
              </a:solidFill>
            </a:endParaRPr>
          </a:p>
          <a:p>
            <a:pPr marL="0" indent="0">
              <a:lnSpc>
                <a:spcPct val="107000"/>
              </a:lnSpc>
              <a:spcAft>
                <a:spcPts val="600"/>
              </a:spcAft>
              <a:buFont typeface="Arial"/>
              <a:buNone/>
            </a:pPr>
            <a:endParaRPr lang="en-GB" sz="1800" dirty="0">
              <a:solidFill>
                <a:srgbClr val="F1030A"/>
              </a:solidFill>
            </a:endParaRPr>
          </a:p>
          <a:p>
            <a:pPr marL="0" indent="0">
              <a:lnSpc>
                <a:spcPct val="107000"/>
              </a:lnSpc>
              <a:spcAft>
                <a:spcPts val="600"/>
              </a:spcAft>
              <a:buFont typeface="Arial"/>
              <a:buNone/>
            </a:pPr>
            <a:endParaRPr lang="en-GB" sz="1800" dirty="0">
              <a:solidFill>
                <a:srgbClr val="F1030A"/>
              </a:solidFill>
            </a:endParaRPr>
          </a:p>
          <a:p>
            <a:pPr marL="0" indent="0">
              <a:lnSpc>
                <a:spcPct val="107000"/>
              </a:lnSpc>
              <a:spcAft>
                <a:spcPts val="600"/>
              </a:spcAft>
              <a:buFont typeface="Arial"/>
              <a:buNone/>
            </a:pPr>
            <a:endParaRPr lang="en-GB" sz="1800" dirty="0">
              <a:solidFill>
                <a:srgbClr val="F1030A"/>
              </a:solidFill>
            </a:endParaRPr>
          </a:p>
        </p:txBody>
      </p:sp>
      <p:sp>
        <p:nvSpPr>
          <p:cNvPr id="12" name="Title 7"/>
          <p:cNvSpPr txBox="1">
            <a:spLocks/>
          </p:cNvSpPr>
          <p:nvPr/>
        </p:nvSpPr>
        <p:spPr>
          <a:xfrm>
            <a:off x="152400" y="152400"/>
            <a:ext cx="8832874" cy="838200"/>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dirty="0" smtClean="0"/>
              <a:t>COVID-19 IPC / WASH IN </a:t>
            </a:r>
          </a:p>
          <a:p>
            <a:pPr algn="ctr"/>
            <a:r>
              <a:rPr lang="en-US" sz="2000" b="1" dirty="0" smtClean="0"/>
              <a:t>HOUSEHOLDS, PUBLIC SPACES, AND COMMUNITIES </a:t>
            </a:r>
            <a:endParaRPr lang="en-US" sz="2000" b="1" dirty="0"/>
          </a:p>
        </p:txBody>
      </p:sp>
    </p:spTree>
    <p:extLst>
      <p:ext uri="{BB962C8B-B14F-4D97-AF65-F5344CB8AC3E}">
        <p14:creationId xmlns:p14="http://schemas.microsoft.com/office/powerpoint/2010/main" val="294676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EA8593C-0645-46F4-9B48-AED827769719}"/>
              </a:ext>
            </a:extLst>
          </p:cNvPr>
          <p:cNvSpPr>
            <a:spLocks noGrp="1"/>
          </p:cNvSpPr>
          <p:nvPr>
            <p:ph idx="14"/>
          </p:nvPr>
        </p:nvSpPr>
        <p:spPr>
          <a:xfrm>
            <a:off x="253976" y="1143000"/>
            <a:ext cx="8636048" cy="4691554"/>
          </a:xfrm>
        </p:spPr>
        <p:txBody>
          <a:bodyPr>
            <a:noAutofit/>
          </a:bodyPr>
          <a:lstStyle/>
          <a:p>
            <a:pPr marL="0" indent="0" algn="ctr">
              <a:lnSpc>
                <a:spcPct val="107000"/>
              </a:lnSpc>
              <a:spcAft>
                <a:spcPts val="600"/>
              </a:spcAft>
              <a:buNone/>
            </a:pPr>
            <a:r>
              <a:rPr lang="en-GB" dirty="0">
                <a:solidFill>
                  <a:srgbClr val="F1030A"/>
                </a:solidFill>
              </a:rPr>
              <a:t>The potential role of </a:t>
            </a:r>
            <a:r>
              <a:rPr lang="en-GB" b="1" u="sng" dirty="0">
                <a:solidFill>
                  <a:srgbClr val="F1030A"/>
                </a:solidFill>
              </a:rPr>
              <a:t>Community Health Workers – </a:t>
            </a:r>
          </a:p>
          <a:p>
            <a:pPr marL="0" indent="0" algn="ctr">
              <a:lnSpc>
                <a:spcPct val="107000"/>
              </a:lnSpc>
              <a:spcAft>
                <a:spcPts val="600"/>
              </a:spcAft>
              <a:buNone/>
            </a:pPr>
            <a:r>
              <a:rPr lang="en-GB" b="1" i="1" u="sng" dirty="0">
                <a:solidFill>
                  <a:srgbClr val="F1030A"/>
                </a:solidFill>
              </a:rPr>
              <a:t> “Les </a:t>
            </a:r>
            <a:r>
              <a:rPr lang="en-GB" b="1" i="1" u="sng" dirty="0" err="1">
                <a:solidFill>
                  <a:srgbClr val="F1030A"/>
                </a:solidFill>
              </a:rPr>
              <a:t>relais</a:t>
            </a:r>
            <a:r>
              <a:rPr lang="en-GB" b="1" i="1" u="sng" dirty="0">
                <a:solidFill>
                  <a:srgbClr val="F1030A"/>
                </a:solidFill>
              </a:rPr>
              <a:t> </a:t>
            </a:r>
            <a:r>
              <a:rPr lang="en-GB" b="1" i="1" u="sng" dirty="0" err="1">
                <a:solidFill>
                  <a:srgbClr val="F1030A"/>
                </a:solidFill>
              </a:rPr>
              <a:t>Communautaires</a:t>
            </a:r>
            <a:r>
              <a:rPr lang="en-GB" b="1" i="1" u="sng" dirty="0">
                <a:solidFill>
                  <a:srgbClr val="F1030A"/>
                </a:solidFill>
              </a:rPr>
              <a:t>”</a:t>
            </a:r>
          </a:p>
          <a:p>
            <a:pPr marL="0" indent="0" algn="ctr">
              <a:lnSpc>
                <a:spcPct val="107000"/>
              </a:lnSpc>
              <a:spcAft>
                <a:spcPts val="600"/>
              </a:spcAft>
              <a:buNone/>
            </a:pPr>
            <a:r>
              <a:rPr lang="en-GB" dirty="0">
                <a:solidFill>
                  <a:srgbClr val="F1030A"/>
                </a:solidFill>
              </a:rPr>
              <a:t>If properly </a:t>
            </a:r>
            <a:r>
              <a:rPr lang="en-GB" b="1" u="sng" dirty="0">
                <a:solidFill>
                  <a:srgbClr val="F1030A"/>
                </a:solidFill>
              </a:rPr>
              <a:t>TRAINED and EQUIPPED </a:t>
            </a:r>
            <a:r>
              <a:rPr lang="en-GB" dirty="0">
                <a:solidFill>
                  <a:srgbClr val="F1030A"/>
                </a:solidFill>
              </a:rPr>
              <a:t>with appropriate PPE they could:</a:t>
            </a:r>
          </a:p>
          <a:p>
            <a:pPr marL="0" indent="0" algn="ctr">
              <a:lnSpc>
                <a:spcPct val="107000"/>
              </a:lnSpc>
              <a:spcAft>
                <a:spcPts val="600"/>
              </a:spcAft>
              <a:buNone/>
            </a:pPr>
            <a:endParaRPr lang="en-GB" u="sng" dirty="0">
              <a:solidFill>
                <a:srgbClr val="F1030A"/>
              </a:solidFill>
            </a:endParaRPr>
          </a:p>
          <a:p>
            <a:pPr>
              <a:lnSpc>
                <a:spcPct val="107000"/>
              </a:lnSpc>
              <a:spcAft>
                <a:spcPts val="600"/>
              </a:spcAft>
              <a:buFontTx/>
              <a:buChar char="-"/>
            </a:pPr>
            <a:r>
              <a:rPr lang="en-GB" b="1" u="sng" dirty="0">
                <a:solidFill>
                  <a:schemeClr val="tx1"/>
                </a:solidFill>
              </a:rPr>
              <a:t>Prevent</a:t>
            </a:r>
            <a:r>
              <a:rPr lang="en-GB" u="sng" dirty="0">
                <a:solidFill>
                  <a:schemeClr val="tx1"/>
                </a:solidFill>
              </a:rPr>
              <a:t> : </a:t>
            </a:r>
            <a:r>
              <a:rPr lang="en-GB" dirty="0">
                <a:solidFill>
                  <a:schemeClr val="tx1"/>
                </a:solidFill>
              </a:rPr>
              <a:t>communicate to communities signs, symptoms, transmissions, preventative measures. Explain IPC procedures household, schools, health care facilities…</a:t>
            </a:r>
          </a:p>
          <a:p>
            <a:pPr>
              <a:lnSpc>
                <a:spcPct val="107000"/>
              </a:lnSpc>
              <a:spcAft>
                <a:spcPts val="600"/>
              </a:spcAft>
              <a:buFontTx/>
              <a:buChar char="-"/>
            </a:pPr>
            <a:r>
              <a:rPr lang="en-GB" b="1" u="sng" dirty="0">
                <a:solidFill>
                  <a:schemeClr val="tx1"/>
                </a:solidFill>
              </a:rPr>
              <a:t>Detect</a:t>
            </a:r>
            <a:r>
              <a:rPr lang="en-GB" u="sng" dirty="0">
                <a:solidFill>
                  <a:schemeClr val="tx1"/>
                </a:solidFill>
              </a:rPr>
              <a:t> : </a:t>
            </a:r>
            <a:r>
              <a:rPr lang="en-GB" dirty="0" smtClean="0">
                <a:solidFill>
                  <a:schemeClr val="tx1"/>
                </a:solidFill>
              </a:rPr>
              <a:t>Identify </a:t>
            </a:r>
            <a:r>
              <a:rPr lang="en-GB" dirty="0">
                <a:solidFill>
                  <a:schemeClr val="tx1"/>
                </a:solidFill>
              </a:rPr>
              <a:t>symptomatic </a:t>
            </a:r>
            <a:r>
              <a:rPr lang="en-GB" dirty="0" smtClean="0">
                <a:solidFill>
                  <a:schemeClr val="tx1"/>
                </a:solidFill>
              </a:rPr>
              <a:t>personas. </a:t>
            </a:r>
            <a:r>
              <a:rPr lang="en-GB" dirty="0">
                <a:solidFill>
                  <a:schemeClr val="tx1"/>
                </a:solidFill>
              </a:rPr>
              <a:t>Collect samples and transport to HCFs. Entering alerts and contribute to surveillance. </a:t>
            </a:r>
          </a:p>
          <a:p>
            <a:pPr>
              <a:lnSpc>
                <a:spcPct val="107000"/>
              </a:lnSpc>
              <a:spcAft>
                <a:spcPts val="600"/>
              </a:spcAft>
              <a:buFontTx/>
              <a:buChar char="-"/>
            </a:pPr>
            <a:r>
              <a:rPr lang="en-GB" b="1" u="sng" dirty="0">
                <a:solidFill>
                  <a:schemeClr val="tx1"/>
                </a:solidFill>
              </a:rPr>
              <a:t>Respond</a:t>
            </a:r>
            <a:r>
              <a:rPr lang="en-GB" u="sng" dirty="0">
                <a:solidFill>
                  <a:schemeClr val="tx1"/>
                </a:solidFill>
              </a:rPr>
              <a:t> : </a:t>
            </a:r>
            <a:r>
              <a:rPr lang="en-GB" dirty="0">
                <a:solidFill>
                  <a:schemeClr val="tx1"/>
                </a:solidFill>
              </a:rPr>
              <a:t>Monitor health status, contribute to referral, support self-isolated patients…</a:t>
            </a:r>
          </a:p>
          <a:p>
            <a:pPr marL="0" indent="0" algn="ctr">
              <a:lnSpc>
                <a:spcPct val="107000"/>
              </a:lnSpc>
              <a:spcAft>
                <a:spcPts val="600"/>
              </a:spcAft>
              <a:buNone/>
            </a:pPr>
            <a:endParaRPr lang="en-GB" u="sng" dirty="0">
              <a:solidFill>
                <a:srgbClr val="F1030A"/>
              </a:solidFill>
            </a:endParaRPr>
          </a:p>
          <a:p>
            <a:pPr marL="0" indent="0" algn="ctr">
              <a:lnSpc>
                <a:spcPct val="107000"/>
              </a:lnSpc>
              <a:spcAft>
                <a:spcPts val="600"/>
              </a:spcAft>
              <a:buNone/>
            </a:pPr>
            <a:endParaRPr lang="en-GB" u="sng" dirty="0">
              <a:solidFill>
                <a:srgbClr val="F1030A"/>
              </a:solidFill>
            </a:endParaRPr>
          </a:p>
          <a:p>
            <a:pPr marL="0" indent="0" algn="ctr">
              <a:lnSpc>
                <a:spcPct val="107000"/>
              </a:lnSpc>
              <a:spcAft>
                <a:spcPts val="600"/>
              </a:spcAft>
              <a:buNone/>
            </a:pPr>
            <a:endParaRPr lang="en-GB" dirty="0">
              <a:solidFill>
                <a:srgbClr val="F1030A"/>
              </a:solidFill>
            </a:endParaRPr>
          </a:p>
          <a:p>
            <a:pPr marL="0" indent="0">
              <a:lnSpc>
                <a:spcPct val="107000"/>
              </a:lnSpc>
              <a:spcAft>
                <a:spcPts val="0"/>
              </a:spcAft>
              <a:buNone/>
            </a:pPr>
            <a:endParaRPr lang="en-GB" sz="1800" dirty="0">
              <a:solidFill>
                <a:schemeClr val="tx1"/>
              </a:solidFill>
            </a:endParaRPr>
          </a:p>
        </p:txBody>
      </p:sp>
      <p:sp>
        <p:nvSpPr>
          <p:cNvPr id="2" name="Rectangle 1">
            <a:extLst>
              <a:ext uri="{FF2B5EF4-FFF2-40B4-BE49-F238E27FC236}">
                <a16:creationId xmlns:a16="http://schemas.microsoft.com/office/drawing/2014/main" id="{6CFE51D9-BCF9-4FCD-BF1A-F0930EA3EA2F}"/>
              </a:ext>
            </a:extLst>
          </p:cNvPr>
          <p:cNvSpPr/>
          <p:nvPr/>
        </p:nvSpPr>
        <p:spPr>
          <a:xfrm>
            <a:off x="308162" y="5629870"/>
            <a:ext cx="8581862" cy="923330"/>
          </a:xfrm>
          <a:prstGeom prst="rect">
            <a:avLst/>
          </a:prstGeom>
          <a:solidFill>
            <a:srgbClr val="FFC000"/>
          </a:solidFill>
          <a:ln>
            <a:solidFill>
              <a:schemeClr val="accent2"/>
            </a:solidFill>
          </a:ln>
        </p:spPr>
        <p:txBody>
          <a:bodyPr wrap="square">
            <a:spAutoFit/>
          </a:bodyPr>
          <a:lstStyle/>
          <a:p>
            <a:r>
              <a:rPr lang="en-GB" dirty="0">
                <a:solidFill>
                  <a:srgbClr val="C00000"/>
                </a:solidFill>
                <a:hlinkClick r:id="rId3">
                  <a:extLst>
                    <a:ext uri="{A12FA001-AC4F-418D-AE19-62706E023703}">
                      <ahyp:hlinkClr xmlns="" xmlns:ahyp="http://schemas.microsoft.com/office/drawing/2018/hyperlinkcolor" val="tx"/>
                    </a:ext>
                  </a:extLst>
                </a:hlinkClick>
              </a:rPr>
              <a:t>https://blogs.bmj.com/bmj/2020/03/27/prevent-detect-respond-how-community-health-workers-can-help-fight-covid-19/?utm_campaign=shareaholic&amp;utm_medium=twitter&amp;utm_source=socialnetwork</a:t>
            </a:r>
            <a:endParaRPr lang="en-GB" dirty="0">
              <a:solidFill>
                <a:srgbClr val="C00000"/>
              </a:solidFill>
            </a:endParaRPr>
          </a:p>
        </p:txBody>
      </p:sp>
      <p:sp>
        <p:nvSpPr>
          <p:cNvPr id="5" name="Title 7"/>
          <p:cNvSpPr txBox="1">
            <a:spLocks/>
          </p:cNvSpPr>
          <p:nvPr/>
        </p:nvSpPr>
        <p:spPr>
          <a:xfrm>
            <a:off x="152400" y="152400"/>
            <a:ext cx="8832874" cy="838200"/>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dirty="0" smtClean="0"/>
              <a:t>COVID-19 IPC / WASH IN </a:t>
            </a:r>
          </a:p>
          <a:p>
            <a:pPr algn="ctr"/>
            <a:r>
              <a:rPr lang="en-US" sz="2000" b="1" dirty="0" smtClean="0"/>
              <a:t>HOUSEHOLDS, PUBLIC SPACES, AND COMMUNITIES </a:t>
            </a:r>
            <a:endParaRPr lang="en-US" sz="2000" b="1" dirty="0"/>
          </a:p>
        </p:txBody>
      </p:sp>
    </p:spTree>
    <p:extLst>
      <p:ext uri="{BB962C8B-B14F-4D97-AF65-F5344CB8AC3E}">
        <p14:creationId xmlns:p14="http://schemas.microsoft.com/office/powerpoint/2010/main" val="410263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txBox="1">
            <a:spLocks/>
          </p:cNvSpPr>
          <p:nvPr/>
        </p:nvSpPr>
        <p:spPr>
          <a:xfrm>
            <a:off x="512704" y="228600"/>
            <a:ext cx="8223578" cy="457200"/>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dirty="0" smtClean="0"/>
              <a:t>COVID-19 IPC / WASH IN SCHOOLS  </a:t>
            </a:r>
            <a:endParaRPr lang="en-US" sz="2000" b="1" dirty="0"/>
          </a:p>
        </p:txBody>
      </p:sp>
      <p:pic>
        <p:nvPicPr>
          <p:cNvPr id="10" name="Picture 4" descr="A group of people around each other&#10;&#10;Description generated with high confidence">
            <a:extLst>
              <a:ext uri="{FF2B5EF4-FFF2-40B4-BE49-F238E27FC236}">
                <a16:creationId xmlns:a16="http://schemas.microsoft.com/office/drawing/2014/main" id="{1A519BE0-9C97-45C6-BF64-DA4B7C01468B}"/>
              </a:ext>
            </a:extLst>
          </p:cNvPr>
          <p:cNvPicPr>
            <a:picLocks noChangeAspect="1"/>
          </p:cNvPicPr>
          <p:nvPr/>
        </p:nvPicPr>
        <p:blipFill>
          <a:blip r:embed="rId3"/>
          <a:stretch>
            <a:fillRect/>
          </a:stretch>
        </p:blipFill>
        <p:spPr>
          <a:xfrm>
            <a:off x="5879946" y="1421953"/>
            <a:ext cx="3035478" cy="4031168"/>
          </a:xfrm>
          <a:prstGeom prst="rect">
            <a:avLst/>
          </a:prstGeom>
        </p:spPr>
      </p:pic>
      <p:sp>
        <p:nvSpPr>
          <p:cNvPr id="12" name="Title 1">
            <a:extLst>
              <a:ext uri="{FF2B5EF4-FFF2-40B4-BE49-F238E27FC236}">
                <a16:creationId xmlns:a16="http://schemas.microsoft.com/office/drawing/2014/main" id="{066153E3-C80A-422B-89D0-564582D5C0A9}"/>
              </a:ext>
            </a:extLst>
          </p:cNvPr>
          <p:cNvSpPr txBox="1">
            <a:spLocks/>
          </p:cNvSpPr>
          <p:nvPr/>
        </p:nvSpPr>
        <p:spPr>
          <a:xfrm>
            <a:off x="278469" y="1007674"/>
            <a:ext cx="5436531" cy="4859726"/>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342900" indent="-342900">
              <a:lnSpc>
                <a:spcPct val="100000"/>
              </a:lnSpc>
              <a:buAutoNum type="arabicPeriod"/>
            </a:pPr>
            <a:r>
              <a:rPr lang="fr-CH" sz="1600" b="1" dirty="0">
                <a:solidFill>
                  <a:schemeClr val="tx1"/>
                </a:solidFill>
                <a:latin typeface="Calibri" panose="020F0502020204030204" pitchFamily="34" charset="0"/>
                <a:ea typeface="Arial" charset="0"/>
                <a:cs typeface="Arial"/>
              </a:rPr>
              <a:t>Key practices for IPC and WASH in </a:t>
            </a:r>
            <a:r>
              <a:rPr lang="fr-CH" sz="1600" b="1" dirty="0" err="1">
                <a:solidFill>
                  <a:schemeClr val="tx1"/>
                </a:solidFill>
                <a:latin typeface="Calibri" panose="020F0502020204030204" pitchFamily="34" charset="0"/>
                <a:ea typeface="Arial" charset="0"/>
                <a:cs typeface="Arial"/>
              </a:rPr>
              <a:t>s</a:t>
            </a:r>
            <a:r>
              <a:rPr lang="fr-CH" sz="1600" b="1" dirty="0" err="1" smtClean="0">
                <a:solidFill>
                  <a:schemeClr val="tx1"/>
                </a:solidFill>
                <a:latin typeface="Calibri" panose="020F0502020204030204" pitchFamily="34" charset="0"/>
                <a:ea typeface="Arial" charset="0"/>
                <a:cs typeface="Arial"/>
              </a:rPr>
              <a:t>chools</a:t>
            </a:r>
            <a:r>
              <a:rPr lang="fr-CH" sz="1600" b="1" dirty="0">
                <a:solidFill>
                  <a:schemeClr val="tx1"/>
                </a:solidFill>
                <a:latin typeface="Calibri" panose="020F0502020204030204" pitchFamily="34" charset="0"/>
                <a:ea typeface="Arial" charset="0"/>
                <a:cs typeface="Arial"/>
              </a:rPr>
              <a:t>:</a:t>
            </a:r>
          </a:p>
          <a:p>
            <a:pPr>
              <a:lnSpc>
                <a:spcPct val="100000"/>
              </a:lnSpc>
            </a:pPr>
            <a:endParaRPr lang="fr-CH" sz="1600" b="1" dirty="0">
              <a:solidFill>
                <a:schemeClr val="tx1"/>
              </a:solidFill>
              <a:latin typeface="Calibri" panose="020F0502020204030204" pitchFamily="34" charset="0"/>
              <a:ea typeface="Arial" charset="0"/>
              <a:cs typeface="Arial"/>
            </a:endParaRPr>
          </a:p>
          <a:p>
            <a:pPr marL="285750" indent="-285750">
              <a:lnSpc>
                <a:spcPct val="100000"/>
              </a:lnSpc>
              <a:spcBef>
                <a:spcPts val="0"/>
              </a:spcBef>
              <a:buFont typeface="Wingdings"/>
              <a:buChar char="v"/>
            </a:pPr>
            <a:r>
              <a:rPr lang="fr-CH" sz="1600" dirty="0" err="1">
                <a:solidFill>
                  <a:schemeClr val="tx1"/>
                </a:solidFill>
                <a:latin typeface="Calibri" panose="020F0502020204030204" pitchFamily="34" charset="0"/>
                <a:ea typeface="+mj-lt"/>
                <a:cs typeface="Arial"/>
              </a:rPr>
              <a:t>Ensure</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availability</a:t>
            </a:r>
            <a:r>
              <a:rPr lang="fr-CH" sz="1600" dirty="0">
                <a:solidFill>
                  <a:schemeClr val="tx1"/>
                </a:solidFill>
                <a:latin typeface="Calibri" panose="020F0502020204030204" pitchFamily="34" charset="0"/>
                <a:ea typeface="+mj-lt"/>
                <a:cs typeface="Arial"/>
              </a:rPr>
              <a:t> of </a:t>
            </a:r>
            <a:r>
              <a:rPr lang="fr-CH" sz="1600" dirty="0" err="1">
                <a:solidFill>
                  <a:schemeClr val="tx1"/>
                </a:solidFill>
                <a:latin typeface="Calibri" panose="020F0502020204030204" pitchFamily="34" charset="0"/>
                <a:ea typeface="+mj-lt"/>
                <a:cs typeface="Arial"/>
              </a:rPr>
              <a:t>safe</a:t>
            </a:r>
            <a:r>
              <a:rPr lang="fr-CH" sz="1600" dirty="0">
                <a:solidFill>
                  <a:schemeClr val="tx1"/>
                </a:solidFill>
                <a:latin typeface="Calibri" panose="020F0502020204030204" pitchFamily="34" charset="0"/>
                <a:ea typeface="+mj-lt"/>
                <a:cs typeface="Arial"/>
              </a:rPr>
              <a:t> water in </a:t>
            </a:r>
            <a:r>
              <a:rPr lang="fr-CH" sz="1600" dirty="0" err="1">
                <a:solidFill>
                  <a:schemeClr val="tx1"/>
                </a:solidFill>
                <a:latin typeface="Calibri" panose="020F0502020204030204" pitchFamily="34" charset="0"/>
                <a:ea typeface="+mj-lt"/>
                <a:cs typeface="Arial"/>
              </a:rPr>
              <a:t>adequate</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quantities</a:t>
            </a:r>
            <a:r>
              <a:rPr lang="fr-CH" sz="1600" dirty="0">
                <a:solidFill>
                  <a:schemeClr val="tx1"/>
                </a:solidFill>
                <a:latin typeface="Calibri" panose="020F0502020204030204" pitchFamily="34" charset="0"/>
                <a:ea typeface="+mj-lt"/>
                <a:cs typeface="Arial"/>
              </a:rPr>
              <a:t> at all times and </a:t>
            </a:r>
            <a:r>
              <a:rPr lang="fr-CH" sz="1600" dirty="0" err="1">
                <a:solidFill>
                  <a:schemeClr val="tx1"/>
                </a:solidFill>
                <a:latin typeface="Calibri" panose="020F0502020204030204" pitchFamily="34" charset="0"/>
                <a:ea typeface="+mj-lt"/>
                <a:cs typeface="Arial"/>
              </a:rPr>
              <a:t>separate</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sanitation</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facilities</a:t>
            </a:r>
            <a:r>
              <a:rPr lang="fr-CH" sz="1600" dirty="0">
                <a:solidFill>
                  <a:schemeClr val="tx1"/>
                </a:solidFill>
                <a:latin typeface="Calibri" panose="020F0502020204030204" pitchFamily="34" charset="0"/>
                <a:ea typeface="+mj-lt"/>
                <a:cs typeface="Arial"/>
              </a:rPr>
              <a:t> for girls and boys.</a:t>
            </a:r>
            <a:endParaRPr lang="fr-CH" sz="1600" dirty="0">
              <a:solidFill>
                <a:schemeClr val="tx1"/>
              </a:solidFill>
              <a:latin typeface="Calibri" panose="020F0502020204030204" pitchFamily="34" charset="0"/>
              <a:ea typeface="+mj-lt"/>
              <a:cs typeface="Calibri Light"/>
            </a:endParaRPr>
          </a:p>
          <a:p>
            <a:pPr marL="285750" indent="-285750">
              <a:lnSpc>
                <a:spcPct val="100000"/>
              </a:lnSpc>
              <a:spcBef>
                <a:spcPts val="0"/>
              </a:spcBef>
              <a:buFont typeface="Wingdings"/>
              <a:buChar char="v"/>
            </a:pPr>
            <a:r>
              <a:rPr lang="fr-CH" sz="1600" dirty="0" err="1">
                <a:solidFill>
                  <a:schemeClr val="tx1"/>
                </a:solidFill>
                <a:latin typeface="Calibri" panose="020F0502020204030204" pitchFamily="34" charset="0"/>
                <a:ea typeface="+mj-lt"/>
                <a:cs typeface="Arial"/>
              </a:rPr>
              <a:t>Ensure</a:t>
            </a:r>
            <a:r>
              <a:rPr lang="fr-CH" sz="1600" dirty="0">
                <a:solidFill>
                  <a:schemeClr val="tx1"/>
                </a:solidFill>
                <a:latin typeface="Calibri" panose="020F0502020204030204" pitchFamily="34" charset="0"/>
                <a:ea typeface="+mj-lt"/>
                <a:cs typeface="Arial"/>
              </a:rPr>
              <a:t> the </a:t>
            </a:r>
            <a:r>
              <a:rPr lang="fr-CH" sz="1600" dirty="0" err="1">
                <a:solidFill>
                  <a:schemeClr val="tx1"/>
                </a:solidFill>
                <a:latin typeface="Calibri" panose="020F0502020204030204" pitchFamily="34" charset="0"/>
                <a:ea typeface="+mj-lt"/>
                <a:cs typeface="Arial"/>
              </a:rPr>
              <a:t>availability</a:t>
            </a:r>
            <a:r>
              <a:rPr lang="fr-CH" sz="1600" dirty="0">
                <a:solidFill>
                  <a:schemeClr val="tx1"/>
                </a:solidFill>
                <a:latin typeface="Calibri" panose="020F0502020204030204" pitchFamily="34" charset="0"/>
                <a:ea typeface="+mj-lt"/>
                <a:cs typeface="Arial"/>
              </a:rPr>
              <a:t> of hand </a:t>
            </a:r>
            <a:r>
              <a:rPr lang="fr-CH" sz="1600" dirty="0" err="1">
                <a:solidFill>
                  <a:schemeClr val="tx1"/>
                </a:solidFill>
                <a:latin typeface="Calibri" panose="020F0502020204030204" pitchFamily="34" charset="0"/>
                <a:ea typeface="+mj-lt"/>
                <a:cs typeface="Arial"/>
              </a:rPr>
              <a:t>washing</a:t>
            </a:r>
            <a:r>
              <a:rPr lang="fr-CH" sz="1600" dirty="0">
                <a:solidFill>
                  <a:schemeClr val="tx1"/>
                </a:solidFill>
                <a:latin typeface="Calibri" panose="020F0502020204030204" pitchFamily="34" charset="0"/>
                <a:ea typeface="+mj-lt"/>
                <a:cs typeface="Arial"/>
              </a:rPr>
              <a:t> stations </a:t>
            </a:r>
            <a:r>
              <a:rPr lang="fr-CH" sz="1600" dirty="0" err="1">
                <a:solidFill>
                  <a:schemeClr val="tx1"/>
                </a:solidFill>
                <a:latin typeface="Calibri" panose="020F0502020204030204" pitchFamily="34" charset="0"/>
                <a:ea typeface="+mj-lt"/>
                <a:cs typeface="Arial"/>
              </a:rPr>
              <a:t>with</a:t>
            </a:r>
            <a:r>
              <a:rPr lang="fr-CH" sz="1600" dirty="0">
                <a:solidFill>
                  <a:schemeClr val="tx1"/>
                </a:solidFill>
                <a:latin typeface="Calibri" panose="020F0502020204030204" pitchFamily="34" charset="0"/>
                <a:ea typeface="+mj-lt"/>
                <a:cs typeface="Arial"/>
              </a:rPr>
              <a:t> soap and water or hand </a:t>
            </a:r>
            <a:r>
              <a:rPr lang="fr-CH" sz="1600" dirty="0" err="1" smtClean="0">
                <a:solidFill>
                  <a:schemeClr val="tx1"/>
                </a:solidFill>
                <a:latin typeface="Calibri" panose="020F0502020204030204" pitchFamily="34" charset="0"/>
                <a:ea typeface="+mj-lt"/>
                <a:cs typeface="Arial"/>
              </a:rPr>
              <a:t>sanitizer</a:t>
            </a:r>
            <a:r>
              <a:rPr lang="fr-CH" sz="1600" dirty="0" smtClean="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dispensers</a:t>
            </a:r>
            <a:r>
              <a:rPr lang="fr-CH" sz="1600" dirty="0">
                <a:solidFill>
                  <a:schemeClr val="tx1"/>
                </a:solidFill>
                <a:latin typeface="Calibri" panose="020F0502020204030204" pitchFamily="34" charset="0"/>
                <a:ea typeface="+mj-lt"/>
                <a:cs typeface="Arial"/>
              </a:rPr>
              <a:t> or water </a:t>
            </a:r>
            <a:r>
              <a:rPr lang="fr-CH" sz="1600" dirty="0" err="1">
                <a:solidFill>
                  <a:schemeClr val="tx1"/>
                </a:solidFill>
                <a:latin typeface="Calibri" panose="020F0502020204030204" pitchFamily="34" charset="0"/>
                <a:ea typeface="+mj-lt"/>
                <a:cs typeface="Arial"/>
              </a:rPr>
              <a:t>with</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chlorine</a:t>
            </a:r>
            <a:r>
              <a:rPr lang="fr-CH" sz="1600" dirty="0">
                <a:solidFill>
                  <a:schemeClr val="tx1"/>
                </a:solidFill>
                <a:latin typeface="Calibri" panose="020F0502020204030204" pitchFamily="34" charset="0"/>
                <a:ea typeface="+mj-lt"/>
                <a:cs typeface="Arial"/>
              </a:rPr>
              <a:t> solution (0.05%) in </a:t>
            </a:r>
            <a:r>
              <a:rPr lang="fr-CH" sz="1600" dirty="0" err="1">
                <a:solidFill>
                  <a:schemeClr val="tx1"/>
                </a:solidFill>
                <a:latin typeface="Calibri" panose="020F0502020204030204" pitchFamily="34" charset="0"/>
                <a:ea typeface="+mj-lt"/>
                <a:cs typeface="Arial"/>
              </a:rPr>
              <a:t>schools</a:t>
            </a:r>
            <a:r>
              <a:rPr lang="fr-CH" sz="1600" dirty="0">
                <a:solidFill>
                  <a:schemeClr val="tx1"/>
                </a:solidFill>
                <a:latin typeface="Calibri" panose="020F0502020204030204" pitchFamily="34" charset="0"/>
                <a:ea typeface="+mj-lt"/>
                <a:cs typeface="Arial"/>
              </a:rPr>
              <a:t>.</a:t>
            </a:r>
            <a:endParaRPr lang="fr-CH" sz="1600" dirty="0">
              <a:solidFill>
                <a:schemeClr val="tx1"/>
              </a:solidFill>
              <a:latin typeface="Calibri" panose="020F0502020204030204" pitchFamily="34" charset="0"/>
              <a:cs typeface="Calibri Light"/>
            </a:endParaRPr>
          </a:p>
          <a:p>
            <a:pPr marL="285750" indent="-285750">
              <a:lnSpc>
                <a:spcPct val="100000"/>
              </a:lnSpc>
              <a:spcBef>
                <a:spcPts val="0"/>
              </a:spcBef>
              <a:buFont typeface="Wingdings"/>
              <a:buChar char="v"/>
            </a:pPr>
            <a:r>
              <a:rPr lang="fr-CH" sz="1600" dirty="0" err="1">
                <a:solidFill>
                  <a:schemeClr val="tx1"/>
                </a:solidFill>
                <a:latin typeface="Calibri" panose="020F0502020204030204" pitchFamily="34" charset="0"/>
                <a:ea typeface="Arial" charset="0"/>
                <a:cs typeface="Arial"/>
              </a:rPr>
              <a:t>Environmental</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cleanliness</a:t>
            </a:r>
            <a:r>
              <a:rPr lang="fr-CH" sz="1600" dirty="0">
                <a:solidFill>
                  <a:schemeClr val="tx1"/>
                </a:solidFill>
                <a:latin typeface="Calibri" panose="020F0502020204030204" pitchFamily="34" charset="0"/>
                <a:ea typeface="Arial" charset="0"/>
                <a:cs typeface="Arial"/>
              </a:rPr>
              <a:t> and </a:t>
            </a:r>
            <a:r>
              <a:rPr lang="fr-CH" sz="1600" dirty="0" err="1">
                <a:solidFill>
                  <a:schemeClr val="tx1"/>
                </a:solidFill>
                <a:latin typeface="Calibri" panose="020F0502020204030204" pitchFamily="34" charset="0"/>
                <a:ea typeface="Arial" charset="0"/>
                <a:cs typeface="Arial"/>
              </a:rPr>
              <a:t>availability</a:t>
            </a:r>
            <a:r>
              <a:rPr lang="fr-CH" sz="1600" dirty="0">
                <a:solidFill>
                  <a:schemeClr val="tx1"/>
                </a:solidFill>
                <a:latin typeface="Calibri" panose="020F0502020204030204" pitchFamily="34" charset="0"/>
                <a:ea typeface="Arial" charset="0"/>
                <a:cs typeface="Arial"/>
              </a:rPr>
              <a:t> of </a:t>
            </a:r>
            <a:r>
              <a:rPr lang="fr-CH" sz="1600" dirty="0" smtClean="0">
                <a:solidFill>
                  <a:schemeClr val="tx1"/>
                </a:solidFill>
                <a:latin typeface="Calibri" panose="020F0502020204030204" pitchFamily="34" charset="0"/>
                <a:ea typeface="Arial" charset="0"/>
                <a:cs typeface="Arial"/>
              </a:rPr>
              <a:t>PPE.</a:t>
            </a:r>
            <a:endParaRPr lang="fr-CH" sz="1600" dirty="0">
              <a:solidFill>
                <a:schemeClr val="tx1"/>
              </a:solidFill>
              <a:latin typeface="Calibri" panose="020F0502020204030204" pitchFamily="34" charset="0"/>
              <a:ea typeface="Arial" charset="0"/>
              <a:cs typeface="Arial"/>
            </a:endParaRPr>
          </a:p>
          <a:p>
            <a:pPr marL="285750" indent="-285750">
              <a:lnSpc>
                <a:spcPct val="100000"/>
              </a:lnSpc>
              <a:spcBef>
                <a:spcPts val="0"/>
              </a:spcBef>
              <a:buFont typeface="Wingdings"/>
              <a:buChar char="v"/>
            </a:pPr>
            <a:endParaRPr lang="fr-CH" sz="1600" dirty="0">
              <a:solidFill>
                <a:schemeClr val="tx1"/>
              </a:solidFill>
              <a:latin typeface="Calibri" panose="020F0502020204030204" pitchFamily="34" charset="0"/>
              <a:ea typeface="Arial" charset="0"/>
              <a:cs typeface="Arial"/>
            </a:endParaRPr>
          </a:p>
          <a:p>
            <a:pPr>
              <a:lnSpc>
                <a:spcPct val="100000"/>
              </a:lnSpc>
            </a:pPr>
            <a:r>
              <a:rPr lang="fr-CH" sz="1600" b="1" dirty="0">
                <a:solidFill>
                  <a:schemeClr val="tx1"/>
                </a:solidFill>
                <a:latin typeface="Calibri" panose="020F0502020204030204" pitchFamily="34" charset="0"/>
                <a:ea typeface="+mj-lt"/>
                <a:cs typeface="Arial"/>
              </a:rPr>
              <a:t>2. Use</a:t>
            </a:r>
            <a:r>
              <a:rPr lang="fr-CH" sz="1600" dirty="0">
                <a:solidFill>
                  <a:schemeClr val="tx1"/>
                </a:solidFill>
                <a:latin typeface="Calibri" panose="020F0502020204030204" pitchFamily="34" charset="0"/>
                <a:ea typeface="+mj-lt"/>
                <a:cs typeface="Arial"/>
              </a:rPr>
              <a:t> </a:t>
            </a:r>
            <a:r>
              <a:rPr lang="fr-CH" sz="1600" b="1" dirty="0" err="1" smtClean="0">
                <a:solidFill>
                  <a:schemeClr val="tx1"/>
                </a:solidFill>
                <a:latin typeface="Calibri" panose="020F0502020204030204" pitchFamily="34" charset="0"/>
                <a:ea typeface="+mj-lt"/>
                <a:cs typeface="Arial"/>
              </a:rPr>
              <a:t>existing</a:t>
            </a:r>
            <a:r>
              <a:rPr lang="fr-CH" sz="1600" dirty="0" smtClean="0">
                <a:solidFill>
                  <a:schemeClr val="tx1"/>
                </a:solidFill>
                <a:latin typeface="Calibri" panose="020F0502020204030204" pitchFamily="34" charset="0"/>
                <a:ea typeface="+mj-lt"/>
                <a:cs typeface="Arial"/>
              </a:rPr>
              <a:t> </a:t>
            </a:r>
            <a:r>
              <a:rPr lang="fr-CH" sz="1600" b="1" dirty="0">
                <a:solidFill>
                  <a:schemeClr val="tx1"/>
                </a:solidFill>
                <a:latin typeface="Calibri" panose="020F0502020204030204" pitchFamily="34" charset="0"/>
                <a:ea typeface="+mj-lt"/>
                <a:cs typeface="Arial"/>
              </a:rPr>
              <a:t>programmes</a:t>
            </a:r>
          </a:p>
          <a:p>
            <a:pPr>
              <a:lnSpc>
                <a:spcPct val="100000"/>
              </a:lnSpc>
            </a:pPr>
            <a:endParaRPr lang="en-US" sz="1600" dirty="0">
              <a:solidFill>
                <a:schemeClr val="tx1"/>
              </a:solidFill>
              <a:latin typeface="Calibri" panose="020F0502020204030204" pitchFamily="34" charset="0"/>
              <a:ea typeface="+mj-lt"/>
              <a:cs typeface="+mj-lt"/>
            </a:endParaRPr>
          </a:p>
          <a:p>
            <a:pPr marL="285750" indent="-285750">
              <a:lnSpc>
                <a:spcPct val="100000"/>
              </a:lnSpc>
              <a:buFont typeface="Wingdings"/>
              <a:buChar char="v"/>
            </a:pPr>
            <a:r>
              <a:rPr lang="fr-CH" sz="1600" dirty="0" err="1">
                <a:solidFill>
                  <a:schemeClr val="tx1"/>
                </a:solidFill>
                <a:latin typeface="Calibri" panose="020F0502020204030204" pitchFamily="34" charset="0"/>
                <a:ea typeface="Arial" charset="0"/>
                <a:cs typeface="Arial"/>
              </a:rPr>
              <a:t>Review</a:t>
            </a:r>
            <a:r>
              <a:rPr lang="fr-CH" sz="1600" dirty="0">
                <a:solidFill>
                  <a:schemeClr val="tx1"/>
                </a:solidFill>
                <a:latin typeface="Calibri" panose="020F0502020204030204" pitchFamily="34" charset="0"/>
                <a:ea typeface="Arial" charset="0"/>
                <a:cs typeface="Arial"/>
              </a:rPr>
              <a:t> JMP data and </a:t>
            </a:r>
            <a:r>
              <a:rPr lang="fr-CH" sz="1600" dirty="0" err="1">
                <a:solidFill>
                  <a:schemeClr val="tx1"/>
                </a:solidFill>
                <a:latin typeface="Calibri" panose="020F0502020204030204" pitchFamily="34" charset="0"/>
                <a:ea typeface="Arial" charset="0"/>
                <a:cs typeface="Arial"/>
              </a:rPr>
              <a:t>assess</a:t>
            </a:r>
            <a:r>
              <a:rPr lang="fr-CH" sz="1600" dirty="0">
                <a:solidFill>
                  <a:schemeClr val="tx1"/>
                </a:solidFill>
                <a:latin typeface="Calibri" panose="020F0502020204030204" pitchFamily="34" charset="0"/>
                <a:ea typeface="Arial" charset="0"/>
                <a:cs typeface="Arial"/>
              </a:rPr>
              <a:t> the situation</a:t>
            </a:r>
          </a:p>
          <a:p>
            <a:pPr marL="285750" indent="-285750">
              <a:lnSpc>
                <a:spcPct val="100000"/>
              </a:lnSpc>
              <a:buFont typeface="Wingdings"/>
              <a:buChar char="v"/>
            </a:pPr>
            <a:r>
              <a:rPr lang="fr-CH" sz="1600" dirty="0" err="1">
                <a:solidFill>
                  <a:schemeClr val="tx1"/>
                </a:solidFill>
                <a:latin typeface="Calibri" panose="020F0502020204030204" pitchFamily="34" charset="0"/>
                <a:ea typeface="+mj-lt"/>
                <a:cs typeface="Arial"/>
              </a:rPr>
              <a:t>Incorporate</a:t>
            </a:r>
            <a:r>
              <a:rPr lang="fr-CH" sz="1600" dirty="0">
                <a:solidFill>
                  <a:schemeClr val="tx1"/>
                </a:solidFill>
                <a:latin typeface="Calibri" panose="020F0502020204030204" pitchFamily="34" charset="0"/>
                <a:ea typeface="+mj-lt"/>
                <a:cs typeface="Arial"/>
              </a:rPr>
              <a:t> COVID-19 </a:t>
            </a:r>
            <a:r>
              <a:rPr lang="fr-CH" sz="1600" dirty="0" err="1">
                <a:solidFill>
                  <a:schemeClr val="tx1"/>
                </a:solidFill>
                <a:latin typeface="Calibri" panose="020F0502020204030204" pitchFamily="34" charset="0"/>
                <a:ea typeface="+mj-lt"/>
                <a:cs typeface="Arial"/>
              </a:rPr>
              <a:t>preparedness</a:t>
            </a:r>
            <a:r>
              <a:rPr lang="fr-CH" sz="1600" dirty="0">
                <a:solidFill>
                  <a:schemeClr val="tx1"/>
                </a:solidFill>
                <a:latin typeface="Calibri" panose="020F0502020204030204" pitchFamily="34" charset="0"/>
                <a:ea typeface="+mj-lt"/>
                <a:cs typeface="Arial"/>
              </a:rPr>
              <a:t> and </a:t>
            </a:r>
            <a:r>
              <a:rPr lang="fr-CH" sz="1600" dirty="0" err="1">
                <a:solidFill>
                  <a:schemeClr val="tx1"/>
                </a:solidFill>
                <a:latin typeface="Calibri" panose="020F0502020204030204" pitchFamily="34" charset="0"/>
                <a:ea typeface="+mj-lt"/>
                <a:cs typeface="Arial"/>
              </a:rPr>
              <a:t>response</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activities</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into</a:t>
            </a:r>
            <a:r>
              <a:rPr lang="fr-CH" sz="1600" dirty="0">
                <a:solidFill>
                  <a:schemeClr val="tx1"/>
                </a:solidFill>
                <a:latin typeface="Calibri" panose="020F0502020204030204" pitchFamily="34" charset="0"/>
                <a:ea typeface="+mj-lt"/>
                <a:cs typeface="Arial"/>
              </a:rPr>
              <a:t> WASH programmes </a:t>
            </a:r>
            <a:r>
              <a:rPr lang="fr-CH" sz="1600" dirty="0" err="1">
                <a:solidFill>
                  <a:schemeClr val="tx1"/>
                </a:solidFill>
                <a:latin typeface="Calibri" panose="020F0502020204030204" pitchFamily="34" charset="0"/>
                <a:ea typeface="+mj-lt"/>
                <a:cs typeface="Arial"/>
              </a:rPr>
              <a:t>based</a:t>
            </a:r>
            <a:r>
              <a:rPr lang="fr-CH" sz="1600" dirty="0">
                <a:solidFill>
                  <a:schemeClr val="tx1"/>
                </a:solidFill>
                <a:latin typeface="Calibri" panose="020F0502020204030204" pitchFamily="34" charset="0"/>
                <a:ea typeface="+mj-lt"/>
                <a:cs typeface="Arial"/>
              </a:rPr>
              <a:t> on the guidance document on COVID–19 </a:t>
            </a:r>
            <a:r>
              <a:rPr lang="fr-CH" sz="1600" dirty="0" err="1">
                <a:solidFill>
                  <a:schemeClr val="tx1"/>
                </a:solidFill>
                <a:latin typeface="Calibri" panose="020F0502020204030204" pitchFamily="34" charset="0"/>
                <a:ea typeface="+mj-lt"/>
                <a:cs typeface="Arial"/>
              </a:rPr>
              <a:t>response</a:t>
            </a:r>
            <a:r>
              <a:rPr lang="fr-CH" sz="1600" dirty="0">
                <a:solidFill>
                  <a:schemeClr val="tx1"/>
                </a:solidFill>
                <a:latin typeface="Calibri" panose="020F0502020204030204" pitchFamily="34" charset="0"/>
                <a:ea typeface="+mj-lt"/>
                <a:cs typeface="Arial"/>
              </a:rPr>
              <a:t> for WASH in </a:t>
            </a:r>
            <a:r>
              <a:rPr lang="fr-CH" sz="1600" dirty="0" err="1">
                <a:solidFill>
                  <a:schemeClr val="tx1"/>
                </a:solidFill>
                <a:latin typeface="Calibri" panose="020F0502020204030204" pitchFamily="34" charset="0"/>
                <a:ea typeface="+mj-lt"/>
                <a:cs typeface="Arial"/>
              </a:rPr>
              <a:t>schools</a:t>
            </a:r>
            <a:r>
              <a:rPr lang="fr-CH" sz="1600" dirty="0">
                <a:solidFill>
                  <a:schemeClr val="tx1"/>
                </a:solidFill>
                <a:latin typeface="Calibri" panose="020F0502020204030204" pitchFamily="34" charset="0"/>
                <a:ea typeface="+mj-lt"/>
                <a:cs typeface="Arial"/>
              </a:rPr>
              <a:t>. </a:t>
            </a:r>
          </a:p>
          <a:p>
            <a:pPr marL="285750" indent="-285750">
              <a:lnSpc>
                <a:spcPct val="100000"/>
              </a:lnSpc>
              <a:buFont typeface="Wingdings"/>
              <a:buChar char="v"/>
            </a:pPr>
            <a:r>
              <a:rPr lang="fr-CH" sz="1600" dirty="0" err="1">
                <a:solidFill>
                  <a:schemeClr val="tx1"/>
                </a:solidFill>
                <a:latin typeface="Calibri" panose="020F0502020204030204" pitchFamily="34" charset="0"/>
                <a:ea typeface="Arial" charset="0"/>
                <a:cs typeface="Arial"/>
              </a:rPr>
              <a:t>Strengthen</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implementation</a:t>
            </a:r>
            <a:r>
              <a:rPr lang="fr-CH" sz="1600" dirty="0">
                <a:solidFill>
                  <a:schemeClr val="tx1"/>
                </a:solidFill>
                <a:latin typeface="Calibri" panose="020F0502020204030204" pitchFamily="34" charset="0"/>
                <a:ea typeface="Arial" charset="0"/>
                <a:cs typeface="Arial"/>
              </a:rPr>
              <a:t> of the «Ecoles Assainis» </a:t>
            </a:r>
            <a:r>
              <a:rPr lang="fr-CH" sz="1600" dirty="0" err="1">
                <a:solidFill>
                  <a:schemeClr val="tx1"/>
                </a:solidFill>
                <a:latin typeface="Calibri" panose="020F0502020204030204" pitchFamily="34" charset="0"/>
                <a:ea typeface="Arial" charset="0"/>
                <a:cs typeface="Arial"/>
              </a:rPr>
              <a:t>now</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that</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they</a:t>
            </a:r>
            <a:r>
              <a:rPr lang="fr-CH" sz="1600" dirty="0">
                <a:solidFill>
                  <a:schemeClr val="tx1"/>
                </a:solidFill>
                <a:latin typeface="Calibri" panose="020F0502020204030204" pitchFamily="34" charset="0"/>
                <a:ea typeface="Arial" charset="0"/>
                <a:cs typeface="Arial"/>
              </a:rPr>
              <a:t> are </a:t>
            </a:r>
            <a:r>
              <a:rPr lang="fr-CH" sz="1600" dirty="0" err="1">
                <a:solidFill>
                  <a:schemeClr val="tx1"/>
                </a:solidFill>
                <a:latin typeface="Calibri" panose="020F0502020204030204" pitchFamily="34" charset="0"/>
                <a:ea typeface="Arial" charset="0"/>
                <a:cs typeface="Arial"/>
              </a:rPr>
              <a:t>closed</a:t>
            </a:r>
            <a:r>
              <a:rPr lang="fr-CH" sz="1600" dirty="0">
                <a:solidFill>
                  <a:schemeClr val="tx1"/>
                </a:solidFill>
                <a:latin typeface="Calibri" panose="020F0502020204030204" pitchFamily="34" charset="0"/>
                <a:ea typeface="Arial" charset="0"/>
                <a:cs typeface="Arial"/>
              </a:rPr>
              <a:t> to </a:t>
            </a:r>
            <a:r>
              <a:rPr lang="fr-CH" sz="1600" dirty="0" err="1">
                <a:solidFill>
                  <a:schemeClr val="tx1"/>
                </a:solidFill>
                <a:latin typeface="Calibri" panose="020F0502020204030204" pitchFamily="34" charset="0"/>
                <a:ea typeface="Arial" charset="0"/>
                <a:cs typeface="Arial"/>
              </a:rPr>
              <a:t>make</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them</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safe</a:t>
            </a:r>
            <a:r>
              <a:rPr lang="fr-CH" sz="1600" dirty="0">
                <a:solidFill>
                  <a:schemeClr val="tx1"/>
                </a:solidFill>
                <a:latin typeface="Calibri" panose="020F0502020204030204" pitchFamily="34" charset="0"/>
                <a:ea typeface="Arial" charset="0"/>
                <a:cs typeface="Arial"/>
              </a:rPr>
              <a:t> and </a:t>
            </a:r>
            <a:r>
              <a:rPr lang="fr-CH" sz="1600" dirty="0" err="1">
                <a:solidFill>
                  <a:schemeClr val="tx1"/>
                </a:solidFill>
                <a:latin typeface="Calibri" panose="020F0502020204030204" pitchFamily="34" charset="0"/>
                <a:ea typeface="Arial" charset="0"/>
                <a:cs typeface="Arial"/>
              </a:rPr>
              <a:t>ready</a:t>
            </a:r>
            <a:r>
              <a:rPr lang="fr-CH" sz="1600" dirty="0">
                <a:solidFill>
                  <a:schemeClr val="tx1"/>
                </a:solidFill>
                <a:latin typeface="Calibri" panose="020F0502020204030204" pitchFamily="34" charset="0"/>
                <a:ea typeface="Arial" charset="0"/>
                <a:cs typeface="Arial"/>
              </a:rPr>
              <a:t> for </a:t>
            </a:r>
            <a:r>
              <a:rPr lang="fr-CH" sz="1600" dirty="0" err="1" smtClean="0">
                <a:solidFill>
                  <a:schemeClr val="tx1"/>
                </a:solidFill>
                <a:latin typeface="Calibri" panose="020F0502020204030204" pitchFamily="34" charset="0"/>
                <a:ea typeface="Arial" charset="0"/>
                <a:cs typeface="Arial"/>
              </a:rPr>
              <a:t>re-opening</a:t>
            </a:r>
            <a:r>
              <a:rPr lang="fr-CH" sz="1600" dirty="0">
                <a:solidFill>
                  <a:schemeClr val="tx1"/>
                </a:solidFill>
                <a:latin typeface="Calibri" panose="020F0502020204030204" pitchFamily="34" charset="0"/>
                <a:ea typeface="Arial" charset="0"/>
                <a:cs typeface="Arial"/>
              </a:rPr>
              <a:t>.</a:t>
            </a:r>
            <a:endParaRPr lang="fr-CH" sz="1600" dirty="0">
              <a:solidFill>
                <a:schemeClr val="tx1"/>
              </a:solidFill>
              <a:latin typeface="Calibri" panose="020F0502020204030204" pitchFamily="34" charset="0"/>
              <a:ea typeface="Arial" charset="0"/>
              <a:cs typeface="Arial" charset="0"/>
            </a:endParaRPr>
          </a:p>
          <a:p>
            <a:pPr marL="285750" indent="-285750">
              <a:lnSpc>
                <a:spcPct val="100000"/>
              </a:lnSpc>
              <a:buFont typeface="Wingdings"/>
              <a:buChar char="v"/>
            </a:pPr>
            <a:r>
              <a:rPr lang="fr-CH" sz="1600" dirty="0" err="1">
                <a:solidFill>
                  <a:schemeClr val="tx1"/>
                </a:solidFill>
                <a:latin typeface="Calibri" panose="020F0502020204030204" pitchFamily="34" charset="0"/>
                <a:ea typeface="Arial" charset="0"/>
                <a:cs typeface="Arial"/>
              </a:rPr>
              <a:t>Ensure</a:t>
            </a:r>
            <a:r>
              <a:rPr lang="fr-CH" sz="1600" dirty="0">
                <a:solidFill>
                  <a:schemeClr val="tx1"/>
                </a:solidFill>
                <a:latin typeface="Calibri" panose="020F0502020204030204" pitchFamily="34" charset="0"/>
                <a:ea typeface="Arial" charset="0"/>
                <a:cs typeface="Arial"/>
              </a:rPr>
              <a:t> </a:t>
            </a:r>
            <a:r>
              <a:rPr lang="fr-CH" sz="1600" dirty="0" err="1">
                <a:solidFill>
                  <a:schemeClr val="tx1"/>
                </a:solidFill>
                <a:latin typeface="Calibri" panose="020F0502020204030204" pitchFamily="34" charset="0"/>
                <a:ea typeface="Arial" charset="0"/>
                <a:cs typeface="Arial"/>
              </a:rPr>
              <a:t>age-appropriate</a:t>
            </a:r>
            <a:r>
              <a:rPr lang="fr-CH" sz="1600" dirty="0">
                <a:solidFill>
                  <a:schemeClr val="tx1"/>
                </a:solidFill>
                <a:latin typeface="Calibri" panose="020F0502020204030204" pitchFamily="34" charset="0"/>
                <a:ea typeface="Arial" charset="0"/>
                <a:cs typeface="Arial"/>
              </a:rPr>
              <a:t> WASH </a:t>
            </a:r>
            <a:r>
              <a:rPr lang="fr-CH" sz="1600" dirty="0" err="1">
                <a:solidFill>
                  <a:schemeClr val="tx1"/>
                </a:solidFill>
                <a:latin typeface="Calibri" panose="020F0502020204030204" pitchFamily="34" charset="0"/>
                <a:ea typeface="Arial" charset="0"/>
                <a:cs typeface="Arial"/>
              </a:rPr>
              <a:t>facilities</a:t>
            </a:r>
            <a:r>
              <a:rPr lang="fr-CH" sz="1600" dirty="0">
                <a:solidFill>
                  <a:schemeClr val="tx1"/>
                </a:solidFill>
                <a:latin typeface="Calibri" panose="020F0502020204030204" pitchFamily="34" charset="0"/>
                <a:ea typeface="Arial" charset="0"/>
                <a:cs typeface="Arial"/>
              </a:rPr>
              <a:t> for </a:t>
            </a:r>
            <a:r>
              <a:rPr lang="fr-CH" sz="1600" dirty="0" err="1">
                <a:solidFill>
                  <a:schemeClr val="tx1"/>
                </a:solidFill>
                <a:latin typeface="Calibri" panose="020F0502020204030204" pitchFamily="34" charset="0"/>
                <a:ea typeface="Arial" charset="0"/>
                <a:cs typeface="Arial"/>
              </a:rPr>
              <a:t>pre-schools</a:t>
            </a:r>
            <a:r>
              <a:rPr lang="fr-CH" sz="1600" dirty="0">
                <a:solidFill>
                  <a:schemeClr val="tx1"/>
                </a:solidFill>
                <a:latin typeface="Calibri" panose="020F0502020204030204" pitchFamily="34" charset="0"/>
                <a:ea typeface="Arial" charset="0"/>
                <a:cs typeface="Arial"/>
              </a:rPr>
              <a:t> and </a:t>
            </a:r>
            <a:r>
              <a:rPr lang="fr-CH" sz="1600" dirty="0" err="1">
                <a:solidFill>
                  <a:schemeClr val="tx1"/>
                </a:solidFill>
                <a:latin typeface="Calibri" panose="020F0502020204030204" pitchFamily="34" charset="0"/>
                <a:ea typeface="Arial" charset="0"/>
                <a:cs typeface="Arial"/>
              </a:rPr>
              <a:t>other</a:t>
            </a:r>
            <a:r>
              <a:rPr lang="fr-CH" sz="1600" dirty="0">
                <a:solidFill>
                  <a:schemeClr val="tx1"/>
                </a:solidFill>
                <a:latin typeface="Calibri" panose="020F0502020204030204" pitchFamily="34" charset="0"/>
                <a:ea typeface="Arial" charset="0"/>
                <a:cs typeface="Arial"/>
              </a:rPr>
              <a:t> </a:t>
            </a:r>
            <a:r>
              <a:rPr lang="fr-CH" sz="1600" dirty="0" smtClean="0">
                <a:solidFill>
                  <a:schemeClr val="tx1"/>
                </a:solidFill>
                <a:latin typeface="Calibri" panose="020F0502020204030204" pitchFamily="34" charset="0"/>
                <a:ea typeface="Arial" charset="0"/>
                <a:cs typeface="Arial"/>
              </a:rPr>
              <a:t>ECD </a:t>
            </a:r>
            <a:r>
              <a:rPr lang="fr-CH" sz="1600" dirty="0" err="1" smtClean="0">
                <a:solidFill>
                  <a:schemeClr val="tx1"/>
                </a:solidFill>
                <a:latin typeface="Calibri" panose="020F0502020204030204" pitchFamily="34" charset="0"/>
                <a:ea typeface="Arial" charset="0"/>
                <a:cs typeface="Arial"/>
              </a:rPr>
              <a:t>centers</a:t>
            </a:r>
            <a:r>
              <a:rPr lang="fr-CH" sz="1600" dirty="0">
                <a:solidFill>
                  <a:schemeClr val="tx1"/>
                </a:solidFill>
                <a:latin typeface="Calibri" panose="020F0502020204030204" pitchFamily="34" charset="0"/>
                <a:ea typeface="Arial" charset="0"/>
                <a:cs typeface="Arial"/>
              </a:rPr>
              <a:t>.</a:t>
            </a:r>
            <a:endParaRPr lang="fr-CH" sz="1600" dirty="0">
              <a:solidFill>
                <a:schemeClr val="tx1"/>
              </a:solidFill>
              <a:latin typeface="Calibri" panose="020F0502020204030204" pitchFamily="34" charset="0"/>
              <a:ea typeface="Arial" charset="0"/>
              <a:cs typeface="Arial" charset="0"/>
            </a:endParaRPr>
          </a:p>
        </p:txBody>
      </p:sp>
      <p:sp>
        <p:nvSpPr>
          <p:cNvPr id="13" name="Rectangle 12">
            <a:extLst>
              <a:ext uri="{FF2B5EF4-FFF2-40B4-BE49-F238E27FC236}">
                <a16:creationId xmlns:a16="http://schemas.microsoft.com/office/drawing/2014/main" id="{1D767E50-14C7-4F62-AB35-E8D3EF8F3534}"/>
              </a:ext>
            </a:extLst>
          </p:cNvPr>
          <p:cNvSpPr/>
          <p:nvPr/>
        </p:nvSpPr>
        <p:spPr>
          <a:xfrm>
            <a:off x="333562" y="6059269"/>
            <a:ext cx="8581862" cy="646331"/>
          </a:xfrm>
          <a:prstGeom prst="rect">
            <a:avLst/>
          </a:prstGeom>
          <a:solidFill>
            <a:srgbClr val="FFC000"/>
          </a:solidFill>
          <a:ln>
            <a:solidFill>
              <a:schemeClr val="accent2"/>
            </a:solidFill>
          </a:ln>
        </p:spPr>
        <p:txBody>
          <a:bodyPr wrap="square">
            <a:spAutoFit/>
          </a:bodyPr>
          <a:lstStyle/>
          <a:p>
            <a:pPr>
              <a:lnSpc>
                <a:spcPct val="100000"/>
              </a:lnSpc>
            </a:pPr>
            <a:r>
              <a:rPr lang="en-GB" dirty="0">
                <a:hlinkClick r:id="rId4"/>
              </a:rPr>
              <a:t>https://www.unicef.org/reports/key-messages-and-actions-coronavirus-disease-covid-19-prevention-and-control-schools</a:t>
            </a:r>
            <a:endParaRPr lang="fr-CH" dirty="0">
              <a:latin typeface="Arial" charset="0"/>
              <a:ea typeface="Arial" charset="0"/>
              <a:cs typeface="Arial" charset="0"/>
            </a:endParaRPr>
          </a:p>
        </p:txBody>
      </p:sp>
    </p:spTree>
    <p:extLst>
      <p:ext uri="{BB962C8B-B14F-4D97-AF65-F5344CB8AC3E}">
        <p14:creationId xmlns:p14="http://schemas.microsoft.com/office/powerpoint/2010/main" val="8630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txBox="1">
            <a:spLocks/>
          </p:cNvSpPr>
          <p:nvPr/>
        </p:nvSpPr>
        <p:spPr>
          <a:xfrm>
            <a:off x="463227" y="393700"/>
            <a:ext cx="8223578" cy="457200"/>
          </a:xfrm>
          <a:prstGeom prst="rect">
            <a:avLst/>
          </a:prstGeom>
        </p:spPr>
        <p:txBody>
          <a:bodyPr vert="horz" lIns="91440" tIns="45720" rIns="91440" bIns="45720" rtlCol="0" anchor="b" anchorCtr="0">
            <a:normAutofit fontScale="82500" lnSpcReduction="100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b="1" dirty="0" smtClean="0"/>
              <a:t>COVID-19 </a:t>
            </a:r>
            <a:r>
              <a:rPr lang="en-US" b="1" dirty="0"/>
              <a:t>IPC / WASH in HEALTH CARE FACILITIES  </a:t>
            </a:r>
          </a:p>
        </p:txBody>
      </p:sp>
      <p:sp>
        <p:nvSpPr>
          <p:cNvPr id="7" name="Title 1">
            <a:extLst>
              <a:ext uri="{FF2B5EF4-FFF2-40B4-BE49-F238E27FC236}">
                <a16:creationId xmlns:a16="http://schemas.microsoft.com/office/drawing/2014/main" id="{05FEB87E-6D75-4380-8E4E-0350C90995E9}"/>
              </a:ext>
            </a:extLst>
          </p:cNvPr>
          <p:cNvSpPr txBox="1">
            <a:spLocks/>
          </p:cNvSpPr>
          <p:nvPr/>
        </p:nvSpPr>
        <p:spPr>
          <a:xfrm>
            <a:off x="317149" y="1143000"/>
            <a:ext cx="8515734" cy="5410200"/>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a:lnSpc>
                <a:spcPct val="100000"/>
              </a:lnSpc>
            </a:pPr>
            <a:r>
              <a:rPr lang="fr-CH" sz="1600" b="1" dirty="0">
                <a:solidFill>
                  <a:schemeClr val="tx1"/>
                </a:solidFill>
                <a:latin typeface="Arial"/>
                <a:ea typeface="Arial" charset="0"/>
                <a:cs typeface="Arial"/>
              </a:rPr>
              <a:t>1. Key practices for IPC and WASH in </a:t>
            </a:r>
            <a:r>
              <a:rPr lang="fr-CH" sz="1600" b="1" dirty="0" err="1">
                <a:solidFill>
                  <a:schemeClr val="tx1"/>
                </a:solidFill>
                <a:latin typeface="Arial"/>
                <a:ea typeface="Arial" charset="0"/>
                <a:cs typeface="Arial"/>
              </a:rPr>
              <a:t>HCFs</a:t>
            </a:r>
            <a:r>
              <a:rPr lang="fr-CH" sz="1600" b="1" dirty="0">
                <a:solidFill>
                  <a:schemeClr val="tx1"/>
                </a:solidFill>
                <a:latin typeface="Arial"/>
                <a:ea typeface="Arial" charset="0"/>
                <a:cs typeface="Arial"/>
              </a:rPr>
              <a:t>:</a:t>
            </a:r>
            <a:endParaRPr lang="fr-CH" dirty="0">
              <a:solidFill>
                <a:schemeClr val="tx1"/>
              </a:solidFill>
            </a:endParaRPr>
          </a:p>
          <a:p>
            <a:pPr marL="285750" indent="-285750">
              <a:lnSpc>
                <a:spcPct val="100000"/>
              </a:lnSpc>
              <a:spcBef>
                <a:spcPts val="0"/>
              </a:spcBef>
              <a:buFont typeface="Wingdings"/>
              <a:buChar char="v"/>
            </a:pPr>
            <a:endParaRPr lang="fr-CH" sz="1400" dirty="0">
              <a:solidFill>
                <a:schemeClr val="tx1"/>
              </a:solidFill>
              <a:latin typeface="Arial" charset="0"/>
              <a:ea typeface="Arial" charset="0"/>
              <a:cs typeface="Arial"/>
            </a:endParaRPr>
          </a:p>
          <a:p>
            <a:pPr marL="285750" indent="-285750">
              <a:lnSpc>
                <a:spcPct val="100000"/>
              </a:lnSpc>
              <a:spcBef>
                <a:spcPts val="0"/>
              </a:spcBef>
              <a:buFont typeface="Wingdings"/>
              <a:buChar char="v"/>
            </a:pPr>
            <a:endParaRPr lang="fr-CH" sz="1400" dirty="0">
              <a:solidFill>
                <a:schemeClr val="tx1"/>
              </a:solidFill>
              <a:latin typeface="Arial"/>
              <a:ea typeface="+mj-lt"/>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Arial"/>
              <a:ea typeface="Arial" charset="0"/>
              <a:cs typeface="Arial"/>
            </a:endParaRPr>
          </a:p>
          <a:p>
            <a:pPr>
              <a:lnSpc>
                <a:spcPct val="100000"/>
              </a:lnSpc>
            </a:pPr>
            <a:endParaRPr lang="fr-CH" sz="1600" b="1" dirty="0">
              <a:solidFill>
                <a:schemeClr val="tx1"/>
              </a:solidFill>
              <a:latin typeface="Calibri" panose="020F0502020204030204" pitchFamily="34" charset="0"/>
              <a:ea typeface="Arial" charset="0"/>
              <a:cs typeface="Arial"/>
            </a:endParaRPr>
          </a:p>
          <a:p>
            <a:pPr>
              <a:lnSpc>
                <a:spcPct val="100000"/>
              </a:lnSpc>
            </a:pPr>
            <a:endParaRPr lang="fr-CH" sz="1600" dirty="0">
              <a:solidFill>
                <a:schemeClr val="tx1"/>
              </a:solidFill>
              <a:latin typeface="Calibri" panose="020F0502020204030204" pitchFamily="34" charset="0"/>
              <a:cs typeface="Arial"/>
            </a:endParaRPr>
          </a:p>
          <a:p>
            <a:pPr>
              <a:lnSpc>
                <a:spcPct val="100000"/>
              </a:lnSpc>
            </a:pPr>
            <a:r>
              <a:rPr lang="fr-CH" sz="1600" b="1" dirty="0">
                <a:solidFill>
                  <a:schemeClr val="tx1"/>
                </a:solidFill>
                <a:latin typeface="Arial" panose="020B0604020202020204" pitchFamily="34" charset="0"/>
                <a:ea typeface="+mj-lt"/>
                <a:cs typeface="Arial" panose="020B0604020202020204" pitchFamily="34" charset="0"/>
              </a:rPr>
              <a:t>2. Use</a:t>
            </a:r>
            <a:r>
              <a:rPr lang="fr-CH" sz="1600" dirty="0">
                <a:solidFill>
                  <a:schemeClr val="tx1"/>
                </a:solidFill>
                <a:latin typeface="Arial" panose="020B0604020202020204" pitchFamily="34" charset="0"/>
                <a:ea typeface="+mj-lt"/>
                <a:cs typeface="Arial" panose="020B0604020202020204" pitchFamily="34" charset="0"/>
              </a:rPr>
              <a:t> </a:t>
            </a:r>
            <a:r>
              <a:rPr lang="fr-CH" sz="1600" b="1" dirty="0" err="1">
                <a:solidFill>
                  <a:schemeClr val="tx1"/>
                </a:solidFill>
                <a:latin typeface="Arial" panose="020B0604020202020204" pitchFamily="34" charset="0"/>
                <a:ea typeface="+mj-lt"/>
                <a:cs typeface="Arial" panose="020B0604020202020204" pitchFamily="34" charset="0"/>
              </a:rPr>
              <a:t>existing</a:t>
            </a:r>
            <a:r>
              <a:rPr lang="fr-CH" sz="1600" dirty="0">
                <a:solidFill>
                  <a:schemeClr val="tx1"/>
                </a:solidFill>
                <a:latin typeface="Arial" panose="020B0604020202020204" pitchFamily="34" charset="0"/>
                <a:ea typeface="+mj-lt"/>
                <a:cs typeface="Arial" panose="020B0604020202020204" pitchFamily="34" charset="0"/>
              </a:rPr>
              <a:t> </a:t>
            </a:r>
            <a:r>
              <a:rPr lang="fr-CH" sz="1600" b="1" dirty="0">
                <a:solidFill>
                  <a:schemeClr val="tx1"/>
                </a:solidFill>
                <a:latin typeface="Arial" panose="020B0604020202020204" pitchFamily="34" charset="0"/>
                <a:ea typeface="+mj-lt"/>
                <a:cs typeface="Arial" panose="020B0604020202020204" pitchFamily="34" charset="0"/>
              </a:rPr>
              <a:t>programmes</a:t>
            </a:r>
          </a:p>
          <a:p>
            <a:pPr>
              <a:lnSpc>
                <a:spcPct val="100000"/>
              </a:lnSpc>
            </a:pPr>
            <a:endParaRPr lang="en-US" sz="1600" dirty="0">
              <a:solidFill>
                <a:schemeClr val="tx1"/>
              </a:solidFill>
              <a:latin typeface="Arial" panose="020B0604020202020204" pitchFamily="34" charset="0"/>
              <a:ea typeface="+mj-lt"/>
              <a:cs typeface="Arial" panose="020B0604020202020204" pitchFamily="34" charset="0"/>
            </a:endParaRPr>
          </a:p>
          <a:p>
            <a:pPr marL="285750" indent="-285750">
              <a:lnSpc>
                <a:spcPct val="100000"/>
              </a:lnSpc>
              <a:buFont typeface="Wingdings"/>
              <a:buChar char="v"/>
            </a:pPr>
            <a:r>
              <a:rPr lang="fr-CH" sz="1600" dirty="0" err="1" smtClean="0">
                <a:solidFill>
                  <a:schemeClr val="tx1"/>
                </a:solidFill>
                <a:latin typeface="Calibri" panose="020F0502020204030204" pitchFamily="34" charset="0"/>
                <a:ea typeface="Arial" charset="0"/>
                <a:cs typeface="Arial"/>
              </a:rPr>
              <a:t>Review</a:t>
            </a:r>
            <a:r>
              <a:rPr lang="fr-CH" sz="1600" dirty="0" smtClean="0">
                <a:solidFill>
                  <a:schemeClr val="tx1"/>
                </a:solidFill>
                <a:latin typeface="Calibri" panose="020F0502020204030204" pitchFamily="34" charset="0"/>
                <a:ea typeface="Arial" charset="0"/>
                <a:cs typeface="Arial"/>
              </a:rPr>
              <a:t> national IPC </a:t>
            </a:r>
            <a:r>
              <a:rPr lang="fr-CH" sz="1600" dirty="0" err="1">
                <a:solidFill>
                  <a:schemeClr val="tx1"/>
                </a:solidFill>
                <a:latin typeface="Calibri" panose="020F0502020204030204" pitchFamily="34" charset="0"/>
                <a:ea typeface="Arial" charset="0"/>
                <a:cs typeface="Arial"/>
              </a:rPr>
              <a:t>protocols</a:t>
            </a:r>
            <a:r>
              <a:rPr lang="fr-CH" sz="1600" dirty="0">
                <a:solidFill>
                  <a:schemeClr val="tx1"/>
                </a:solidFill>
                <a:latin typeface="Calibri" panose="020F0502020204030204" pitchFamily="34" charset="0"/>
                <a:ea typeface="Arial" charset="0"/>
                <a:cs typeface="Arial"/>
              </a:rPr>
              <a:t> </a:t>
            </a:r>
            <a:endParaRPr lang="fr-CH" sz="1600" dirty="0" smtClean="0">
              <a:solidFill>
                <a:schemeClr val="tx1"/>
              </a:solidFill>
              <a:latin typeface="Calibri" panose="020F0502020204030204" pitchFamily="34" charset="0"/>
              <a:ea typeface="Arial" charset="0"/>
              <a:cs typeface="Arial"/>
            </a:endParaRPr>
          </a:p>
          <a:p>
            <a:pPr marL="285750" indent="-285750">
              <a:lnSpc>
                <a:spcPct val="100000"/>
              </a:lnSpc>
              <a:buFont typeface="Wingdings"/>
              <a:buChar char="v"/>
            </a:pPr>
            <a:r>
              <a:rPr lang="fr-CH" sz="1600" dirty="0" err="1" smtClean="0">
                <a:solidFill>
                  <a:schemeClr val="tx1"/>
                </a:solidFill>
                <a:latin typeface="Calibri" panose="020F0502020204030204" pitchFamily="34" charset="0"/>
                <a:ea typeface="Arial" charset="0"/>
                <a:cs typeface="Arial"/>
              </a:rPr>
              <a:t>Review</a:t>
            </a:r>
            <a:r>
              <a:rPr lang="fr-CH" sz="1600" dirty="0" smtClean="0">
                <a:solidFill>
                  <a:schemeClr val="tx1"/>
                </a:solidFill>
                <a:latin typeface="Calibri" panose="020F0502020204030204" pitchFamily="34" charset="0"/>
                <a:ea typeface="Arial" charset="0"/>
                <a:cs typeface="Arial"/>
              </a:rPr>
              <a:t> </a:t>
            </a:r>
            <a:r>
              <a:rPr lang="fr-CH" sz="1600" dirty="0">
                <a:solidFill>
                  <a:schemeClr val="tx1"/>
                </a:solidFill>
                <a:latin typeface="Calibri" panose="020F0502020204030204" pitchFamily="34" charset="0"/>
                <a:ea typeface="Arial" charset="0"/>
                <a:cs typeface="Arial"/>
              </a:rPr>
              <a:t>Joint Monitoring </a:t>
            </a:r>
            <a:r>
              <a:rPr lang="fr-CH" sz="1600" dirty="0" err="1">
                <a:solidFill>
                  <a:schemeClr val="tx1"/>
                </a:solidFill>
                <a:latin typeface="Calibri" panose="020F0502020204030204" pitchFamily="34" charset="0"/>
                <a:ea typeface="Arial" charset="0"/>
                <a:cs typeface="Arial"/>
              </a:rPr>
              <a:t>Programming</a:t>
            </a:r>
            <a:r>
              <a:rPr lang="fr-CH" sz="1600" dirty="0">
                <a:solidFill>
                  <a:schemeClr val="tx1"/>
                </a:solidFill>
                <a:latin typeface="Calibri" panose="020F0502020204030204" pitchFamily="34" charset="0"/>
                <a:ea typeface="Arial" charset="0"/>
                <a:cs typeface="Arial"/>
              </a:rPr>
              <a:t> data and </a:t>
            </a:r>
            <a:r>
              <a:rPr lang="fr-CH" sz="1600" dirty="0" err="1">
                <a:solidFill>
                  <a:schemeClr val="tx1"/>
                </a:solidFill>
                <a:latin typeface="Calibri" panose="020F0502020204030204" pitchFamily="34" charset="0"/>
                <a:ea typeface="Arial" charset="0"/>
                <a:cs typeface="Arial"/>
              </a:rPr>
              <a:t>assess</a:t>
            </a:r>
            <a:r>
              <a:rPr lang="fr-CH" sz="1600" dirty="0">
                <a:solidFill>
                  <a:schemeClr val="tx1"/>
                </a:solidFill>
                <a:latin typeface="Calibri" panose="020F0502020204030204" pitchFamily="34" charset="0"/>
                <a:ea typeface="Arial" charset="0"/>
                <a:cs typeface="Arial"/>
              </a:rPr>
              <a:t> the situation</a:t>
            </a:r>
            <a:endParaRPr lang="fr-CH" sz="1600" dirty="0">
              <a:solidFill>
                <a:schemeClr val="tx1"/>
              </a:solidFill>
              <a:latin typeface="Calibri" panose="020F0502020204030204" pitchFamily="34" charset="0"/>
              <a:ea typeface="Arial" charset="0"/>
              <a:cs typeface="Arial" charset="0"/>
            </a:endParaRPr>
          </a:p>
          <a:p>
            <a:pPr marL="285750" indent="-285750">
              <a:lnSpc>
                <a:spcPct val="100000"/>
              </a:lnSpc>
              <a:buFont typeface="Wingdings"/>
              <a:buChar char="v"/>
            </a:pPr>
            <a:r>
              <a:rPr lang="fr-CH" sz="1600" dirty="0" err="1">
                <a:solidFill>
                  <a:schemeClr val="tx1"/>
                </a:solidFill>
                <a:latin typeface="Calibri" panose="020F0502020204030204" pitchFamily="34" charset="0"/>
                <a:ea typeface="+mj-lt"/>
                <a:cs typeface="Arial"/>
              </a:rPr>
              <a:t>Incorporate</a:t>
            </a:r>
            <a:r>
              <a:rPr lang="fr-CH" sz="1600" dirty="0">
                <a:solidFill>
                  <a:schemeClr val="tx1"/>
                </a:solidFill>
                <a:latin typeface="Calibri" panose="020F0502020204030204" pitchFamily="34" charset="0"/>
                <a:ea typeface="+mj-lt"/>
                <a:cs typeface="Arial"/>
              </a:rPr>
              <a:t> COVID-19 </a:t>
            </a:r>
            <a:r>
              <a:rPr lang="fr-CH" sz="1600" dirty="0" err="1">
                <a:solidFill>
                  <a:schemeClr val="tx1"/>
                </a:solidFill>
                <a:latin typeface="Calibri" panose="020F0502020204030204" pitchFamily="34" charset="0"/>
                <a:ea typeface="+mj-lt"/>
                <a:cs typeface="Arial"/>
              </a:rPr>
              <a:t>preparedness</a:t>
            </a:r>
            <a:r>
              <a:rPr lang="fr-CH" sz="1600" dirty="0">
                <a:solidFill>
                  <a:schemeClr val="tx1"/>
                </a:solidFill>
                <a:latin typeface="Calibri" panose="020F0502020204030204" pitchFamily="34" charset="0"/>
                <a:ea typeface="+mj-lt"/>
                <a:cs typeface="Arial"/>
              </a:rPr>
              <a:t> and </a:t>
            </a:r>
            <a:r>
              <a:rPr lang="fr-CH" sz="1600" dirty="0" err="1">
                <a:solidFill>
                  <a:schemeClr val="tx1"/>
                </a:solidFill>
                <a:latin typeface="Calibri" panose="020F0502020204030204" pitchFamily="34" charset="0"/>
                <a:ea typeface="+mj-lt"/>
                <a:cs typeface="Arial"/>
              </a:rPr>
              <a:t>response</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activities</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into</a:t>
            </a:r>
            <a:r>
              <a:rPr lang="fr-CH" sz="1600" dirty="0">
                <a:solidFill>
                  <a:schemeClr val="tx1"/>
                </a:solidFill>
                <a:latin typeface="Calibri" panose="020F0502020204030204" pitchFamily="34" charset="0"/>
                <a:ea typeface="+mj-lt"/>
                <a:cs typeface="Arial"/>
              </a:rPr>
              <a:t> </a:t>
            </a:r>
            <a:r>
              <a:rPr lang="fr-CH" sz="1600" dirty="0" err="1">
                <a:solidFill>
                  <a:schemeClr val="tx1"/>
                </a:solidFill>
                <a:latin typeface="Calibri" panose="020F0502020204030204" pitchFamily="34" charset="0"/>
                <a:ea typeface="+mj-lt"/>
                <a:cs typeface="Arial"/>
              </a:rPr>
              <a:t>existing</a:t>
            </a:r>
            <a:r>
              <a:rPr lang="fr-CH" sz="1600" dirty="0">
                <a:solidFill>
                  <a:schemeClr val="tx1"/>
                </a:solidFill>
                <a:latin typeface="Calibri" panose="020F0502020204030204" pitchFamily="34" charset="0"/>
                <a:ea typeface="+mj-lt"/>
                <a:cs typeface="Arial"/>
              </a:rPr>
              <a:t> WASH programmes</a:t>
            </a:r>
          </a:p>
          <a:p>
            <a:pPr marL="285750" indent="-285750">
              <a:lnSpc>
                <a:spcPct val="100000"/>
              </a:lnSpc>
              <a:buFont typeface="Wingdings"/>
              <a:buChar char="v"/>
            </a:pPr>
            <a:r>
              <a:rPr lang="fr-CH" sz="1600" dirty="0">
                <a:solidFill>
                  <a:schemeClr val="tx1"/>
                </a:solidFill>
                <a:latin typeface="Calibri" panose="020F0502020204030204" pitchFamily="34" charset="0"/>
                <a:ea typeface="Arial" charset="0"/>
                <a:cs typeface="Arial"/>
              </a:rPr>
              <a:t>Promote the use of the WASHFIT </a:t>
            </a:r>
            <a:r>
              <a:rPr lang="fr-CH" sz="1600" dirty="0" err="1">
                <a:solidFill>
                  <a:schemeClr val="tx1"/>
                </a:solidFill>
                <a:latin typeface="Calibri" panose="020F0502020204030204" pitchFamily="34" charset="0"/>
                <a:ea typeface="Arial" charset="0"/>
                <a:cs typeface="Arial"/>
              </a:rPr>
              <a:t>tool</a:t>
            </a:r>
            <a:r>
              <a:rPr lang="fr-CH" sz="1600" dirty="0">
                <a:solidFill>
                  <a:schemeClr val="tx1"/>
                </a:solidFill>
                <a:latin typeface="Calibri" panose="020F0502020204030204" pitchFamily="34" charset="0"/>
                <a:ea typeface="Arial" charset="0"/>
                <a:cs typeface="Arial"/>
              </a:rPr>
              <a:t> </a:t>
            </a:r>
          </a:p>
          <a:p>
            <a:pPr marL="285750" indent="-285750">
              <a:lnSpc>
                <a:spcPct val="100000"/>
              </a:lnSpc>
              <a:buFont typeface="Wingdings"/>
              <a:buChar char="v"/>
            </a:pPr>
            <a:r>
              <a:rPr lang="fr-CH" sz="1600" dirty="0">
                <a:solidFill>
                  <a:schemeClr val="tx1"/>
                </a:solidFill>
                <a:latin typeface="Calibri" panose="020F0502020204030204" pitchFamily="34" charset="0"/>
                <a:ea typeface="Arial" charset="0"/>
                <a:cs typeface="Arial"/>
              </a:rPr>
              <a:t>Promote use of the Clean </a:t>
            </a:r>
            <a:r>
              <a:rPr lang="fr-CH" sz="1600" dirty="0" err="1">
                <a:solidFill>
                  <a:schemeClr val="tx1"/>
                </a:solidFill>
                <a:latin typeface="Calibri" panose="020F0502020204030204" pitchFamily="34" charset="0"/>
                <a:ea typeface="Arial" charset="0"/>
                <a:cs typeface="Arial"/>
              </a:rPr>
              <a:t>Clinic</a:t>
            </a:r>
            <a:r>
              <a:rPr lang="fr-CH" sz="1600" dirty="0">
                <a:solidFill>
                  <a:schemeClr val="tx1"/>
                </a:solidFill>
                <a:latin typeface="Calibri" panose="020F0502020204030204" pitchFamily="34" charset="0"/>
                <a:ea typeface="Arial" charset="0"/>
                <a:cs typeface="Arial"/>
              </a:rPr>
              <a:t> </a:t>
            </a:r>
            <a:r>
              <a:rPr lang="fr-CH" sz="1600" dirty="0" err="1" smtClean="0">
                <a:solidFill>
                  <a:schemeClr val="tx1"/>
                </a:solidFill>
                <a:latin typeface="Calibri" panose="020F0502020204030204" pitchFamily="34" charset="0"/>
                <a:ea typeface="Arial" charset="0"/>
                <a:cs typeface="Arial"/>
              </a:rPr>
              <a:t>Approach</a:t>
            </a:r>
            <a:endParaRPr lang="fr-CH" sz="1600" dirty="0">
              <a:solidFill>
                <a:schemeClr val="tx1"/>
              </a:solidFill>
              <a:latin typeface="Calibri" panose="020F0502020204030204" pitchFamily="34" charset="0"/>
              <a:ea typeface="Arial" charset="0"/>
              <a:cs typeface="Arial"/>
            </a:endParaRPr>
          </a:p>
        </p:txBody>
      </p:sp>
      <p:pic>
        <p:nvPicPr>
          <p:cNvPr id="10" name="Picture 3" descr="A close up of text on a white background&#10;&#10;Description generated with very high confidence">
            <a:extLst>
              <a:ext uri="{FF2B5EF4-FFF2-40B4-BE49-F238E27FC236}">
                <a16:creationId xmlns:a16="http://schemas.microsoft.com/office/drawing/2014/main" id="{4F0C8992-C857-4A47-ACF2-2F608FCF29D8}"/>
              </a:ext>
            </a:extLst>
          </p:cNvPr>
          <p:cNvPicPr>
            <a:picLocks noChangeAspect="1"/>
          </p:cNvPicPr>
          <p:nvPr/>
        </p:nvPicPr>
        <p:blipFill rotWithShape="1">
          <a:blip r:embed="rId3"/>
          <a:srcRect b="7067"/>
          <a:stretch/>
        </p:blipFill>
        <p:spPr>
          <a:xfrm>
            <a:off x="1525283" y="1600201"/>
            <a:ext cx="5642864" cy="2666999"/>
          </a:xfrm>
          <a:prstGeom prst="rect">
            <a:avLst/>
          </a:prstGeom>
        </p:spPr>
      </p:pic>
    </p:spTree>
    <p:extLst>
      <p:ext uri="{BB962C8B-B14F-4D97-AF65-F5344CB8AC3E}">
        <p14:creationId xmlns:p14="http://schemas.microsoft.com/office/powerpoint/2010/main" val="135010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E2C19-6F8A-4A54-AF52-EAA2FBFD3825}"/>
              </a:ext>
            </a:extLst>
          </p:cNvPr>
          <p:cNvPicPr>
            <a:picLocks noChangeAspect="1"/>
          </p:cNvPicPr>
          <p:nvPr/>
        </p:nvPicPr>
        <p:blipFill>
          <a:blip r:embed="rId3"/>
          <a:stretch>
            <a:fillRect/>
          </a:stretch>
        </p:blipFill>
        <p:spPr>
          <a:xfrm>
            <a:off x="6135250" y="1556643"/>
            <a:ext cx="2747493" cy="3614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30110D9-E6CE-4E88-B7CF-662678527682}"/>
              </a:ext>
            </a:extLst>
          </p:cNvPr>
          <p:cNvSpPr txBox="1"/>
          <p:nvPr/>
        </p:nvSpPr>
        <p:spPr>
          <a:xfrm>
            <a:off x="487893" y="1385076"/>
            <a:ext cx="5041715" cy="3785652"/>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Follow existing recommendations (e.g</a:t>
            </a:r>
            <a:r>
              <a:rPr lang="en-US" altLang="en-US" sz="2200" dirty="0" smtClean="0">
                <a:latin typeface="Calibri" panose="020F0502020204030204" pitchFamily="34" charset="0"/>
                <a:cs typeface="Calibri" panose="020F0502020204030204" pitchFamily="34" charset="0"/>
              </a:rPr>
              <a:t>., </a:t>
            </a:r>
            <a:r>
              <a:rPr lang="en-US" altLang="en-US" sz="2200" dirty="0">
                <a:latin typeface="Calibri" panose="020F0502020204030204" pitchFamily="34" charset="0"/>
                <a:cs typeface="Calibri" panose="020F0502020204030204" pitchFamily="34" charset="0"/>
              </a:rPr>
              <a:t>trained staff, SOPs, cleaning frequency based on risks)</a:t>
            </a:r>
          </a:p>
          <a:p>
            <a:pPr marL="342900" indent="-342900">
              <a:spcBef>
                <a:spcPts val="600"/>
              </a:spcBef>
              <a:spcAft>
                <a:spcPts val="600"/>
              </a:spcAft>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Existing disinfectants effective </a:t>
            </a:r>
            <a:r>
              <a:rPr lang="en-US" altLang="en-US" sz="2200" dirty="0" smtClean="0">
                <a:latin typeface="Calibri" panose="020F0502020204030204" pitchFamily="34" charset="0"/>
                <a:cs typeface="Calibri" panose="020F0502020204030204" pitchFamily="34" charset="0"/>
              </a:rPr>
              <a:t>(70</a:t>
            </a:r>
            <a:r>
              <a:rPr lang="en-US" altLang="en-US" sz="2200" dirty="0">
                <a:latin typeface="Calibri" panose="020F0502020204030204" pitchFamily="34" charset="0"/>
                <a:cs typeface="Calibri" panose="020F0502020204030204" pitchFamily="34" charset="0"/>
              </a:rPr>
              <a:t>% ethyl alcohol and 0.5% sodium hypochlorite)</a:t>
            </a:r>
          </a:p>
          <a:p>
            <a:pPr marL="342900" indent="-342900">
              <a:spcBef>
                <a:spcPts val="600"/>
              </a:spcBef>
              <a:spcAft>
                <a:spcPts val="600"/>
              </a:spcAft>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Soiled linens should be machine washed (60-90°c) with detergent OR soaked in warm water and detergent followed by 0.5% chlorine</a:t>
            </a:r>
          </a:p>
        </p:txBody>
      </p:sp>
      <p:sp>
        <p:nvSpPr>
          <p:cNvPr id="9" name="Rectangle 8">
            <a:extLst>
              <a:ext uri="{FF2B5EF4-FFF2-40B4-BE49-F238E27FC236}">
                <a16:creationId xmlns:a16="http://schemas.microsoft.com/office/drawing/2014/main" id="{B760DACF-E3BE-4938-AC2C-AD29A136E7B6}"/>
              </a:ext>
            </a:extLst>
          </p:cNvPr>
          <p:cNvSpPr/>
          <p:nvPr/>
        </p:nvSpPr>
        <p:spPr>
          <a:xfrm>
            <a:off x="234926" y="6167222"/>
            <a:ext cx="8581862" cy="369332"/>
          </a:xfrm>
          <a:prstGeom prst="rect">
            <a:avLst/>
          </a:prstGeom>
          <a:solidFill>
            <a:srgbClr val="FFC000"/>
          </a:solidFill>
          <a:ln>
            <a:solidFill>
              <a:schemeClr val="accent2"/>
            </a:solidFill>
          </a:ln>
        </p:spPr>
        <p:txBody>
          <a:bodyPr wrap="square">
            <a:spAutoFit/>
          </a:bodyPr>
          <a:lstStyle/>
          <a:p>
            <a:r>
              <a:rPr lang="en-GB" dirty="0">
                <a:solidFill>
                  <a:srgbClr val="C00000"/>
                </a:solidFill>
                <a:hlinkClick r:id="rId4">
                  <a:extLst>
                    <a:ext uri="{A12FA001-AC4F-418D-AE19-62706E023703}">
                      <ahyp:hlinkClr xmlns="" xmlns:ahyp="http://schemas.microsoft.com/office/drawing/2018/hyperlinkcolor" val="tx"/>
                    </a:ext>
                  </a:extLst>
                </a:hlinkClick>
              </a:rPr>
              <a:t>https://www.cdc.gov/hai/pdfs/resource-limited/environmental-cleaning-508.pdf</a:t>
            </a:r>
            <a:endParaRPr lang="en-GB" dirty="0">
              <a:solidFill>
                <a:srgbClr val="C00000"/>
              </a:solidFill>
            </a:endParaRPr>
          </a:p>
        </p:txBody>
      </p:sp>
      <p:sp>
        <p:nvSpPr>
          <p:cNvPr id="7" name="Title 7"/>
          <p:cNvSpPr txBox="1">
            <a:spLocks/>
          </p:cNvSpPr>
          <p:nvPr/>
        </p:nvSpPr>
        <p:spPr>
          <a:xfrm>
            <a:off x="414068" y="451401"/>
            <a:ext cx="8223578" cy="457200"/>
          </a:xfrm>
          <a:prstGeom prst="rect">
            <a:avLst/>
          </a:prstGeom>
        </p:spPr>
        <p:txBody>
          <a:bodyPr vert="horz" lIns="91440" tIns="45720" rIns="91440" bIns="45720" rtlCol="0" anchor="b" anchorCtr="0">
            <a:normAutofit fontScale="82500" lnSpcReduction="100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b="1" dirty="0" smtClean="0"/>
              <a:t>COVID-19 CLEANING IN </a:t>
            </a:r>
            <a:r>
              <a:rPr lang="en-US" b="1" dirty="0"/>
              <a:t>HEALTH CARE FACILITIES  </a:t>
            </a:r>
          </a:p>
        </p:txBody>
      </p:sp>
    </p:spTree>
    <p:extLst>
      <p:ext uri="{BB962C8B-B14F-4D97-AF65-F5344CB8AC3E}">
        <p14:creationId xmlns:p14="http://schemas.microsoft.com/office/powerpoint/2010/main" val="3414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txBox="1">
            <a:spLocks/>
          </p:cNvSpPr>
          <p:nvPr/>
        </p:nvSpPr>
        <p:spPr>
          <a:xfrm>
            <a:off x="607237" y="383648"/>
            <a:ext cx="8223578" cy="457200"/>
          </a:xfrm>
          <a:prstGeom prst="rect">
            <a:avLst/>
          </a:prstGeom>
        </p:spPr>
        <p:txBody>
          <a:bodyPr vert="horz" lIns="91440" tIns="45720" rIns="91440" bIns="45720" rtlCol="0" anchor="b" anchorCtr="0">
            <a:normAutofit fontScale="90000" lnSpcReduction="100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b="1" dirty="0" smtClean="0"/>
              <a:t>COVID-19 IPC FOR DEAD BODY MANAGEMENT </a:t>
            </a:r>
            <a:endParaRPr lang="en-US" b="1" dirty="0"/>
          </a:p>
        </p:txBody>
      </p:sp>
      <p:sp>
        <p:nvSpPr>
          <p:cNvPr id="2" name="Rectangle 1">
            <a:extLst>
              <a:ext uri="{FF2B5EF4-FFF2-40B4-BE49-F238E27FC236}">
                <a16:creationId xmlns:a16="http://schemas.microsoft.com/office/drawing/2014/main" id="{F4C9C385-1BBA-4C6B-A620-621DC108174B}"/>
              </a:ext>
            </a:extLst>
          </p:cNvPr>
          <p:cNvSpPr/>
          <p:nvPr/>
        </p:nvSpPr>
        <p:spPr>
          <a:xfrm>
            <a:off x="1308269" y="921165"/>
            <a:ext cx="6821513" cy="400494"/>
          </a:xfrm>
          <a:prstGeom prst="rect">
            <a:avLst/>
          </a:prstGeom>
        </p:spPr>
        <p:txBody>
          <a:bodyPr wrap="square">
            <a:spAutoFit/>
          </a:bodyPr>
          <a:lstStyle/>
          <a:p>
            <a:pPr algn="ctr">
              <a:lnSpc>
                <a:spcPct val="107000"/>
              </a:lnSpc>
              <a:spcAft>
                <a:spcPts val="600"/>
              </a:spcAft>
            </a:pPr>
            <a:r>
              <a:rPr lang="en-GB" sz="2000" dirty="0">
                <a:solidFill>
                  <a:srgbClr val="F1030A"/>
                </a:solidFill>
              </a:rPr>
              <a:t>For the time </a:t>
            </a:r>
            <a:r>
              <a:rPr lang="en-GB" sz="2000" dirty="0" smtClean="0">
                <a:solidFill>
                  <a:srgbClr val="F1030A"/>
                </a:solidFill>
              </a:rPr>
              <a:t>being, until </a:t>
            </a:r>
            <a:r>
              <a:rPr lang="en-GB" sz="2000" dirty="0">
                <a:solidFill>
                  <a:srgbClr val="F1030A"/>
                </a:solidFill>
              </a:rPr>
              <a:t>more data is available…</a:t>
            </a:r>
            <a:endParaRPr lang="en-GB" sz="2000" b="1" u="sng" dirty="0">
              <a:solidFill>
                <a:srgbClr val="F1030A"/>
              </a:solidFill>
            </a:endParaRPr>
          </a:p>
        </p:txBody>
      </p:sp>
      <p:sp>
        <p:nvSpPr>
          <p:cNvPr id="6" name="Rectangle 5">
            <a:extLst>
              <a:ext uri="{FF2B5EF4-FFF2-40B4-BE49-F238E27FC236}">
                <a16:creationId xmlns:a16="http://schemas.microsoft.com/office/drawing/2014/main" id="{E7DB7714-4A63-45AC-85F2-ACD7F67E199B}"/>
              </a:ext>
            </a:extLst>
          </p:cNvPr>
          <p:cNvSpPr/>
          <p:nvPr/>
        </p:nvSpPr>
        <p:spPr>
          <a:xfrm>
            <a:off x="234926" y="5963071"/>
            <a:ext cx="8581862" cy="646331"/>
          </a:xfrm>
          <a:prstGeom prst="rect">
            <a:avLst/>
          </a:prstGeom>
          <a:solidFill>
            <a:srgbClr val="FFC000"/>
          </a:solidFill>
          <a:ln>
            <a:solidFill>
              <a:schemeClr val="accent2"/>
            </a:solidFill>
          </a:ln>
        </p:spPr>
        <p:txBody>
          <a:bodyPr wrap="square">
            <a:spAutoFit/>
          </a:bodyPr>
          <a:lstStyle/>
          <a:p>
            <a:r>
              <a:rPr lang="en-GB" dirty="0">
                <a:solidFill>
                  <a:schemeClr val="bg2"/>
                </a:solidFill>
                <a:hlinkClick r:id="rId3">
                  <a:extLst>
                    <a:ext uri="{A12FA001-AC4F-418D-AE19-62706E023703}">
                      <ahyp:hlinkClr xmlns="" xmlns:ahyp="http://schemas.microsoft.com/office/drawing/2018/hyperlinkcolor" val="tx"/>
                    </a:ext>
                  </a:extLst>
                </a:hlinkClick>
              </a:rPr>
              <a:t>https://apps.who.int/iris/bitstream/handle/10665/331538/WHO-COVID-19-lPC_DBMgmt-2020.1-eng.pdf</a:t>
            </a:r>
            <a:endParaRPr lang="en-GB" dirty="0">
              <a:solidFill>
                <a:schemeClr val="bg2"/>
              </a:solidFill>
            </a:endParaRPr>
          </a:p>
        </p:txBody>
      </p:sp>
      <p:sp>
        <p:nvSpPr>
          <p:cNvPr id="7" name="Rectangle 6">
            <a:extLst>
              <a:ext uri="{FF2B5EF4-FFF2-40B4-BE49-F238E27FC236}">
                <a16:creationId xmlns:a16="http://schemas.microsoft.com/office/drawing/2014/main" id="{01AD88BB-BCD6-4359-B256-4F2333B30D34}"/>
              </a:ext>
            </a:extLst>
          </p:cNvPr>
          <p:cNvSpPr/>
          <p:nvPr/>
        </p:nvSpPr>
        <p:spPr>
          <a:xfrm>
            <a:off x="415829" y="1600200"/>
            <a:ext cx="8606395" cy="3416320"/>
          </a:xfrm>
          <a:prstGeom prst="rect">
            <a:avLst/>
          </a:prstGeom>
        </p:spPr>
        <p:txBody>
          <a:bodyPr wrap="none">
            <a:spAutoFit/>
          </a:bodyPr>
          <a:lstStyle/>
          <a:p>
            <a:pPr marL="285750" indent="-285750">
              <a:buFont typeface="Arial" panose="020B0604020202020204" pitchFamily="34" charset="0"/>
              <a:buChar char="•"/>
            </a:pPr>
            <a:r>
              <a:rPr lang="en-US" dirty="0"/>
              <a:t>Dead bodies are not infectious (unless there have been incorrect autopsy procedures), </a:t>
            </a:r>
          </a:p>
          <a:p>
            <a:r>
              <a:rPr lang="en-US" b="1" dirty="0"/>
              <a:t>    except </a:t>
            </a:r>
            <a:r>
              <a:rPr lang="en-US" dirty="0"/>
              <a:t>in cases of hemorrhagic fevers and cholera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evidence, so </a:t>
            </a:r>
            <a:r>
              <a:rPr lang="en-US" dirty="0" smtClean="0"/>
              <a:t>far of </a:t>
            </a:r>
            <a:r>
              <a:rPr lang="en-US" dirty="0"/>
              <a:t>infections from exposure to </a:t>
            </a:r>
            <a:r>
              <a:rPr lang="en-US" dirty="0" smtClean="0"/>
              <a:t>COVID-19 </a:t>
            </a:r>
            <a:r>
              <a:rPr lang="en-US" dirty="0"/>
              <a:t>related dead bodies, </a:t>
            </a:r>
          </a:p>
          <a:p>
            <a:r>
              <a:rPr lang="en-US" dirty="0"/>
              <a:t>    however health care workers should wear appropriate PPE according to standard </a:t>
            </a:r>
          </a:p>
          <a:p>
            <a:r>
              <a:rPr lang="en-US" dirty="0"/>
              <a:t>    precautions </a:t>
            </a:r>
            <a:r>
              <a:rPr lang="en-US" dirty="0" smtClean="0"/>
              <a:t>while </a:t>
            </a:r>
            <a:r>
              <a:rPr lang="en-US" dirty="0"/>
              <a:t>handling dead bodies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a common myth that persons who have died of a communicable disease should be </a:t>
            </a:r>
          </a:p>
          <a:p>
            <a:r>
              <a:rPr lang="en-US" dirty="0"/>
              <a:t>    cremated, but this is not true. Cremation is a matter of cultural choice and resources.</a:t>
            </a:r>
            <a:endParaRPr lang="en-GB" dirty="0"/>
          </a:p>
          <a:p>
            <a:r>
              <a:rPr lang="en-US" dirty="0"/>
              <a:t> </a:t>
            </a:r>
            <a:endParaRPr lang="en-GB" dirty="0"/>
          </a:p>
          <a:p>
            <a:endParaRPr lang="en-GB" dirty="0"/>
          </a:p>
          <a:p>
            <a:endParaRPr lang="en-GB" dirty="0"/>
          </a:p>
        </p:txBody>
      </p:sp>
      <p:sp>
        <p:nvSpPr>
          <p:cNvPr id="8" name="Rectangle 7">
            <a:extLst>
              <a:ext uri="{FF2B5EF4-FFF2-40B4-BE49-F238E27FC236}">
                <a16:creationId xmlns:a16="http://schemas.microsoft.com/office/drawing/2014/main" id="{47077BED-197F-4A4B-BD46-F84DFDB2334B}"/>
              </a:ext>
            </a:extLst>
          </p:cNvPr>
          <p:cNvSpPr/>
          <p:nvPr/>
        </p:nvSpPr>
        <p:spPr>
          <a:xfrm>
            <a:off x="820944" y="5016520"/>
            <a:ext cx="8050161" cy="400110"/>
          </a:xfrm>
          <a:prstGeom prst="rect">
            <a:avLst/>
          </a:prstGeom>
        </p:spPr>
        <p:txBody>
          <a:bodyPr wrap="square">
            <a:spAutoFit/>
          </a:bodyPr>
          <a:lstStyle/>
          <a:p>
            <a:r>
              <a:rPr lang="en-US" sz="2000" dirty="0"/>
              <a:t>People who have died from COVID-19 can be buried or cremated.</a:t>
            </a:r>
            <a:endParaRPr lang="en-GB" sz="2000" dirty="0"/>
          </a:p>
        </p:txBody>
      </p:sp>
      <p:sp>
        <p:nvSpPr>
          <p:cNvPr id="10" name="Arrow: Down 9">
            <a:extLst>
              <a:ext uri="{FF2B5EF4-FFF2-40B4-BE49-F238E27FC236}">
                <a16:creationId xmlns:a16="http://schemas.microsoft.com/office/drawing/2014/main" id="{B9682BFA-3199-4490-8625-71E4C93267C2}"/>
              </a:ext>
            </a:extLst>
          </p:cNvPr>
          <p:cNvSpPr/>
          <p:nvPr/>
        </p:nvSpPr>
        <p:spPr>
          <a:xfrm>
            <a:off x="4731725" y="4394593"/>
            <a:ext cx="228600" cy="3648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70F49D8-7C63-48FF-A29B-1191745A9865}"/>
              </a:ext>
            </a:extLst>
          </p:cNvPr>
          <p:cNvSpPr/>
          <p:nvPr/>
        </p:nvSpPr>
        <p:spPr>
          <a:xfrm>
            <a:off x="6382928" y="4394594"/>
            <a:ext cx="228600" cy="3648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89A5D5D-4941-4131-A7CC-270F4EF9C39C}"/>
              </a:ext>
            </a:extLst>
          </p:cNvPr>
          <p:cNvSpPr/>
          <p:nvPr/>
        </p:nvSpPr>
        <p:spPr>
          <a:xfrm>
            <a:off x="3170779" y="4394594"/>
            <a:ext cx="228600" cy="3648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895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DB7714-4A63-45AC-85F2-ACD7F67E199B}"/>
              </a:ext>
            </a:extLst>
          </p:cNvPr>
          <p:cNvSpPr/>
          <p:nvPr/>
        </p:nvSpPr>
        <p:spPr>
          <a:xfrm>
            <a:off x="234926" y="5791200"/>
            <a:ext cx="8581862" cy="923330"/>
          </a:xfrm>
          <a:prstGeom prst="rect">
            <a:avLst/>
          </a:prstGeom>
          <a:solidFill>
            <a:srgbClr val="FFC000"/>
          </a:solidFill>
          <a:ln>
            <a:solidFill>
              <a:schemeClr val="accent2"/>
            </a:solidFill>
          </a:ln>
        </p:spPr>
        <p:txBody>
          <a:bodyPr wrap="square">
            <a:spAutoFit/>
          </a:bodyPr>
          <a:lstStyle/>
          <a:p>
            <a:r>
              <a:rPr lang="en-GB" dirty="0">
                <a:solidFill>
                  <a:srgbClr val="C00000"/>
                </a:solidFill>
                <a:hlinkClick r:id="rId3">
                  <a:extLst>
                    <a:ext uri="{A12FA001-AC4F-418D-AE19-62706E023703}">
                      <ahyp:hlinkClr xmlns="" xmlns:ahyp="http://schemas.microsoft.com/office/drawing/2018/hyperlinkcolor" val="tx"/>
                    </a:ext>
                  </a:extLst>
                </a:hlinkClick>
              </a:rPr>
              <a:t>https://www.who.int/publications-detail/advice-on-the-use-of-masks-in-the-community-during-home-care-and-in-healthcare-settings-in-the-context-of-the-novel-coronavirus-(2019-ncov)-outbreak</a:t>
            </a:r>
            <a:endParaRPr lang="en-GB" dirty="0">
              <a:solidFill>
                <a:srgbClr val="C00000"/>
              </a:solidFill>
            </a:endParaRPr>
          </a:p>
        </p:txBody>
      </p:sp>
      <p:sp>
        <p:nvSpPr>
          <p:cNvPr id="10" name="Arrow: Down 9">
            <a:extLst>
              <a:ext uri="{FF2B5EF4-FFF2-40B4-BE49-F238E27FC236}">
                <a16:creationId xmlns:a16="http://schemas.microsoft.com/office/drawing/2014/main" id="{B9682BFA-3199-4490-8625-71E4C93267C2}"/>
              </a:ext>
            </a:extLst>
          </p:cNvPr>
          <p:cNvSpPr/>
          <p:nvPr/>
        </p:nvSpPr>
        <p:spPr>
          <a:xfrm>
            <a:off x="4525857" y="4406179"/>
            <a:ext cx="228600" cy="3648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70F49D8-7C63-48FF-A29B-1191745A9865}"/>
              </a:ext>
            </a:extLst>
          </p:cNvPr>
          <p:cNvSpPr/>
          <p:nvPr/>
        </p:nvSpPr>
        <p:spPr>
          <a:xfrm>
            <a:off x="5683458" y="4412051"/>
            <a:ext cx="228600" cy="3648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89A5D5D-4941-4131-A7CC-270F4EF9C39C}"/>
              </a:ext>
            </a:extLst>
          </p:cNvPr>
          <p:cNvSpPr/>
          <p:nvPr/>
        </p:nvSpPr>
        <p:spPr>
          <a:xfrm>
            <a:off x="3119284" y="4412576"/>
            <a:ext cx="228600" cy="3648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A6B2E4C-F670-45F9-AED6-11B552B76E5F}"/>
              </a:ext>
            </a:extLst>
          </p:cNvPr>
          <p:cNvSpPr/>
          <p:nvPr/>
        </p:nvSpPr>
        <p:spPr>
          <a:xfrm>
            <a:off x="555110" y="1242005"/>
            <a:ext cx="8223578" cy="3323987"/>
          </a:xfrm>
          <a:prstGeom prst="rect">
            <a:avLst/>
          </a:prstGeom>
        </p:spPr>
        <p:txBody>
          <a:bodyPr wrap="square">
            <a:spAutoFit/>
          </a:bodyPr>
          <a:lstStyle/>
          <a:p>
            <a:pPr marL="285750" indent="-285750">
              <a:buFont typeface="Arial" panose="020B0604020202020204" pitchFamily="34" charset="0"/>
              <a:buChar char="•"/>
            </a:pPr>
            <a:r>
              <a:rPr lang="en-US" sz="1600" dirty="0"/>
              <a:t>Wearing a medical mask is one of the NPI prevention measures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Medical masks should be prioritized for medical health care workers</a:t>
            </a:r>
          </a:p>
          <a:p>
            <a:endParaRPr lang="en-US" sz="1600" dirty="0"/>
          </a:p>
          <a:p>
            <a:pPr marL="285750" indent="-285750">
              <a:buFont typeface="Arial" panose="020B0604020202020204" pitchFamily="34" charset="0"/>
              <a:buChar char="•"/>
            </a:pPr>
            <a:r>
              <a:rPr lang="en-US" sz="1600" dirty="0"/>
              <a:t>At </a:t>
            </a:r>
            <a:r>
              <a:rPr lang="en-US" sz="1600" b="1" u="sng" dirty="0"/>
              <a:t>home </a:t>
            </a:r>
            <a:r>
              <a:rPr lang="en-US" sz="1600" dirty="0"/>
              <a:t>medical masks should be used by suspected </a:t>
            </a:r>
            <a:r>
              <a:rPr lang="en-US" sz="1600" dirty="0" smtClean="0"/>
              <a:t>cases and their caregivers.  </a:t>
            </a:r>
            <a:r>
              <a:rPr lang="en-US" sz="1600" dirty="0"/>
              <a:t>In areas of public interactions and areas with high contamination, they should be used -  particularly vulnerable people.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GB" sz="1600" dirty="0"/>
              <a:t>Compliance with hand hygiene, physical distancing and other infection prevention and control (IPC) measures are critical to prevent human-to human transmission of COVID-19</a:t>
            </a:r>
            <a:r>
              <a:rPr lang="en-GB" sz="1600" dirty="0" smtClean="0"/>
              <a:t>.</a:t>
            </a:r>
          </a:p>
          <a:p>
            <a:endParaRPr lang="en-GB" sz="1600" dirty="0" smtClean="0"/>
          </a:p>
          <a:p>
            <a:pPr marL="285750" indent="-285750">
              <a:buFont typeface="Arial" panose="020B0604020202020204" pitchFamily="34" charset="0"/>
              <a:buChar char="•"/>
            </a:pPr>
            <a:r>
              <a:rPr lang="en-US" sz="1600" dirty="0" smtClean="0"/>
              <a:t>Note the important </a:t>
            </a:r>
            <a:r>
              <a:rPr lang="en-US" sz="1600" dirty="0"/>
              <a:t>difference of impact between medical masks vs non-medical cloth </a:t>
            </a:r>
            <a:r>
              <a:rPr lang="en-US" sz="1600" dirty="0" smtClean="0"/>
              <a:t>masks</a:t>
            </a:r>
            <a:endParaRPr lang="en-GB" sz="1600" dirty="0"/>
          </a:p>
          <a:p>
            <a:pPr marL="285750" indent="-285750">
              <a:buFont typeface="Arial" panose="020B0604020202020204" pitchFamily="34" charset="0"/>
              <a:buChar char="•"/>
            </a:pPr>
            <a:endParaRPr lang="en-US" sz="1600" dirty="0"/>
          </a:p>
        </p:txBody>
      </p:sp>
      <p:sp>
        <p:nvSpPr>
          <p:cNvPr id="15" name="Rectangle 14">
            <a:extLst>
              <a:ext uri="{FF2B5EF4-FFF2-40B4-BE49-F238E27FC236}">
                <a16:creationId xmlns:a16="http://schemas.microsoft.com/office/drawing/2014/main" id="{412DE0FD-FF58-4702-8ACE-08CE67D09CF4}"/>
              </a:ext>
            </a:extLst>
          </p:cNvPr>
          <p:cNvSpPr/>
          <p:nvPr/>
        </p:nvSpPr>
        <p:spPr>
          <a:xfrm>
            <a:off x="1308269" y="742506"/>
            <a:ext cx="6821513" cy="400494"/>
          </a:xfrm>
          <a:prstGeom prst="rect">
            <a:avLst/>
          </a:prstGeom>
        </p:spPr>
        <p:txBody>
          <a:bodyPr wrap="square">
            <a:spAutoFit/>
          </a:bodyPr>
          <a:lstStyle/>
          <a:p>
            <a:pPr algn="ctr">
              <a:lnSpc>
                <a:spcPct val="107000"/>
              </a:lnSpc>
              <a:spcAft>
                <a:spcPts val="600"/>
              </a:spcAft>
            </a:pPr>
            <a:r>
              <a:rPr lang="en-GB" sz="2000" dirty="0">
                <a:solidFill>
                  <a:srgbClr val="F1030A"/>
                </a:solidFill>
              </a:rPr>
              <a:t>For the time </a:t>
            </a:r>
            <a:r>
              <a:rPr lang="en-GB" sz="2000" dirty="0" smtClean="0">
                <a:solidFill>
                  <a:srgbClr val="F1030A"/>
                </a:solidFill>
              </a:rPr>
              <a:t>being, until </a:t>
            </a:r>
            <a:r>
              <a:rPr lang="en-GB" sz="2000" dirty="0">
                <a:solidFill>
                  <a:srgbClr val="F1030A"/>
                </a:solidFill>
              </a:rPr>
              <a:t>more data is available…</a:t>
            </a:r>
            <a:endParaRPr lang="en-GB" sz="2000" b="1" u="sng" dirty="0">
              <a:solidFill>
                <a:srgbClr val="F1030A"/>
              </a:solidFill>
            </a:endParaRPr>
          </a:p>
        </p:txBody>
      </p:sp>
      <p:sp>
        <p:nvSpPr>
          <p:cNvPr id="19" name="Rectangle 18">
            <a:extLst>
              <a:ext uri="{FF2B5EF4-FFF2-40B4-BE49-F238E27FC236}">
                <a16:creationId xmlns:a16="http://schemas.microsoft.com/office/drawing/2014/main" id="{E89F9FF0-482C-4EE6-BB8A-56B77BA87417}"/>
              </a:ext>
            </a:extLst>
          </p:cNvPr>
          <p:cNvSpPr/>
          <p:nvPr/>
        </p:nvSpPr>
        <p:spPr>
          <a:xfrm>
            <a:off x="366790" y="2459797"/>
            <a:ext cx="7710410" cy="646331"/>
          </a:xfrm>
          <a:prstGeom prst="rect">
            <a:avLst/>
          </a:prstGeom>
        </p:spPr>
        <p:txBody>
          <a:bodyPr wrap="square">
            <a:spAutoFit/>
          </a:bodyPr>
          <a:lstStyle/>
          <a:p>
            <a:endParaRPr lang="en-US" dirty="0"/>
          </a:p>
          <a:p>
            <a:endParaRPr lang="en-GB" dirty="0"/>
          </a:p>
        </p:txBody>
      </p:sp>
      <p:sp>
        <p:nvSpPr>
          <p:cNvPr id="20" name="Rectangle 19">
            <a:extLst>
              <a:ext uri="{FF2B5EF4-FFF2-40B4-BE49-F238E27FC236}">
                <a16:creationId xmlns:a16="http://schemas.microsoft.com/office/drawing/2014/main" id="{BDC3A040-BC8B-433F-8ECC-003BC41CA780}"/>
              </a:ext>
            </a:extLst>
          </p:cNvPr>
          <p:cNvSpPr/>
          <p:nvPr/>
        </p:nvSpPr>
        <p:spPr>
          <a:xfrm>
            <a:off x="784952" y="4943439"/>
            <a:ext cx="7710410" cy="646331"/>
          </a:xfrm>
          <a:prstGeom prst="rect">
            <a:avLst/>
          </a:prstGeom>
        </p:spPr>
        <p:txBody>
          <a:bodyPr wrap="square">
            <a:spAutoFit/>
          </a:bodyPr>
          <a:lstStyle/>
          <a:p>
            <a:pPr algn="ctr"/>
            <a:r>
              <a:rPr lang="en-US" dirty="0"/>
              <a:t>It has to be carefully evaluated based on availability, contexts and </a:t>
            </a:r>
            <a:r>
              <a:rPr lang="en-US" dirty="0" smtClean="0"/>
              <a:t>exposure</a:t>
            </a:r>
          </a:p>
          <a:p>
            <a:pPr algn="ctr"/>
            <a:r>
              <a:rPr lang="en-US" dirty="0"/>
              <a:t>It has to be properly disposed! </a:t>
            </a:r>
            <a:endParaRPr lang="en-GB" dirty="0"/>
          </a:p>
        </p:txBody>
      </p:sp>
      <p:sp>
        <p:nvSpPr>
          <p:cNvPr id="16" name="Title 7"/>
          <p:cNvSpPr txBox="1">
            <a:spLocks/>
          </p:cNvSpPr>
          <p:nvPr/>
        </p:nvSpPr>
        <p:spPr>
          <a:xfrm>
            <a:off x="607237" y="381000"/>
            <a:ext cx="8223578" cy="457200"/>
          </a:xfrm>
          <a:prstGeom prst="rect">
            <a:avLst/>
          </a:prstGeom>
        </p:spPr>
        <p:txBody>
          <a:bodyPr vert="horz" lIns="91440" tIns="45720" rIns="91440" bIns="45720" rtlCol="0" anchor="b" anchorCtr="0">
            <a:normAutofit fontScale="90000" lnSpcReduction="100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b="1" dirty="0" smtClean="0"/>
              <a:t>COVID-19 ADVICE ON THE USE OF MASKS (WHO)</a:t>
            </a:r>
            <a:endParaRPr lang="en-US" b="1" dirty="0"/>
          </a:p>
        </p:txBody>
      </p:sp>
    </p:spTree>
    <p:extLst>
      <p:ext uri="{BB962C8B-B14F-4D97-AF65-F5344CB8AC3E}">
        <p14:creationId xmlns:p14="http://schemas.microsoft.com/office/powerpoint/2010/main" val="3784711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E139ED21-26DC-499C-A1B8-FC8D0CC7374F}"/>
              </a:ext>
            </a:extLst>
          </p:cNvPr>
          <p:cNvCxnSpPr>
            <a:cxnSpLocks/>
          </p:cNvCxnSpPr>
          <p:nvPr/>
        </p:nvCxnSpPr>
        <p:spPr>
          <a:xfrm>
            <a:off x="1988078" y="2889551"/>
            <a:ext cx="4019672" cy="19689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40674" y="162528"/>
            <a:ext cx="6120000" cy="467445"/>
          </a:xfrm>
        </p:spPr>
        <p:txBody>
          <a:bodyPr>
            <a:normAutofit fontScale="90000"/>
          </a:bodyPr>
          <a:lstStyle/>
          <a:p>
            <a:pPr algn="ctr">
              <a:defRPr/>
            </a:pPr>
            <a:r>
              <a:rPr lang="en-US" sz="2700" b="1" dirty="0" smtClean="0">
                <a:solidFill>
                  <a:srgbClr val="C00000"/>
                </a:solidFill>
              </a:rPr>
              <a:t>SAFELY MANAGED</a:t>
            </a:r>
            <a:r>
              <a:rPr lang="en-US" sz="2736" b="1" dirty="0" smtClean="0">
                <a:solidFill>
                  <a:srgbClr val="C00000"/>
                </a:solidFill>
              </a:rPr>
              <a:t> WATER SUPPLIES</a:t>
            </a:r>
            <a:endParaRPr lang="en-GB" sz="2736" b="1" dirty="0">
              <a:solidFill>
                <a:srgbClr val="C00000"/>
              </a:solidFill>
            </a:endParaRPr>
          </a:p>
        </p:txBody>
      </p:sp>
      <p:pic>
        <p:nvPicPr>
          <p:cNvPr id="9" name="Picture 2">
            <a:extLst>
              <a:ext uri="{FF2B5EF4-FFF2-40B4-BE49-F238E27FC236}">
                <a16:creationId xmlns:a16="http://schemas.microsoft.com/office/drawing/2014/main" id="{FED7E5A2-3034-4CFE-856C-2E9DDE36B6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2" r="5136" b="4518"/>
          <a:stretch/>
        </p:blipFill>
        <p:spPr bwMode="auto">
          <a:xfrm>
            <a:off x="4979620" y="766246"/>
            <a:ext cx="1296563" cy="1687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www.who.int/water_sanitation_health/publications/cover-gdwq-4-ed-with-1st-add-150px.jpg">
            <a:extLst>
              <a:ext uri="{FF2B5EF4-FFF2-40B4-BE49-F238E27FC236}">
                <a16:creationId xmlns:a16="http://schemas.microsoft.com/office/drawing/2014/main" id="{F0D4E0DD-FB1F-46C1-BAB1-98ED877C1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69" y="1327277"/>
            <a:ext cx="1648759" cy="24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ublication cover">
            <a:extLst>
              <a:ext uri="{FF2B5EF4-FFF2-40B4-BE49-F238E27FC236}">
                <a16:creationId xmlns:a16="http://schemas.microsoft.com/office/drawing/2014/main" id="{DA95ACBD-0C91-4E87-A174-2AA4FA38E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302" y="2418768"/>
            <a:ext cx="1428985" cy="2000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E3111A-9A7E-4A02-8F35-F44C4E323930}"/>
              </a:ext>
            </a:extLst>
          </p:cNvPr>
          <p:cNvSpPr txBox="1"/>
          <p:nvPr/>
        </p:nvSpPr>
        <p:spPr>
          <a:xfrm>
            <a:off x="1905000" y="1979571"/>
            <a:ext cx="2370552" cy="487056"/>
          </a:xfrm>
          <a:prstGeom prst="rect">
            <a:avLst/>
          </a:prstGeom>
          <a:noFill/>
        </p:spPr>
        <p:txBody>
          <a:bodyPr wrap="square" rtlCol="0">
            <a:spAutoFit/>
          </a:bodyPr>
          <a:lstStyle/>
          <a:p>
            <a:r>
              <a:rPr lang="en-GB" sz="2565" dirty="0">
                <a:solidFill>
                  <a:srgbClr val="09164D"/>
                </a:solidFill>
              </a:rPr>
              <a:t>Guidelines</a:t>
            </a:r>
          </a:p>
        </p:txBody>
      </p:sp>
      <p:pic>
        <p:nvPicPr>
          <p:cNvPr id="11" name="Picture 10">
            <a:extLst>
              <a:ext uri="{FF2B5EF4-FFF2-40B4-BE49-F238E27FC236}">
                <a16:creationId xmlns:a16="http://schemas.microsoft.com/office/drawing/2014/main" id="{515424E8-56DB-4615-AC77-41DD2C6D35FE}"/>
              </a:ext>
            </a:extLst>
          </p:cNvPr>
          <p:cNvPicPr>
            <a:picLocks noChangeAspect="1"/>
          </p:cNvPicPr>
          <p:nvPr/>
        </p:nvPicPr>
        <p:blipFill>
          <a:blip r:embed="rId6"/>
          <a:stretch>
            <a:fillRect/>
          </a:stretch>
        </p:blipFill>
        <p:spPr>
          <a:xfrm>
            <a:off x="5943600" y="4204778"/>
            <a:ext cx="1678674" cy="221450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745F8D8-DB75-4F8E-ADD7-EC401CEA96D4}"/>
              </a:ext>
            </a:extLst>
          </p:cNvPr>
          <p:cNvSpPr txBox="1"/>
          <p:nvPr/>
        </p:nvSpPr>
        <p:spPr>
          <a:xfrm>
            <a:off x="7620000" y="4258760"/>
            <a:ext cx="1776075" cy="1015663"/>
          </a:xfrm>
          <a:prstGeom prst="rect">
            <a:avLst/>
          </a:prstGeom>
          <a:noFill/>
        </p:spPr>
        <p:txBody>
          <a:bodyPr wrap="square" rtlCol="0">
            <a:spAutoFit/>
          </a:bodyPr>
          <a:lstStyle/>
          <a:p>
            <a:endParaRPr lang="en-GB" sz="2000" dirty="0"/>
          </a:p>
          <a:p>
            <a:r>
              <a:rPr lang="en-GB" sz="2000" dirty="0"/>
              <a:t>Health care facilities</a:t>
            </a:r>
          </a:p>
        </p:txBody>
      </p:sp>
      <p:sp>
        <p:nvSpPr>
          <p:cNvPr id="21" name="TextBox 20">
            <a:extLst>
              <a:ext uri="{FF2B5EF4-FFF2-40B4-BE49-F238E27FC236}">
                <a16:creationId xmlns:a16="http://schemas.microsoft.com/office/drawing/2014/main" id="{E16D4678-C460-40B3-A33F-313D6F07E41A}"/>
              </a:ext>
            </a:extLst>
          </p:cNvPr>
          <p:cNvSpPr txBox="1"/>
          <p:nvPr/>
        </p:nvSpPr>
        <p:spPr>
          <a:xfrm>
            <a:off x="4953000" y="2667000"/>
            <a:ext cx="2131427" cy="707886"/>
          </a:xfrm>
          <a:prstGeom prst="rect">
            <a:avLst/>
          </a:prstGeom>
          <a:noFill/>
        </p:spPr>
        <p:txBody>
          <a:bodyPr wrap="square" rtlCol="0">
            <a:spAutoFit/>
          </a:bodyPr>
          <a:lstStyle/>
          <a:p>
            <a:r>
              <a:rPr lang="en-GB" sz="2000" dirty="0"/>
              <a:t>Water treatment performance</a:t>
            </a:r>
          </a:p>
        </p:txBody>
      </p:sp>
      <p:sp>
        <p:nvSpPr>
          <p:cNvPr id="22" name="TextBox 21">
            <a:extLst>
              <a:ext uri="{FF2B5EF4-FFF2-40B4-BE49-F238E27FC236}">
                <a16:creationId xmlns:a16="http://schemas.microsoft.com/office/drawing/2014/main" id="{C739DEC5-7683-4139-9D92-938029319660}"/>
              </a:ext>
            </a:extLst>
          </p:cNvPr>
          <p:cNvSpPr txBox="1"/>
          <p:nvPr/>
        </p:nvSpPr>
        <p:spPr>
          <a:xfrm>
            <a:off x="284849" y="4712877"/>
            <a:ext cx="4820551" cy="2046714"/>
          </a:xfrm>
          <a:prstGeom prst="rect">
            <a:avLst/>
          </a:prstGeom>
          <a:noFill/>
        </p:spPr>
        <p:txBody>
          <a:bodyPr wrap="square" rtlCol="0">
            <a:spAutoFit/>
          </a:bodyPr>
          <a:lstStyle/>
          <a:p>
            <a:pPr>
              <a:spcAft>
                <a:spcPts val="600"/>
              </a:spcAft>
            </a:pPr>
            <a:r>
              <a:rPr lang="en-GB" sz="1600" dirty="0">
                <a:solidFill>
                  <a:srgbClr val="009CDE"/>
                </a:solidFill>
                <a:latin typeface="Calibri" panose="020F0502020204030204" pitchFamily="34" charset="0"/>
                <a:ea typeface="+mj-ea"/>
                <a:cs typeface="Calibri" panose="020F0502020204030204" pitchFamily="34" charset="0"/>
              </a:rPr>
              <a:t>Key considerations</a:t>
            </a:r>
          </a:p>
          <a:p>
            <a:pPr marL="342900" indent="-342900">
              <a:spcAft>
                <a:spcPts val="600"/>
              </a:spcAft>
              <a:buFont typeface="Arial" panose="020B0604020202020204" pitchFamily="34" charset="0"/>
              <a:buChar char="•"/>
            </a:pPr>
            <a:r>
              <a:rPr lang="en-US" sz="1600" dirty="0">
                <a:solidFill>
                  <a:srgbClr val="009CDE"/>
                </a:solidFill>
                <a:latin typeface="Calibri" panose="020F0502020204030204" pitchFamily="34" charset="0"/>
                <a:ea typeface="+mj-ea"/>
                <a:cs typeface="Calibri" panose="020F0502020204030204" pitchFamily="34" charset="0"/>
              </a:rPr>
              <a:t>Use water safety approach (protection from source to consumer)</a:t>
            </a:r>
          </a:p>
          <a:p>
            <a:pPr marL="342900" indent="-342900">
              <a:spcAft>
                <a:spcPts val="600"/>
              </a:spcAft>
              <a:buFont typeface="Arial" panose="020B0604020202020204" pitchFamily="34" charset="0"/>
              <a:buChar char="•"/>
            </a:pPr>
            <a:r>
              <a:rPr lang="en-US" sz="1600" dirty="0">
                <a:solidFill>
                  <a:srgbClr val="009CDE"/>
                </a:solidFill>
                <a:latin typeface="Calibri" panose="020F0502020204030204" pitchFamily="34" charset="0"/>
                <a:ea typeface="+mj-ea"/>
                <a:cs typeface="Calibri" panose="020F0502020204030204" pitchFamily="34" charset="0"/>
              </a:rPr>
              <a:t>Residual chlorine of </a:t>
            </a:r>
            <a:r>
              <a:rPr lang="en-GB" sz="1600" dirty="0">
                <a:solidFill>
                  <a:srgbClr val="009CDE"/>
                </a:solidFill>
                <a:latin typeface="Calibri" panose="020F0502020204030204" pitchFamily="34" charset="0"/>
                <a:cs typeface="Calibri" panose="020F0502020204030204" pitchFamily="34" charset="0"/>
              </a:rPr>
              <a:t> ≥0.5 mg/l after at least 30 minute of contact time</a:t>
            </a:r>
          </a:p>
          <a:p>
            <a:pPr marL="342900" indent="-342900">
              <a:spcAft>
                <a:spcPts val="600"/>
              </a:spcAft>
              <a:buFont typeface="Arial" panose="020B0604020202020204" pitchFamily="34" charset="0"/>
              <a:buChar char="•"/>
            </a:pPr>
            <a:r>
              <a:rPr lang="en-US" sz="1600" dirty="0">
                <a:solidFill>
                  <a:srgbClr val="009CDE"/>
                </a:solidFill>
                <a:latin typeface="Calibri" panose="020F0502020204030204" pitchFamily="34" charset="0"/>
                <a:ea typeface="+mj-ea"/>
                <a:cs typeface="Calibri" panose="020F0502020204030204" pitchFamily="34" charset="0"/>
              </a:rPr>
              <a:t>Point of use treatment where safe, piped supplies not available</a:t>
            </a:r>
          </a:p>
        </p:txBody>
      </p:sp>
      <p:cxnSp>
        <p:nvCxnSpPr>
          <p:cNvPr id="19" name="Straight Arrow Connector 18">
            <a:extLst>
              <a:ext uri="{FF2B5EF4-FFF2-40B4-BE49-F238E27FC236}">
                <a16:creationId xmlns:a16="http://schemas.microsoft.com/office/drawing/2014/main" id="{C1DFE030-488B-4325-A208-403942F56C6C}"/>
              </a:ext>
            </a:extLst>
          </p:cNvPr>
          <p:cNvCxnSpPr/>
          <p:nvPr/>
        </p:nvCxnSpPr>
        <p:spPr>
          <a:xfrm flipV="1">
            <a:off x="2076390" y="1474518"/>
            <a:ext cx="2710167" cy="375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7D954C-D775-4B7F-80DA-6F26E7F468AE}"/>
              </a:ext>
            </a:extLst>
          </p:cNvPr>
          <p:cNvSpPr/>
          <p:nvPr/>
        </p:nvSpPr>
        <p:spPr>
          <a:xfrm>
            <a:off x="199393" y="4726204"/>
            <a:ext cx="4893957" cy="1967337"/>
          </a:xfrm>
          <a:prstGeom prst="rect">
            <a:avLst/>
          </a:prstGeom>
          <a:noFill/>
          <a:ln w="57150">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a:p>
        </p:txBody>
      </p:sp>
      <p:sp>
        <p:nvSpPr>
          <p:cNvPr id="14" name="TextBox 13">
            <a:extLst>
              <a:ext uri="{FF2B5EF4-FFF2-40B4-BE49-F238E27FC236}">
                <a16:creationId xmlns:a16="http://schemas.microsoft.com/office/drawing/2014/main" id="{A435157F-9AEE-4D23-86C0-C4780ADC88F2}"/>
              </a:ext>
            </a:extLst>
          </p:cNvPr>
          <p:cNvSpPr txBox="1"/>
          <p:nvPr/>
        </p:nvSpPr>
        <p:spPr>
          <a:xfrm>
            <a:off x="6499783" y="290286"/>
            <a:ext cx="2252331" cy="1569660"/>
          </a:xfrm>
          <a:prstGeom prst="rect">
            <a:avLst/>
          </a:prstGeom>
          <a:noFill/>
        </p:spPr>
        <p:txBody>
          <a:bodyPr wrap="square" rtlCol="0">
            <a:spAutoFit/>
          </a:bodyPr>
          <a:lstStyle/>
          <a:p>
            <a:endParaRPr lang="en-GB" sz="2400" dirty="0"/>
          </a:p>
          <a:p>
            <a:r>
              <a:rPr lang="en-GB" sz="2400" dirty="0"/>
              <a:t>Water safety planning and climate</a:t>
            </a:r>
          </a:p>
        </p:txBody>
      </p:sp>
      <p:sp>
        <p:nvSpPr>
          <p:cNvPr id="15" name="TextBox 14">
            <a:extLst>
              <a:ext uri="{FF2B5EF4-FFF2-40B4-BE49-F238E27FC236}">
                <a16:creationId xmlns:a16="http://schemas.microsoft.com/office/drawing/2014/main" id="{E79274F2-25E2-4556-9FB8-6F98C4ED86A1}"/>
              </a:ext>
            </a:extLst>
          </p:cNvPr>
          <p:cNvSpPr txBox="1"/>
          <p:nvPr/>
        </p:nvSpPr>
        <p:spPr>
          <a:xfrm>
            <a:off x="6858000" y="2438400"/>
            <a:ext cx="2256518" cy="1477328"/>
          </a:xfrm>
          <a:prstGeom prst="rect">
            <a:avLst/>
          </a:prstGeom>
          <a:noFill/>
        </p:spPr>
        <p:txBody>
          <a:bodyPr wrap="square" rtlCol="0">
            <a:spAutoFit/>
          </a:bodyPr>
          <a:lstStyle/>
          <a:p>
            <a:r>
              <a:rPr lang="en-GB" dirty="0"/>
              <a:t>(e.g. boiling, high performing ultra or </a:t>
            </a:r>
            <a:r>
              <a:rPr lang="en-GB" dirty="0" err="1"/>
              <a:t>nano</a:t>
            </a:r>
            <a:r>
              <a:rPr lang="en-GB" dirty="0"/>
              <a:t> filters, solar, UV, or appropriately dosed chlorine)</a:t>
            </a:r>
          </a:p>
        </p:txBody>
      </p:sp>
    </p:spTree>
    <p:extLst>
      <p:ext uri="{BB962C8B-B14F-4D97-AF65-F5344CB8AC3E}">
        <p14:creationId xmlns:p14="http://schemas.microsoft.com/office/powerpoint/2010/main" val="29278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79F07-A51F-464A-A21B-B06AC514ED3F}"/>
              </a:ext>
            </a:extLst>
          </p:cNvPr>
          <p:cNvSpPr>
            <a:spLocks noGrp="1"/>
          </p:cNvSpPr>
          <p:nvPr>
            <p:ph idx="1"/>
          </p:nvPr>
        </p:nvSpPr>
        <p:spPr>
          <a:xfrm>
            <a:off x="304800" y="1828800"/>
            <a:ext cx="4208929" cy="4114800"/>
          </a:xfrm>
        </p:spPr>
        <p:txBody>
          <a:bodyPr>
            <a:noAutofit/>
          </a:bodyPr>
          <a:lstStyle/>
          <a:p>
            <a:r>
              <a:rPr lang="en-GB" sz="2400" dirty="0">
                <a:solidFill>
                  <a:schemeClr val="tx1"/>
                </a:solidFill>
              </a:rPr>
              <a:t>P</a:t>
            </a:r>
            <a:r>
              <a:rPr lang="en-GB" sz="2400" b="0" dirty="0" smtClean="0">
                <a:solidFill>
                  <a:schemeClr val="tx1"/>
                </a:solidFill>
              </a:rPr>
              <a:t>ractical </a:t>
            </a:r>
            <a:r>
              <a:rPr lang="en-GB" sz="2400" b="0" dirty="0">
                <a:solidFill>
                  <a:schemeClr val="tx1"/>
                </a:solidFill>
              </a:rPr>
              <a:t>solutions designed to prevent harm, caused by infections, to patients and health care workers</a:t>
            </a:r>
          </a:p>
          <a:p>
            <a:r>
              <a:rPr lang="en-GB" sz="2400" dirty="0">
                <a:solidFill>
                  <a:schemeClr val="tx1"/>
                </a:solidFill>
              </a:rPr>
              <a:t>G</a:t>
            </a:r>
            <a:r>
              <a:rPr lang="en-GB" sz="2400" b="0" dirty="0" smtClean="0">
                <a:solidFill>
                  <a:schemeClr val="tx1"/>
                </a:solidFill>
              </a:rPr>
              <a:t>rounded </a:t>
            </a:r>
            <a:r>
              <a:rPr lang="en-GB" sz="2400" b="0" dirty="0">
                <a:solidFill>
                  <a:schemeClr val="tx1"/>
                </a:solidFill>
              </a:rPr>
              <a:t>in principles of infectious disease, epidemiology, social science and health system strengthening</a:t>
            </a:r>
            <a:endParaRPr lang="en-GB" sz="2400" dirty="0">
              <a:solidFill>
                <a:schemeClr val="tx1"/>
              </a:solidFill>
            </a:endParaRPr>
          </a:p>
        </p:txBody>
      </p:sp>
      <p:pic>
        <p:nvPicPr>
          <p:cNvPr id="8" name="Picture 7">
            <a:extLst>
              <a:ext uri="{FF2B5EF4-FFF2-40B4-BE49-F238E27FC236}">
                <a16:creationId xmlns:a16="http://schemas.microsoft.com/office/drawing/2014/main" id="{F17474D2-CEF9-4EC6-A57F-0570A4FE01CB}"/>
              </a:ext>
            </a:extLst>
          </p:cNvPr>
          <p:cNvPicPr>
            <a:picLocks noChangeAspect="1"/>
          </p:cNvPicPr>
          <p:nvPr/>
        </p:nvPicPr>
        <p:blipFill>
          <a:blip r:embed="rId3"/>
          <a:stretch>
            <a:fillRect/>
          </a:stretch>
        </p:blipFill>
        <p:spPr>
          <a:xfrm>
            <a:off x="4590233" y="2438400"/>
            <a:ext cx="3944775" cy="2210302"/>
          </a:xfrm>
          <a:prstGeom prst="rect">
            <a:avLst/>
          </a:prstGeom>
        </p:spPr>
      </p:pic>
      <p:sp>
        <p:nvSpPr>
          <p:cNvPr id="10" name="Title 7"/>
          <p:cNvSpPr>
            <a:spLocks noGrp="1"/>
          </p:cNvSpPr>
          <p:nvPr>
            <p:ph type="title"/>
          </p:nvPr>
        </p:nvSpPr>
        <p:spPr>
          <a:xfrm>
            <a:off x="457200" y="557022"/>
            <a:ext cx="8001304" cy="357378"/>
          </a:xfrm>
        </p:spPr>
        <p:txBody>
          <a:bodyPr>
            <a:noAutofit/>
          </a:bodyPr>
          <a:lstStyle/>
          <a:p>
            <a:pPr algn="ctr"/>
            <a:r>
              <a:rPr lang="en-US" sz="2000" b="1" dirty="0"/>
              <a:t>WHAT IS INFECTION PREVENTION AND CONTROL?</a:t>
            </a:r>
          </a:p>
        </p:txBody>
      </p:sp>
    </p:spTree>
    <p:extLst>
      <p:ext uri="{BB962C8B-B14F-4D97-AF65-F5344CB8AC3E}">
        <p14:creationId xmlns:p14="http://schemas.microsoft.com/office/powerpoint/2010/main" val="870978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E70-25F2-48BB-A49E-32A2AAE28D41}"/>
              </a:ext>
            </a:extLst>
          </p:cNvPr>
          <p:cNvSpPr>
            <a:spLocks noGrp="1"/>
          </p:cNvSpPr>
          <p:nvPr>
            <p:ph type="title"/>
          </p:nvPr>
        </p:nvSpPr>
        <p:spPr>
          <a:xfrm>
            <a:off x="228600" y="304800"/>
            <a:ext cx="6117000" cy="436055"/>
          </a:xfrm>
        </p:spPr>
        <p:txBody>
          <a:bodyPr vert="horz" lIns="91440" tIns="45720" rIns="91440" bIns="45720" rtlCol="0" anchor="b" anchorCtr="0">
            <a:noAutofit/>
          </a:bodyPr>
          <a:lstStyle/>
          <a:p>
            <a:r>
              <a:rPr lang="en-US" sz="2000" b="1" dirty="0" smtClean="0">
                <a:solidFill>
                  <a:srgbClr val="C00000"/>
                </a:solidFill>
              </a:rPr>
              <a:t>SAFELY MANAGED SANITATION-KEY POINTS</a:t>
            </a:r>
            <a:endParaRPr lang="en-US" sz="2000" b="1" dirty="0">
              <a:solidFill>
                <a:srgbClr val="C00000"/>
              </a:solidFill>
            </a:endParaRPr>
          </a:p>
        </p:txBody>
      </p:sp>
      <p:pic>
        <p:nvPicPr>
          <p:cNvPr id="6" name="Picture 5">
            <a:extLst>
              <a:ext uri="{FF2B5EF4-FFF2-40B4-BE49-F238E27FC236}">
                <a16:creationId xmlns:a16="http://schemas.microsoft.com/office/drawing/2014/main" id="{4A9969A5-AAC4-4DA2-A8AE-71EAE72885E0}"/>
              </a:ext>
            </a:extLst>
          </p:cNvPr>
          <p:cNvPicPr>
            <a:picLocks noChangeAspect="1"/>
          </p:cNvPicPr>
          <p:nvPr/>
        </p:nvPicPr>
        <p:blipFill>
          <a:blip r:embed="rId3"/>
          <a:stretch>
            <a:fillRect/>
          </a:stretch>
        </p:blipFill>
        <p:spPr>
          <a:xfrm>
            <a:off x="1547" y="5245328"/>
            <a:ext cx="9144000" cy="979946"/>
          </a:xfrm>
          <a:prstGeom prst="rect">
            <a:avLst/>
          </a:prstGeom>
        </p:spPr>
      </p:pic>
      <p:sp>
        <p:nvSpPr>
          <p:cNvPr id="7" name="TextBox 6">
            <a:extLst>
              <a:ext uri="{FF2B5EF4-FFF2-40B4-BE49-F238E27FC236}">
                <a16:creationId xmlns:a16="http://schemas.microsoft.com/office/drawing/2014/main" id="{607CF2C2-8E31-4095-876D-92669DBA91E6}"/>
              </a:ext>
            </a:extLst>
          </p:cNvPr>
          <p:cNvSpPr txBox="1"/>
          <p:nvPr/>
        </p:nvSpPr>
        <p:spPr>
          <a:xfrm>
            <a:off x="70284" y="6225409"/>
            <a:ext cx="7209036" cy="408060"/>
          </a:xfrm>
          <a:prstGeom prst="rect">
            <a:avLst/>
          </a:prstGeom>
          <a:noFill/>
        </p:spPr>
        <p:txBody>
          <a:bodyPr wrap="square" rtlCol="0">
            <a:spAutoFit/>
          </a:bodyPr>
          <a:lstStyle/>
          <a:p>
            <a:r>
              <a:rPr lang="en-US" sz="1026" dirty="0">
                <a:solidFill>
                  <a:srgbClr val="09164D"/>
                </a:solidFill>
              </a:rPr>
              <a:t>WHO (2018) Guidelines on Sanitation and Health </a:t>
            </a:r>
            <a:endParaRPr lang="en-US" sz="1026" dirty="0">
              <a:solidFill>
                <a:srgbClr val="09164D"/>
              </a:solidFill>
              <a:hlinkClick r:id="rId4"/>
            </a:endParaRPr>
          </a:p>
          <a:p>
            <a:r>
              <a:rPr lang="en-US" sz="1026" dirty="0">
                <a:solidFill>
                  <a:srgbClr val="09164D"/>
                </a:solidFill>
                <a:hlinkClick r:id="rId4"/>
              </a:rPr>
              <a:t>https://www.who.int/water_sanitation_health/publications/guidelines-on-sanitation-and-health/en/</a:t>
            </a:r>
            <a:endParaRPr lang="en-US" sz="1026" dirty="0">
              <a:solidFill>
                <a:srgbClr val="09164D"/>
              </a:solidFill>
            </a:endParaRPr>
          </a:p>
        </p:txBody>
      </p:sp>
      <p:pic>
        <p:nvPicPr>
          <p:cNvPr id="4" name="Picture 3">
            <a:extLst>
              <a:ext uri="{FF2B5EF4-FFF2-40B4-BE49-F238E27FC236}">
                <a16:creationId xmlns:a16="http://schemas.microsoft.com/office/drawing/2014/main" id="{E6064259-15AF-4B21-ACD7-4D9ADAC1B593}"/>
              </a:ext>
            </a:extLst>
          </p:cNvPr>
          <p:cNvPicPr>
            <a:picLocks noChangeAspect="1"/>
          </p:cNvPicPr>
          <p:nvPr/>
        </p:nvPicPr>
        <p:blipFill>
          <a:blip r:embed="rId5"/>
          <a:stretch>
            <a:fillRect/>
          </a:stretch>
        </p:blipFill>
        <p:spPr>
          <a:xfrm>
            <a:off x="6934200" y="253769"/>
            <a:ext cx="1985378" cy="247823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4F7250F-8E5F-4004-A18A-EAE7139307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713" t="32947"/>
          <a:stretch/>
        </p:blipFill>
        <p:spPr>
          <a:xfrm>
            <a:off x="6781800" y="2895600"/>
            <a:ext cx="2108980" cy="2088345"/>
          </a:xfrm>
          <a:prstGeom prst="rect">
            <a:avLst/>
          </a:prstGeom>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DDC8219B-A9A4-4056-B00B-A8F59FD9651C}"/>
              </a:ext>
            </a:extLst>
          </p:cNvPr>
          <p:cNvSpPr txBox="1">
            <a:spLocks noGrp="1"/>
          </p:cNvSpPr>
          <p:nvPr>
            <p:ph idx="1"/>
          </p:nvPr>
        </p:nvSpPr>
        <p:spPr bwMode="gray">
          <a:xfrm>
            <a:off x="360363" y="1250950"/>
            <a:ext cx="7119937" cy="3994150"/>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endParaRPr lang="en-US" sz="1800" dirty="0">
              <a:solidFill>
                <a:srgbClr val="002060"/>
              </a:solidFill>
            </a:endParaRPr>
          </a:p>
          <a:p>
            <a:pPr marL="285750" indent="-285750">
              <a:spcAft>
                <a:spcPts val="0"/>
              </a:spcAft>
              <a:buFont typeface="Arial" panose="020B0604020202020204" pitchFamily="34" charset="0"/>
              <a:buChar char="•"/>
            </a:pPr>
            <a:endParaRPr lang="en-US" sz="1800" dirty="0">
              <a:solidFill>
                <a:srgbClr val="002060"/>
              </a:solidFill>
            </a:endParaRPr>
          </a:p>
          <a:p>
            <a:pPr marL="244345" indent="-244345">
              <a:spcAft>
                <a:spcPts val="0"/>
              </a:spcAft>
              <a:buFont typeface="Arial" panose="020B0604020202020204" pitchFamily="34" charset="0"/>
              <a:buChar char="•"/>
            </a:pPr>
            <a:endParaRPr lang="en-US" sz="1710" dirty="0">
              <a:solidFill>
                <a:srgbClr val="002060"/>
              </a:solidFill>
            </a:endParaRPr>
          </a:p>
        </p:txBody>
      </p:sp>
      <p:sp>
        <p:nvSpPr>
          <p:cNvPr id="10" name="Content Placeholder 2">
            <a:extLst>
              <a:ext uri="{FF2B5EF4-FFF2-40B4-BE49-F238E27FC236}">
                <a16:creationId xmlns:a16="http://schemas.microsoft.com/office/drawing/2014/main" id="{2333FAAF-ECD1-4346-89D9-A5D6B271854F}"/>
              </a:ext>
            </a:extLst>
          </p:cNvPr>
          <p:cNvSpPr txBox="1">
            <a:spLocks/>
          </p:cNvSpPr>
          <p:nvPr/>
        </p:nvSpPr>
        <p:spPr bwMode="gray">
          <a:xfrm>
            <a:off x="340400" y="818929"/>
            <a:ext cx="6414392" cy="4153341"/>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Safe management along every point of the sanitation chain </a:t>
            </a:r>
            <a:r>
              <a:rPr lang="en-US" sz="1800" dirty="0" smtClean="0">
                <a:latin typeface="Calibri" panose="020F0502020204030204" pitchFamily="34" charset="0"/>
                <a:cs typeface="Calibri" panose="020F0502020204030204" pitchFamily="34" charset="0"/>
              </a:rPr>
              <a:t>is important</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systems should </a:t>
            </a:r>
            <a:r>
              <a:rPr lang="en-US" sz="1800" dirty="0">
                <a:latin typeface="Calibri" panose="020F0502020204030204" pitchFamily="34" charset="0"/>
                <a:cs typeface="Calibri" panose="020F0502020204030204" pitchFamily="34" charset="0"/>
              </a:rPr>
              <a:t>be able to meet an increase in demand</a:t>
            </a:r>
          </a:p>
          <a:p>
            <a:pPr marL="285750" indent="-285750">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Important to check safety plumbing (e.g</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sealed bathroom </a:t>
            </a:r>
            <a:r>
              <a:rPr lang="en-US" sz="1800" dirty="0" smtClean="0">
                <a:latin typeface="Calibri" panose="020F0502020204030204" pitchFamily="34" charset="0"/>
                <a:cs typeface="Calibri" panose="020F0502020204030204" pitchFamily="34" charset="0"/>
              </a:rPr>
              <a:t>drains and </a:t>
            </a:r>
            <a:r>
              <a:rPr lang="en-US" sz="1800" dirty="0">
                <a:latin typeface="Calibri" panose="020F0502020204030204" pitchFamily="34" charset="0"/>
                <a:cs typeface="Calibri" panose="020F0502020204030204" pitchFamily="34" charset="0"/>
              </a:rPr>
              <a:t>backflow valves on bathroom sprayers and faucets)</a:t>
            </a:r>
          </a:p>
          <a:p>
            <a:pPr marL="285750" indent="-285750">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Staff and patients should have separate toilets; where possible COVID-19 patients should have their own </a:t>
            </a:r>
            <a:r>
              <a:rPr lang="en-US" sz="1800" dirty="0" smtClean="0">
                <a:latin typeface="Calibri" panose="020F0502020204030204" pitchFamily="34" charset="0"/>
                <a:cs typeface="Calibri" panose="020F0502020204030204" pitchFamily="34" charset="0"/>
              </a:rPr>
              <a:t>toilet</a:t>
            </a:r>
          </a:p>
          <a:p>
            <a:pPr marL="285750" indent="-285750">
              <a:spcAft>
                <a:spcPts val="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Regular </a:t>
            </a:r>
            <a:r>
              <a:rPr lang="en-US" sz="1800" dirty="0">
                <a:latin typeface="Calibri" panose="020F0502020204030204" pitchFamily="34" charset="0"/>
                <a:cs typeface="Calibri" panose="020F0502020204030204" pitchFamily="34" charset="0"/>
              </a:rPr>
              <a:t>cleaning and disinfection of </a:t>
            </a:r>
            <a:r>
              <a:rPr lang="en-US" sz="1800" dirty="0" smtClean="0">
                <a:latin typeface="Calibri" panose="020F0502020204030204" pitchFamily="34" charset="0"/>
                <a:cs typeface="Calibri" panose="020F0502020204030204" pitchFamily="34" charset="0"/>
              </a:rPr>
              <a:t>bathrooms; anyone </a:t>
            </a:r>
            <a:r>
              <a:rPr lang="en-US" sz="1800" dirty="0">
                <a:latin typeface="Calibri" panose="020F0502020204030204" pitchFamily="34" charset="0"/>
                <a:cs typeface="Calibri" panose="020F0502020204030204" pitchFamily="34" charset="0"/>
              </a:rPr>
              <a:t>with risk of exposure to excreta should wear PPE</a:t>
            </a:r>
          </a:p>
          <a:p>
            <a:pPr marL="285750" indent="-285750">
              <a:spcAft>
                <a:spcPts val="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Practical, simple wastewater treatment technologies exist (e.g</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waste stabilization pond)</a:t>
            </a:r>
          </a:p>
          <a:p>
            <a:pPr>
              <a:spcAft>
                <a:spcPts val="0"/>
              </a:spcAft>
            </a:pPr>
            <a:endParaRPr lang="en-US" sz="1800" dirty="0">
              <a:solidFill>
                <a:srgbClr val="002060"/>
              </a:solidFill>
            </a:endParaRPr>
          </a:p>
          <a:p>
            <a:pPr>
              <a:spcAft>
                <a:spcPts val="0"/>
              </a:spcAft>
            </a:pPr>
            <a:endParaRPr lang="en-US" sz="1800" dirty="0">
              <a:solidFill>
                <a:srgbClr val="002060"/>
              </a:solidFill>
            </a:endParaRPr>
          </a:p>
          <a:p>
            <a:pPr marL="285750" indent="-285750">
              <a:spcAft>
                <a:spcPts val="0"/>
              </a:spcAft>
              <a:buFont typeface="Arial" panose="020B0604020202020204" pitchFamily="34" charset="0"/>
              <a:buChar char="•"/>
            </a:pPr>
            <a:endParaRPr lang="en-US" sz="1800" dirty="0">
              <a:solidFill>
                <a:srgbClr val="002060"/>
              </a:solidFill>
            </a:endParaRPr>
          </a:p>
          <a:p>
            <a:pPr marL="244345" indent="-244345">
              <a:spcAft>
                <a:spcPts val="0"/>
              </a:spcAft>
              <a:buFont typeface="Arial" panose="020B0604020202020204" pitchFamily="34" charset="0"/>
              <a:buChar char="•"/>
            </a:pPr>
            <a:endParaRPr lang="en-US" sz="1710" dirty="0">
              <a:solidFill>
                <a:srgbClr val="002060"/>
              </a:solidFill>
            </a:endParaRPr>
          </a:p>
        </p:txBody>
      </p:sp>
    </p:spTree>
    <p:extLst>
      <p:ext uri="{BB962C8B-B14F-4D97-AF65-F5344CB8AC3E}">
        <p14:creationId xmlns:p14="http://schemas.microsoft.com/office/powerpoint/2010/main" val="310344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239616" y="228600"/>
            <a:ext cx="6999383" cy="5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no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US" altLang="en-US" sz="2000" b="1" dirty="0" smtClean="0">
                <a:solidFill>
                  <a:srgbClr val="C00000"/>
                </a:solidFill>
                <a:latin typeface="Gill Sans MT"/>
              </a:rPr>
              <a:t>SAFELY MANAGED MEDICAL WASTE</a:t>
            </a:r>
            <a:endParaRPr lang="en-US" altLang="en-US" sz="2000" b="1" dirty="0">
              <a:solidFill>
                <a:srgbClr val="C00000"/>
              </a:solidFill>
              <a:latin typeface="Gill Sans MT"/>
            </a:endParaRPr>
          </a:p>
        </p:txBody>
      </p:sp>
      <p:pic>
        <p:nvPicPr>
          <p:cNvPr id="5" name="Picture 3">
            <a:extLst>
              <a:ext uri="{FF2B5EF4-FFF2-40B4-BE49-F238E27FC236}">
                <a16:creationId xmlns:a16="http://schemas.microsoft.com/office/drawing/2014/main" id="{5D711E86-A18C-4117-93EB-57CAF6125B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6723" y="1143000"/>
            <a:ext cx="3377301" cy="222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0E69E3A-B8A4-40D5-A062-EECDA9183015}"/>
              </a:ext>
            </a:extLst>
          </p:cNvPr>
          <p:cNvPicPr>
            <a:picLocks noChangeAspect="1"/>
          </p:cNvPicPr>
          <p:nvPr/>
        </p:nvPicPr>
        <p:blipFill>
          <a:blip r:embed="rId4"/>
          <a:stretch>
            <a:fillRect/>
          </a:stretch>
        </p:blipFill>
        <p:spPr>
          <a:xfrm>
            <a:off x="7162800" y="359700"/>
            <a:ext cx="1755749" cy="2394455"/>
          </a:xfrm>
          <a:prstGeom prst="rect">
            <a:avLst/>
          </a:prstGeom>
        </p:spPr>
      </p:pic>
      <p:pic>
        <p:nvPicPr>
          <p:cNvPr id="8" name="Picture 6">
            <a:extLst>
              <a:ext uri="{FF2B5EF4-FFF2-40B4-BE49-F238E27FC236}">
                <a16:creationId xmlns:a16="http://schemas.microsoft.com/office/drawing/2014/main" id="{7FD5B576-F549-4D29-8A45-6C0EEE47B36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29376" y="3550185"/>
            <a:ext cx="2813445" cy="24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DA412C94-737A-4172-A49B-B5E5B9E896A9}"/>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155521" y="3550185"/>
            <a:ext cx="1538557" cy="24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a:ext uri="{FF2B5EF4-FFF2-40B4-BE49-F238E27FC236}">
                <a16:creationId xmlns:a16="http://schemas.microsoft.com/office/drawing/2014/main" id="{AD21C2BE-3A86-47AF-9B90-2F6568EDAE37}"/>
              </a:ext>
            </a:extLst>
          </p:cNvPr>
          <p:cNvSpPr>
            <a:spLocks noChangeArrowheads="1"/>
          </p:cNvSpPr>
          <p:nvPr/>
        </p:nvSpPr>
        <p:spPr bwMode="auto">
          <a:xfrm>
            <a:off x="4572000" y="6059269"/>
            <a:ext cx="914400" cy="646331"/>
          </a:xfrm>
          <a:prstGeom prst="rect">
            <a:avLst/>
          </a:prstGeom>
          <a:solidFill>
            <a:schemeClr val="tx1"/>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200" dirty="0">
                <a:solidFill>
                  <a:schemeClr val="bg1"/>
                </a:solidFill>
              </a:rPr>
              <a:t>Black container (lined)</a:t>
            </a:r>
            <a:endParaRPr lang="en-CA" altLang="en-US" sz="1200" dirty="0">
              <a:solidFill>
                <a:schemeClr val="bg1"/>
              </a:solidFill>
            </a:endParaRPr>
          </a:p>
        </p:txBody>
      </p:sp>
      <p:sp>
        <p:nvSpPr>
          <p:cNvPr id="11" name="Rectangle 8">
            <a:extLst>
              <a:ext uri="{FF2B5EF4-FFF2-40B4-BE49-F238E27FC236}">
                <a16:creationId xmlns:a16="http://schemas.microsoft.com/office/drawing/2014/main" id="{BB778A02-B8D0-43C9-9F05-647911465B2D}"/>
              </a:ext>
            </a:extLst>
          </p:cNvPr>
          <p:cNvSpPr>
            <a:spLocks noChangeArrowheads="1"/>
          </p:cNvSpPr>
          <p:nvPr/>
        </p:nvSpPr>
        <p:spPr bwMode="auto">
          <a:xfrm>
            <a:off x="5984333" y="6059269"/>
            <a:ext cx="873667" cy="646331"/>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200" dirty="0"/>
              <a:t>Yellow container (lined)</a:t>
            </a:r>
            <a:endParaRPr lang="en-CA" altLang="en-US" sz="1200" dirty="0"/>
          </a:p>
        </p:txBody>
      </p:sp>
      <p:sp>
        <p:nvSpPr>
          <p:cNvPr id="12" name="Rectangle 8">
            <a:extLst>
              <a:ext uri="{FF2B5EF4-FFF2-40B4-BE49-F238E27FC236}">
                <a16:creationId xmlns:a16="http://schemas.microsoft.com/office/drawing/2014/main" id="{CEAFA83E-4D1C-456B-8F60-F3E9525D8B9D}"/>
              </a:ext>
            </a:extLst>
          </p:cNvPr>
          <p:cNvSpPr>
            <a:spLocks noChangeArrowheads="1"/>
          </p:cNvSpPr>
          <p:nvPr/>
        </p:nvSpPr>
        <p:spPr bwMode="auto">
          <a:xfrm>
            <a:off x="7239000" y="6172200"/>
            <a:ext cx="1375988" cy="338554"/>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600" dirty="0"/>
              <a:t>Sharps box</a:t>
            </a:r>
            <a:endParaRPr lang="en-CA" altLang="en-US" sz="1600" dirty="0"/>
          </a:p>
        </p:txBody>
      </p:sp>
      <p:sp>
        <p:nvSpPr>
          <p:cNvPr id="13" name="TextBox 12">
            <a:extLst>
              <a:ext uri="{FF2B5EF4-FFF2-40B4-BE49-F238E27FC236}">
                <a16:creationId xmlns:a16="http://schemas.microsoft.com/office/drawing/2014/main" id="{96968DE3-2DD9-4A74-93B1-08283941C05E}"/>
              </a:ext>
            </a:extLst>
          </p:cNvPr>
          <p:cNvSpPr txBox="1"/>
          <p:nvPr/>
        </p:nvSpPr>
        <p:spPr>
          <a:xfrm>
            <a:off x="226917" y="1640757"/>
            <a:ext cx="3377301" cy="4124206"/>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altLang="en-US" sz="2400" dirty="0">
                <a:latin typeface="Calibri" panose="020F0502020204030204" pitchFamily="34" charset="0"/>
                <a:cs typeface="Calibri" panose="020F0502020204030204" pitchFamily="34" charset="0"/>
              </a:rPr>
              <a:t>Follow regular safe management of waste practices (e.g</a:t>
            </a:r>
            <a:r>
              <a:rPr lang="en-GB" altLang="en-US" sz="2400" dirty="0" smtClean="0">
                <a:latin typeface="Calibri" panose="020F0502020204030204" pitchFamily="34" charset="0"/>
                <a:cs typeface="Calibri" panose="020F0502020204030204" pitchFamily="34" charset="0"/>
              </a:rPr>
              <a:t>., </a:t>
            </a:r>
            <a:r>
              <a:rPr lang="en-GB" altLang="en-US" sz="2400" dirty="0">
                <a:latin typeface="Calibri" panose="020F0502020204030204" pitchFamily="34" charset="0"/>
                <a:cs typeface="Calibri" panose="020F0502020204030204" pitchFamily="34" charset="0"/>
              </a:rPr>
              <a:t>segregation, treatment, safe disposal)</a:t>
            </a:r>
            <a:endParaRPr lang="en-US" altLang="en-US" sz="2400"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altLang="en-US" sz="2400" dirty="0">
                <a:latin typeface="Calibri" panose="020F0502020204030204" pitchFamily="34" charset="0"/>
                <a:cs typeface="Calibri" panose="020F0502020204030204" pitchFamily="34" charset="0"/>
              </a:rPr>
              <a:t>Use PPE while handling waste</a:t>
            </a:r>
            <a:r>
              <a:rPr lang="en-US" altLang="en-US" sz="2400" dirty="0">
                <a:cs typeface="Arial" pitchFamily="34" charset="0"/>
              </a:rPr>
              <a:t>    </a:t>
            </a:r>
            <a:r>
              <a:rPr lang="en-US" altLang="en-US" sz="2000" dirty="0">
                <a:cs typeface="Arial" pitchFamily="34" charset="0"/>
              </a:rPr>
              <a:t>(boots, apron, long-sleeved gown, thick gloves, mask and goggles or face shield)</a:t>
            </a:r>
            <a:endParaRPr lang="en-GB" altLang="en-US" sz="2000" dirty="0">
              <a:cs typeface="Arial" pitchFamily="34" charset="0"/>
            </a:endParaRPr>
          </a:p>
        </p:txBody>
      </p:sp>
    </p:spTree>
    <p:extLst>
      <p:ext uri="{BB962C8B-B14F-4D97-AF65-F5344CB8AC3E}">
        <p14:creationId xmlns:p14="http://schemas.microsoft.com/office/powerpoint/2010/main" val="179393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9D81F-E1B1-2348-A830-5EBF060D2E9B}"/>
              </a:ext>
            </a:extLst>
          </p:cNvPr>
          <p:cNvSpPr txBox="1"/>
          <p:nvPr/>
        </p:nvSpPr>
        <p:spPr>
          <a:xfrm>
            <a:off x="759851" y="933725"/>
            <a:ext cx="7396866" cy="646331"/>
          </a:xfrm>
          <a:prstGeom prst="rect">
            <a:avLst/>
          </a:prstGeom>
          <a:noFill/>
        </p:spPr>
        <p:txBody>
          <a:bodyPr wrap="square" rtlCol="0">
            <a:spAutoFit/>
          </a:bodyPr>
          <a:lstStyle/>
          <a:p>
            <a:r>
              <a:rPr lang="en-US" dirty="0">
                <a:cs typeface="Arial" panose="020B0604020202020204" pitchFamily="34" charset="0"/>
              </a:rPr>
              <a:t>Ensuring hand hygiene occurs at the right time &amp; in the right way is achieved through a multimodal approach:</a:t>
            </a:r>
          </a:p>
        </p:txBody>
      </p:sp>
      <p:grpSp>
        <p:nvGrpSpPr>
          <p:cNvPr id="17" name="Group 16">
            <a:extLst>
              <a:ext uri="{FF2B5EF4-FFF2-40B4-BE49-F238E27FC236}">
                <a16:creationId xmlns:a16="http://schemas.microsoft.com/office/drawing/2014/main" id="{B74B2A4C-A9CC-D442-A4DF-A00DE9AA57AE}"/>
              </a:ext>
            </a:extLst>
          </p:cNvPr>
          <p:cNvGrpSpPr/>
          <p:nvPr/>
        </p:nvGrpSpPr>
        <p:grpSpPr>
          <a:xfrm>
            <a:off x="401215" y="1872693"/>
            <a:ext cx="1584711" cy="3682095"/>
            <a:chOff x="9649118" y="1320034"/>
            <a:chExt cx="1680865" cy="3905509"/>
          </a:xfrm>
        </p:grpSpPr>
        <p:pic>
          <p:nvPicPr>
            <p:cNvPr id="18" name="Picture 17">
              <a:extLst>
                <a:ext uri="{FF2B5EF4-FFF2-40B4-BE49-F238E27FC236}">
                  <a16:creationId xmlns:a16="http://schemas.microsoft.com/office/drawing/2014/main" id="{781E3B00-FF10-5B49-B4ED-4B505B236148}"/>
                </a:ext>
              </a:extLst>
            </p:cNvPr>
            <p:cNvPicPr>
              <a:picLocks noChangeAspect="1"/>
            </p:cNvPicPr>
            <p:nvPr/>
          </p:nvPicPr>
          <p:blipFill>
            <a:blip r:embed="rId3" cstate="email">
              <a:biLevel thresh="75000"/>
              <a:extLst>
                <a:ext uri="{BEBA8EAE-BF5A-486C-A8C5-ECC9F3942E4B}">
                  <a14:imgProps xmlns:a14="http://schemas.microsoft.com/office/drawing/2010/main">
                    <a14:imgLayer r:embed="rId4">
                      <a14:imgEffect>
                        <a14:sharpenSoften amount="25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9649118" y="1412337"/>
              <a:ext cx="720000" cy="720000"/>
            </a:xfrm>
            <a:prstGeom prst="rect">
              <a:avLst/>
            </a:prstGeom>
          </p:spPr>
        </p:pic>
        <p:pic>
          <p:nvPicPr>
            <p:cNvPr id="19" name="Picture 18">
              <a:extLst>
                <a:ext uri="{FF2B5EF4-FFF2-40B4-BE49-F238E27FC236}">
                  <a16:creationId xmlns:a16="http://schemas.microsoft.com/office/drawing/2014/main" id="{2A87D244-D0B0-CC46-B8F2-B9E45851874E}"/>
                </a:ext>
              </a:extLst>
            </p:cNvPr>
            <p:cNvPicPr>
              <a:picLocks noChangeAspect="1"/>
            </p:cNvPicPr>
            <p:nvPr/>
          </p:nvPicPr>
          <p:blipFill rotWithShape="1">
            <a:blip r:embed="rId5" cstate="email">
              <a:biLevel thresh="75000"/>
              <a:extLst>
                <a:ext uri="{28A0092B-C50C-407E-A947-70E740481C1C}">
                  <a14:useLocalDpi xmlns:a14="http://schemas.microsoft.com/office/drawing/2010/main"/>
                </a:ext>
              </a:extLst>
            </a:blip>
            <a:srcRect/>
            <a:stretch/>
          </p:blipFill>
          <p:spPr>
            <a:xfrm>
              <a:off x="10461473" y="1320034"/>
              <a:ext cx="858294" cy="1029953"/>
            </a:xfrm>
            <a:prstGeom prst="rect">
              <a:avLst/>
            </a:prstGeom>
          </p:spPr>
        </p:pic>
        <p:pic>
          <p:nvPicPr>
            <p:cNvPr id="20" name="Picture 19">
              <a:extLst>
                <a:ext uri="{FF2B5EF4-FFF2-40B4-BE49-F238E27FC236}">
                  <a16:creationId xmlns:a16="http://schemas.microsoft.com/office/drawing/2014/main" id="{22621303-48FF-194A-91B4-B74731DFF5B5}"/>
                </a:ext>
              </a:extLst>
            </p:cNvPr>
            <p:cNvPicPr>
              <a:picLocks noChangeAspect="1"/>
            </p:cNvPicPr>
            <p:nvPr/>
          </p:nvPicPr>
          <p:blipFill rotWithShape="1">
            <a:blip r:embed="rId6" cstate="email">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10459552" y="2376345"/>
              <a:ext cx="862136" cy="719999"/>
            </a:xfrm>
            <a:prstGeom prst="rect">
              <a:avLst/>
            </a:prstGeom>
          </p:spPr>
        </p:pic>
        <p:pic>
          <p:nvPicPr>
            <p:cNvPr id="21" name="Picture 20">
              <a:extLst>
                <a:ext uri="{FF2B5EF4-FFF2-40B4-BE49-F238E27FC236}">
                  <a16:creationId xmlns:a16="http://schemas.microsoft.com/office/drawing/2014/main" id="{A3D8BD41-5B9E-5C41-B681-E1ACC72B5B4C}"/>
                </a:ext>
              </a:extLst>
            </p:cNvPr>
            <p:cNvPicPr>
              <a:picLocks noChangeAspect="1"/>
            </p:cNvPicPr>
            <p:nvPr/>
          </p:nvPicPr>
          <p:blipFill rotWithShape="1">
            <a:blip r:embed="rId8" cstate="email">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10830430" y="3126964"/>
              <a:ext cx="499553" cy="719999"/>
            </a:xfrm>
            <a:prstGeom prst="rect">
              <a:avLst/>
            </a:prstGeom>
          </p:spPr>
        </p:pic>
        <p:pic>
          <p:nvPicPr>
            <p:cNvPr id="22" name="Picture 21">
              <a:extLst>
                <a:ext uri="{FF2B5EF4-FFF2-40B4-BE49-F238E27FC236}">
                  <a16:creationId xmlns:a16="http://schemas.microsoft.com/office/drawing/2014/main" id="{2E85879D-21D0-EA47-BE20-8417B47EF4A7}"/>
                </a:ext>
              </a:extLst>
            </p:cNvPr>
            <p:cNvPicPr>
              <a:picLocks noChangeAspect="1"/>
            </p:cNvPicPr>
            <p:nvPr/>
          </p:nvPicPr>
          <p:blipFill rotWithShape="1">
            <a:blip r:embed="rId10" cstate="email">
              <a:biLevel thresh="75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10169383" y="4634747"/>
              <a:ext cx="1152305" cy="590796"/>
            </a:xfrm>
            <a:prstGeom prst="rect">
              <a:avLst/>
            </a:prstGeom>
          </p:spPr>
        </p:pic>
        <p:pic>
          <p:nvPicPr>
            <p:cNvPr id="23" name="Picture 22">
              <a:extLst>
                <a:ext uri="{FF2B5EF4-FFF2-40B4-BE49-F238E27FC236}">
                  <a16:creationId xmlns:a16="http://schemas.microsoft.com/office/drawing/2014/main" id="{FE1D3DE4-DF15-2B4B-855A-6DC745864860}"/>
                </a:ext>
              </a:extLst>
            </p:cNvPr>
            <p:cNvPicPr>
              <a:picLocks noChangeAspect="1"/>
            </p:cNvPicPr>
            <p:nvPr/>
          </p:nvPicPr>
          <p:blipFill rotWithShape="1">
            <a:blip r:embed="rId12" cstate="email">
              <a:biLevel thresh="75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10499381" y="3882291"/>
              <a:ext cx="820385" cy="719999"/>
            </a:xfrm>
            <a:prstGeom prst="rect">
              <a:avLst/>
            </a:prstGeom>
          </p:spPr>
        </p:pic>
      </p:grpSp>
      <p:sp>
        <p:nvSpPr>
          <p:cNvPr id="2" name="TextBox 1">
            <a:extLst>
              <a:ext uri="{FF2B5EF4-FFF2-40B4-BE49-F238E27FC236}">
                <a16:creationId xmlns:a16="http://schemas.microsoft.com/office/drawing/2014/main" id="{B3D413B5-1241-F845-9A28-90D8120D5356}"/>
              </a:ext>
            </a:extLst>
          </p:cNvPr>
          <p:cNvSpPr txBox="1"/>
          <p:nvPr/>
        </p:nvSpPr>
        <p:spPr>
          <a:xfrm>
            <a:off x="2286000" y="1905000"/>
            <a:ext cx="6705600" cy="3506729"/>
          </a:xfrm>
          <a:prstGeom prst="rect">
            <a:avLst/>
          </a:prstGeom>
          <a:noFill/>
        </p:spPr>
        <p:txBody>
          <a:bodyPr wrap="square" rtlCol="0">
            <a:spAutoFit/>
          </a:bodyPr>
          <a:lstStyle/>
          <a:p>
            <a:pPr marL="484902" indent="-484902">
              <a:spcAft>
                <a:spcPts val="513"/>
              </a:spcAft>
              <a:buFont typeface="+mj-lt"/>
              <a:buAutoNum type="arabicPeriod"/>
              <a:defRPr/>
            </a:pPr>
            <a:r>
              <a:rPr lang="en-US" sz="2052" dirty="0">
                <a:cs typeface="Arial" panose="020B0604020202020204" pitchFamily="34" charset="0"/>
              </a:rPr>
              <a:t>The </a:t>
            </a:r>
            <a:r>
              <a:rPr lang="en-US" sz="2052" b="1" dirty="0">
                <a:cs typeface="Arial" panose="020B0604020202020204" pitchFamily="34" charset="0"/>
              </a:rPr>
              <a:t>infrastructure</a:t>
            </a:r>
            <a:r>
              <a:rPr lang="en-US" sz="2052" dirty="0">
                <a:cs typeface="Arial" panose="020B0604020202020204" pitchFamily="34" charset="0"/>
              </a:rPr>
              <a:t> &amp; </a:t>
            </a:r>
            <a:r>
              <a:rPr lang="en-US" sz="2052" b="1" dirty="0">
                <a:cs typeface="Arial" panose="020B0604020202020204" pitchFamily="34" charset="0"/>
              </a:rPr>
              <a:t>resources</a:t>
            </a:r>
            <a:r>
              <a:rPr lang="en-US" sz="2052" dirty="0">
                <a:cs typeface="Arial" panose="020B0604020202020204" pitchFamily="34" charset="0"/>
              </a:rPr>
              <a:t> available to perform hand hygiene</a:t>
            </a:r>
          </a:p>
          <a:p>
            <a:pPr marL="484902" indent="-484902">
              <a:spcAft>
                <a:spcPts val="513"/>
              </a:spcAft>
              <a:buFont typeface="+mj-lt"/>
              <a:buAutoNum type="arabicPeriod"/>
              <a:defRPr/>
            </a:pPr>
            <a:r>
              <a:rPr lang="en-US" sz="2052" dirty="0">
                <a:cs typeface="Arial" panose="020B0604020202020204" pitchFamily="34" charset="0"/>
              </a:rPr>
              <a:t>People </a:t>
            </a:r>
            <a:r>
              <a:rPr lang="en-US" sz="2052" b="1" dirty="0">
                <a:cs typeface="Arial" panose="020B0604020202020204" pitchFamily="34" charset="0"/>
              </a:rPr>
              <a:t>trained </a:t>
            </a:r>
            <a:r>
              <a:rPr lang="en-US" sz="2052" dirty="0">
                <a:cs typeface="Arial" panose="020B0604020202020204" pitchFamily="34" charset="0"/>
              </a:rPr>
              <a:t>in the why, when and how</a:t>
            </a:r>
          </a:p>
          <a:p>
            <a:pPr marL="484902" indent="-484902">
              <a:spcAft>
                <a:spcPts val="513"/>
              </a:spcAft>
              <a:buFont typeface="+mj-lt"/>
              <a:buAutoNum type="arabicPeriod"/>
              <a:defRPr/>
            </a:pPr>
            <a:r>
              <a:rPr lang="en-US" sz="2052" b="1" dirty="0">
                <a:cs typeface="Arial" panose="020B0604020202020204" pitchFamily="34" charset="0"/>
              </a:rPr>
              <a:t>Checks</a:t>
            </a:r>
            <a:r>
              <a:rPr lang="en-US" sz="2052" dirty="0">
                <a:cs typeface="Arial" panose="020B0604020202020204" pitchFamily="34" charset="0"/>
              </a:rPr>
              <a:t> in place to monitor whether it is being performed at the right time &amp; in the right way &amp; </a:t>
            </a:r>
            <a:r>
              <a:rPr lang="en-US" sz="2052" b="1" dirty="0">
                <a:cs typeface="Arial" panose="020B0604020202020204" pitchFamily="34" charset="0"/>
              </a:rPr>
              <a:t>timely feedback </a:t>
            </a:r>
            <a:r>
              <a:rPr lang="en-US" sz="2052" dirty="0">
                <a:cs typeface="Arial" panose="020B0604020202020204" pitchFamily="34" charset="0"/>
              </a:rPr>
              <a:t>so that corrective action can be addressed</a:t>
            </a:r>
          </a:p>
          <a:p>
            <a:pPr marL="484902" indent="-484902">
              <a:spcAft>
                <a:spcPts val="513"/>
              </a:spcAft>
              <a:buFont typeface="+mj-lt"/>
              <a:buAutoNum type="arabicPeriod"/>
              <a:defRPr/>
            </a:pPr>
            <a:r>
              <a:rPr lang="en-US" sz="2052" b="1" dirty="0">
                <a:cs typeface="Arial" panose="020B0604020202020204" pitchFamily="34" charset="0"/>
              </a:rPr>
              <a:t>Reminding</a:t>
            </a:r>
            <a:r>
              <a:rPr lang="en-US" sz="2052" dirty="0">
                <a:cs typeface="Arial" panose="020B0604020202020204" pitchFamily="34" charset="0"/>
              </a:rPr>
              <a:t> people to perform hand hygiene at the right time and in the right way</a:t>
            </a:r>
          </a:p>
          <a:p>
            <a:pPr marL="484902" indent="-484902">
              <a:spcAft>
                <a:spcPts val="513"/>
              </a:spcAft>
              <a:buFont typeface="+mj-lt"/>
              <a:buAutoNum type="arabicPeriod"/>
              <a:defRPr/>
            </a:pPr>
            <a:r>
              <a:rPr lang="en-US" sz="2052" dirty="0">
                <a:cs typeface="Arial" panose="020B0604020202020204" pitchFamily="34" charset="0"/>
              </a:rPr>
              <a:t>A </a:t>
            </a:r>
            <a:r>
              <a:rPr lang="en-US" sz="2052" b="1" dirty="0">
                <a:cs typeface="Arial" panose="020B0604020202020204" pitchFamily="34" charset="0"/>
              </a:rPr>
              <a:t>culture</a:t>
            </a:r>
            <a:r>
              <a:rPr lang="en-US" sz="2052" dirty="0">
                <a:cs typeface="Arial" panose="020B0604020202020204" pitchFamily="34" charset="0"/>
              </a:rPr>
              <a:t> within a care facility that values hand hygiene, especially the support of senior managers </a:t>
            </a:r>
            <a:endParaRPr lang="en-US" sz="2052" dirty="0"/>
          </a:p>
        </p:txBody>
      </p:sp>
      <p:sp>
        <p:nvSpPr>
          <p:cNvPr id="3" name="Rectangle 2"/>
          <p:cNvSpPr/>
          <p:nvPr/>
        </p:nvSpPr>
        <p:spPr>
          <a:xfrm>
            <a:off x="146266" y="6378530"/>
            <a:ext cx="9224040" cy="264368"/>
          </a:xfrm>
          <a:prstGeom prst="rect">
            <a:avLst/>
          </a:prstGeom>
        </p:spPr>
        <p:txBody>
          <a:bodyPr wrap="square">
            <a:spAutoFit/>
          </a:bodyPr>
          <a:lstStyle/>
          <a:p>
            <a:pPr>
              <a:lnSpc>
                <a:spcPct val="120000"/>
              </a:lnSpc>
            </a:pPr>
            <a:r>
              <a:rPr lang="en-GB" sz="1026" dirty="0">
                <a:latin typeface="Arial" panose="020B0604020202020204" pitchFamily="34" charset="0"/>
                <a:cs typeface="Arial" panose="020B0604020202020204" pitchFamily="34" charset="0"/>
              </a:rPr>
              <a:t>WHO multimodal improvement strategy </a:t>
            </a:r>
            <a:r>
              <a:rPr lang="en-GB" sz="1026" dirty="0">
                <a:latin typeface="Arial" panose="020B0604020202020204" pitchFamily="34" charset="0"/>
                <a:cs typeface="Arial" panose="020B0604020202020204" pitchFamily="34" charset="0"/>
                <a:hlinkClick r:id="rId14"/>
              </a:rPr>
              <a:t>https://www.who.int/infection-prevention/publications/ipc-cc-mis.pdf?ua=1</a:t>
            </a:r>
            <a:endParaRPr lang="en-GB" sz="1026"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669BEDA-EF90-4231-8969-55C94DC8B28F}"/>
              </a:ext>
            </a:extLst>
          </p:cNvPr>
          <p:cNvSpPr txBox="1">
            <a:spLocks noGrp="1"/>
          </p:cNvSpPr>
          <p:nvPr>
            <p:ph type="title"/>
          </p:nvPr>
        </p:nvSpPr>
        <p:spPr bwMode="auto">
          <a:xfrm>
            <a:off x="401219" y="38056"/>
            <a:ext cx="8114131"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norm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US" altLang="en-US" sz="2000" b="1" dirty="0" smtClean="0">
                <a:solidFill>
                  <a:srgbClr val="C00000"/>
                </a:solidFill>
                <a:latin typeface="Gill Sans MT"/>
              </a:rPr>
              <a:t>HAND</a:t>
            </a:r>
            <a:r>
              <a:rPr lang="en-US" altLang="en-US" sz="2000" b="1" dirty="0" smtClean="0">
                <a:solidFill>
                  <a:srgbClr val="C00000"/>
                </a:solidFill>
                <a:latin typeface="+mn-lt"/>
                <a:cs typeface="Arial" charset="0"/>
              </a:rPr>
              <a:t> </a:t>
            </a:r>
            <a:r>
              <a:rPr lang="en-US" altLang="en-US" sz="2000" b="1" dirty="0" smtClean="0">
                <a:solidFill>
                  <a:srgbClr val="C00000"/>
                </a:solidFill>
                <a:latin typeface="Gill Sans MT"/>
              </a:rPr>
              <a:t>HYGIENE</a:t>
            </a:r>
            <a:endParaRPr lang="en-US" altLang="en-US" sz="2000" b="1" dirty="0">
              <a:solidFill>
                <a:srgbClr val="C00000"/>
              </a:solidFill>
              <a:latin typeface="Gill Sans MT"/>
            </a:endParaRPr>
          </a:p>
        </p:txBody>
      </p:sp>
    </p:spTree>
    <p:extLst>
      <p:ext uri="{BB962C8B-B14F-4D97-AF65-F5344CB8AC3E}">
        <p14:creationId xmlns:p14="http://schemas.microsoft.com/office/powerpoint/2010/main" val="414407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1AE76A-FA0B-43C8-89BF-240BD31A5094}"/>
              </a:ext>
            </a:extLst>
          </p:cNvPr>
          <p:cNvSpPr/>
          <p:nvPr/>
        </p:nvSpPr>
        <p:spPr>
          <a:xfrm>
            <a:off x="354019" y="838200"/>
            <a:ext cx="8223578" cy="830997"/>
          </a:xfrm>
          <a:prstGeom prst="rect">
            <a:avLst/>
          </a:prstGeom>
          <a:ln>
            <a:solidFill>
              <a:schemeClr val="bg2"/>
            </a:solidFill>
          </a:ln>
        </p:spPr>
        <p:txBody>
          <a:bodyPr wrap="square">
            <a:spAutoFit/>
          </a:bodyPr>
          <a:lstStyle/>
          <a:p>
            <a:r>
              <a:rPr lang="en-US" sz="1600" dirty="0">
                <a:solidFill>
                  <a:srgbClr val="000000"/>
                </a:solidFill>
                <a:ea typeface="Arial" charset="0"/>
                <a:cs typeface="Arial"/>
              </a:rPr>
              <a:t>Adequate </a:t>
            </a:r>
            <a:r>
              <a:rPr lang="en-US" sz="1600" b="1" u="sng" dirty="0">
                <a:solidFill>
                  <a:srgbClr val="000000"/>
                </a:solidFill>
                <a:ea typeface="Arial" charset="0"/>
                <a:cs typeface="Arial"/>
              </a:rPr>
              <a:t>personal and interpersonal hygiene practices </a:t>
            </a:r>
            <a:r>
              <a:rPr lang="en-US" sz="1600" dirty="0">
                <a:solidFill>
                  <a:srgbClr val="000000"/>
                </a:solidFill>
                <a:ea typeface="Arial" charset="0"/>
                <a:cs typeface="Arial"/>
              </a:rPr>
              <a:t>(handwashing, cough and sneeze etiquette) and </a:t>
            </a:r>
            <a:r>
              <a:rPr lang="en-US" sz="1600" b="1" u="sng" dirty="0">
                <a:solidFill>
                  <a:srgbClr val="000000"/>
                </a:solidFill>
                <a:ea typeface="Arial" charset="0"/>
                <a:cs typeface="Arial"/>
              </a:rPr>
              <a:t>social distance </a:t>
            </a:r>
            <a:r>
              <a:rPr lang="en-US" sz="1600" dirty="0">
                <a:solidFill>
                  <a:srgbClr val="000000"/>
                </a:solidFill>
                <a:ea typeface="Arial" charset="0"/>
                <a:cs typeface="Arial"/>
              </a:rPr>
              <a:t>should be supported by all necessary hardware </a:t>
            </a:r>
            <a:r>
              <a:rPr lang="en-US" sz="1600" dirty="0" smtClean="0">
                <a:solidFill>
                  <a:srgbClr val="000000"/>
                </a:solidFill>
                <a:ea typeface="Arial" charset="0"/>
                <a:cs typeface="Arial"/>
              </a:rPr>
              <a:t>interventions, </a:t>
            </a:r>
            <a:r>
              <a:rPr lang="en-US" sz="1600" dirty="0">
                <a:solidFill>
                  <a:srgbClr val="000000"/>
                </a:solidFill>
                <a:ea typeface="Arial" charset="0"/>
                <a:cs typeface="Arial"/>
              </a:rPr>
              <a:t>while public places environmental cleaning and disinfection should be intensified.</a:t>
            </a:r>
            <a:endParaRPr lang="en-GB" sz="1600" dirty="0"/>
          </a:p>
        </p:txBody>
      </p:sp>
      <p:sp>
        <p:nvSpPr>
          <p:cNvPr id="7" name="Title 1">
            <a:extLst>
              <a:ext uri="{FF2B5EF4-FFF2-40B4-BE49-F238E27FC236}">
                <a16:creationId xmlns:a16="http://schemas.microsoft.com/office/drawing/2014/main" id="{A8668F40-0660-4FD4-9D19-B1E68857D354}"/>
              </a:ext>
            </a:extLst>
          </p:cNvPr>
          <p:cNvSpPr txBox="1">
            <a:spLocks/>
          </p:cNvSpPr>
          <p:nvPr/>
        </p:nvSpPr>
        <p:spPr bwMode="auto">
          <a:xfrm>
            <a:off x="239616" y="228600"/>
            <a:ext cx="8599584" cy="5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noAutofit/>
          </a:bodyPr>
          <a:lstStyle>
            <a:lvl1pPr algn="l" defTabSz="457200" rtl="0" eaLnBrk="1" latinLnBrk="0" hangingPunct="1">
              <a:lnSpc>
                <a:spcPct val="90000"/>
              </a:lnSpc>
              <a:spcBef>
                <a:spcPts val="750"/>
              </a:spcBef>
              <a:buFont typeface="Arial" charset="0"/>
              <a:buChar char="•"/>
              <a:defRPr sz="2100" b="0" i="0" kern="1200">
                <a:solidFill>
                  <a:schemeClr val="tx1"/>
                </a:solidFill>
                <a:latin typeface="Calibri" pitchFamily="34" charset="0"/>
                <a:ea typeface="+mj-ea"/>
                <a:cs typeface="Gill Sans MT"/>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a:lnSpc>
                <a:spcPct val="100000"/>
              </a:lnSpc>
              <a:spcBef>
                <a:spcPct val="0"/>
              </a:spcBef>
              <a:buFontTx/>
              <a:buNone/>
            </a:pPr>
            <a:r>
              <a:rPr lang="en-US" altLang="en-US" sz="2000" b="1" dirty="0" smtClean="0">
                <a:solidFill>
                  <a:srgbClr val="C00000"/>
                </a:solidFill>
                <a:latin typeface="Gill Sans MT"/>
              </a:rPr>
              <a:t>FEW FINAL CONSIDERATIONS</a:t>
            </a:r>
            <a:endParaRPr lang="en-US" altLang="en-US" sz="2000" b="1" dirty="0">
              <a:solidFill>
                <a:srgbClr val="C00000"/>
              </a:solidFill>
              <a:latin typeface="Gill Sans MT"/>
            </a:endParaRPr>
          </a:p>
        </p:txBody>
      </p:sp>
      <p:sp>
        <p:nvSpPr>
          <p:cNvPr id="8" name="Rectangle 7">
            <a:extLst>
              <a:ext uri="{FF2B5EF4-FFF2-40B4-BE49-F238E27FC236}">
                <a16:creationId xmlns:a16="http://schemas.microsoft.com/office/drawing/2014/main" id="{C9320DAD-E4A8-48F3-BFAE-8B74AC37AEBE}"/>
              </a:ext>
            </a:extLst>
          </p:cNvPr>
          <p:cNvSpPr/>
          <p:nvPr/>
        </p:nvSpPr>
        <p:spPr>
          <a:xfrm>
            <a:off x="387022" y="2590800"/>
            <a:ext cx="8223578" cy="1569660"/>
          </a:xfrm>
          <a:prstGeom prst="rect">
            <a:avLst/>
          </a:prstGeom>
          <a:ln>
            <a:solidFill>
              <a:schemeClr val="bg2"/>
            </a:solidFill>
          </a:ln>
        </p:spPr>
        <p:txBody>
          <a:bodyPr wrap="square">
            <a:spAutoFit/>
          </a:bodyPr>
          <a:lstStyle/>
          <a:p>
            <a:r>
              <a:rPr lang="en-US" sz="1600" dirty="0">
                <a:solidFill>
                  <a:srgbClr val="000000"/>
                </a:solidFill>
                <a:ea typeface="Arial" charset="0"/>
                <a:cs typeface="Arial"/>
              </a:rPr>
              <a:t>Focus on how to </a:t>
            </a:r>
            <a:r>
              <a:rPr lang="en-US" sz="1600" b="1" dirty="0">
                <a:solidFill>
                  <a:srgbClr val="000000"/>
                </a:solidFill>
                <a:ea typeface="Arial" charset="0"/>
                <a:cs typeface="Arial"/>
              </a:rPr>
              <a:t>operationalize in </a:t>
            </a:r>
            <a:r>
              <a:rPr lang="en-US" sz="1600" b="1" dirty="0" smtClean="0">
                <a:solidFill>
                  <a:srgbClr val="000000"/>
                </a:solidFill>
                <a:ea typeface="Arial" charset="0"/>
                <a:cs typeface="Arial"/>
              </a:rPr>
              <a:t>COVID-19 </a:t>
            </a:r>
            <a:r>
              <a:rPr lang="en-US" sz="1600" b="1" dirty="0">
                <a:solidFill>
                  <a:srgbClr val="000000"/>
                </a:solidFill>
                <a:ea typeface="Arial" charset="0"/>
                <a:cs typeface="Arial"/>
              </a:rPr>
              <a:t>contexts classic WASH guidelines and </a:t>
            </a:r>
            <a:r>
              <a:rPr lang="en-US" sz="1600" b="1" dirty="0" smtClean="0">
                <a:solidFill>
                  <a:srgbClr val="000000"/>
                </a:solidFill>
                <a:ea typeface="Arial" charset="0"/>
                <a:cs typeface="Arial"/>
              </a:rPr>
              <a:t>standards, </a:t>
            </a:r>
            <a:r>
              <a:rPr lang="en-US" sz="1600" dirty="0">
                <a:solidFill>
                  <a:srgbClr val="000000"/>
                </a:solidFill>
                <a:ea typeface="Arial" charset="0"/>
                <a:cs typeface="Arial"/>
              </a:rPr>
              <a:t>for example:</a:t>
            </a:r>
          </a:p>
          <a:p>
            <a:pPr marL="285750" indent="-285750">
              <a:buFontTx/>
              <a:buChar char="-"/>
            </a:pPr>
            <a:r>
              <a:rPr lang="en-US" sz="1600" dirty="0">
                <a:solidFill>
                  <a:srgbClr val="000000"/>
                </a:solidFill>
                <a:ea typeface="Arial" charset="0"/>
                <a:cs typeface="Arial"/>
              </a:rPr>
              <a:t>foot activated handwashing stations;</a:t>
            </a:r>
          </a:p>
          <a:p>
            <a:pPr marL="285750" indent="-285750">
              <a:buFontTx/>
              <a:buChar char="-"/>
            </a:pPr>
            <a:r>
              <a:rPr lang="en-US" sz="1600" dirty="0">
                <a:solidFill>
                  <a:srgbClr val="000000"/>
                </a:solidFill>
                <a:ea typeface="Arial" charset="0"/>
                <a:cs typeface="Arial"/>
              </a:rPr>
              <a:t>specific </a:t>
            </a:r>
            <a:r>
              <a:rPr lang="en-US" sz="1600" dirty="0" smtClean="0">
                <a:solidFill>
                  <a:srgbClr val="000000"/>
                </a:solidFill>
                <a:ea typeface="Arial" charset="0"/>
                <a:cs typeface="Arial"/>
              </a:rPr>
              <a:t>COVID-19 </a:t>
            </a:r>
            <a:r>
              <a:rPr lang="en-US" sz="1600" dirty="0">
                <a:solidFill>
                  <a:srgbClr val="000000"/>
                </a:solidFill>
                <a:ea typeface="Arial" charset="0"/>
                <a:cs typeface="Arial"/>
              </a:rPr>
              <a:t>relevant WASH NFIs Kit (HHs; Schools; for CHWs, for IPCs HCFs…);</a:t>
            </a:r>
          </a:p>
          <a:p>
            <a:pPr marL="285750" indent="-285750">
              <a:buFontTx/>
              <a:buChar char="-"/>
            </a:pPr>
            <a:r>
              <a:rPr lang="en-US" sz="1600" dirty="0">
                <a:solidFill>
                  <a:srgbClr val="000000"/>
                </a:solidFill>
                <a:ea typeface="Arial" charset="0"/>
                <a:cs typeface="Arial"/>
              </a:rPr>
              <a:t>Adapting to social distance centralized water supply systems and communal WASH services, etc…</a:t>
            </a:r>
            <a:endParaRPr lang="en-GB" sz="1600" dirty="0"/>
          </a:p>
        </p:txBody>
      </p:sp>
      <p:sp>
        <p:nvSpPr>
          <p:cNvPr id="9" name="Rectangle 8">
            <a:extLst>
              <a:ext uri="{FF2B5EF4-FFF2-40B4-BE49-F238E27FC236}">
                <a16:creationId xmlns:a16="http://schemas.microsoft.com/office/drawing/2014/main" id="{1BD058CE-830B-499E-A3D3-AF02D19B9478}"/>
              </a:ext>
            </a:extLst>
          </p:cNvPr>
          <p:cNvSpPr/>
          <p:nvPr/>
        </p:nvSpPr>
        <p:spPr>
          <a:xfrm>
            <a:off x="381000" y="4419600"/>
            <a:ext cx="8223578" cy="1323439"/>
          </a:xfrm>
          <a:prstGeom prst="rect">
            <a:avLst/>
          </a:prstGeom>
          <a:ln>
            <a:solidFill>
              <a:schemeClr val="bg2"/>
            </a:solidFill>
          </a:ln>
        </p:spPr>
        <p:txBody>
          <a:bodyPr wrap="square">
            <a:spAutoFit/>
          </a:bodyPr>
          <a:lstStyle/>
          <a:p>
            <a:r>
              <a:rPr lang="en-US" sz="1600" dirty="0">
                <a:solidFill>
                  <a:srgbClr val="000000"/>
                </a:solidFill>
                <a:ea typeface="Arial" charset="0"/>
                <a:cs typeface="Arial"/>
              </a:rPr>
              <a:t>Think of the </a:t>
            </a:r>
            <a:r>
              <a:rPr lang="en-US" sz="1600" b="1" dirty="0">
                <a:solidFill>
                  <a:srgbClr val="000000"/>
                </a:solidFill>
                <a:ea typeface="Arial" charset="0"/>
                <a:cs typeface="Arial"/>
              </a:rPr>
              <a:t>secondary impacts of the </a:t>
            </a:r>
            <a:r>
              <a:rPr lang="en-US" sz="1600" b="1" dirty="0" smtClean="0">
                <a:solidFill>
                  <a:srgbClr val="000000"/>
                </a:solidFill>
                <a:ea typeface="Arial" charset="0"/>
                <a:cs typeface="Arial"/>
              </a:rPr>
              <a:t>COVID-19 </a:t>
            </a:r>
            <a:r>
              <a:rPr lang="en-US" sz="1600" b="1" dirty="0">
                <a:solidFill>
                  <a:srgbClr val="000000"/>
                </a:solidFill>
                <a:ea typeface="Arial" charset="0"/>
                <a:cs typeface="Arial"/>
              </a:rPr>
              <a:t>on WASH services </a:t>
            </a:r>
            <a:r>
              <a:rPr lang="en-US" sz="1600" dirty="0">
                <a:solidFill>
                  <a:srgbClr val="000000"/>
                </a:solidFill>
                <a:ea typeface="Arial" charset="0"/>
                <a:cs typeface="Arial"/>
              </a:rPr>
              <a:t>and adapt - or maintain - your existing ongoing programs </a:t>
            </a:r>
            <a:r>
              <a:rPr lang="en-US" sz="1600" dirty="0" smtClean="0">
                <a:solidFill>
                  <a:srgbClr val="000000"/>
                </a:solidFill>
                <a:ea typeface="Arial" charset="0"/>
                <a:cs typeface="Arial"/>
              </a:rPr>
              <a:t>accordingly (access </a:t>
            </a:r>
            <a:r>
              <a:rPr lang="en-US" sz="1600" dirty="0">
                <a:solidFill>
                  <a:srgbClr val="000000"/>
                </a:solidFill>
                <a:ea typeface="Arial" charset="0"/>
                <a:cs typeface="Arial"/>
              </a:rPr>
              <a:t>to WASH for quarantined people, disruption of maintenance and operation of water distribution, sewage systems, waste management, discontinuity of supply fuel chemicals, stock-out wash commodities, WASH market disruptions…and related public health </a:t>
            </a:r>
            <a:r>
              <a:rPr lang="en-US" sz="1600" dirty="0" smtClean="0">
                <a:solidFill>
                  <a:srgbClr val="000000"/>
                </a:solidFill>
                <a:ea typeface="Arial" charset="0"/>
                <a:cs typeface="Arial"/>
              </a:rPr>
              <a:t>impacts).</a:t>
            </a:r>
            <a:endParaRPr lang="en-GB" sz="1600" dirty="0"/>
          </a:p>
        </p:txBody>
      </p:sp>
      <p:sp>
        <p:nvSpPr>
          <p:cNvPr id="10" name="Rectangle 9">
            <a:extLst>
              <a:ext uri="{FF2B5EF4-FFF2-40B4-BE49-F238E27FC236}">
                <a16:creationId xmlns:a16="http://schemas.microsoft.com/office/drawing/2014/main" id="{690AAE29-90D3-4991-A48B-C550013F01B8}"/>
              </a:ext>
            </a:extLst>
          </p:cNvPr>
          <p:cNvSpPr/>
          <p:nvPr/>
        </p:nvSpPr>
        <p:spPr>
          <a:xfrm>
            <a:off x="387022" y="1981200"/>
            <a:ext cx="8223578" cy="338554"/>
          </a:xfrm>
          <a:prstGeom prst="rect">
            <a:avLst/>
          </a:prstGeom>
          <a:ln>
            <a:solidFill>
              <a:schemeClr val="bg2"/>
            </a:solidFill>
          </a:ln>
        </p:spPr>
        <p:txBody>
          <a:bodyPr wrap="square">
            <a:spAutoFit/>
          </a:bodyPr>
          <a:lstStyle/>
          <a:p>
            <a:r>
              <a:rPr lang="en-US" sz="1600" b="1" dirty="0">
                <a:solidFill>
                  <a:srgbClr val="000000"/>
                </a:solidFill>
                <a:ea typeface="Arial" charset="0"/>
                <a:cs typeface="Arial"/>
              </a:rPr>
              <a:t>WASH programs </a:t>
            </a:r>
            <a:r>
              <a:rPr lang="en-US" sz="1600" b="1" dirty="0" smtClean="0">
                <a:solidFill>
                  <a:srgbClr val="000000"/>
                </a:solidFill>
                <a:ea typeface="Arial" charset="0"/>
                <a:cs typeface="Arial"/>
              </a:rPr>
              <a:t>are </a:t>
            </a:r>
            <a:r>
              <a:rPr lang="en-US" sz="1600" b="1" dirty="0">
                <a:solidFill>
                  <a:srgbClr val="000000"/>
                </a:solidFill>
                <a:ea typeface="Arial" charset="0"/>
                <a:cs typeface="Arial"/>
              </a:rPr>
              <a:t>fundamental </a:t>
            </a:r>
            <a:r>
              <a:rPr lang="en-US" sz="1600" b="1" dirty="0" smtClean="0">
                <a:solidFill>
                  <a:srgbClr val="000000"/>
                </a:solidFill>
                <a:ea typeface="Arial" charset="0"/>
                <a:cs typeface="Arial"/>
              </a:rPr>
              <a:t>to enable effective IPC procedures.</a:t>
            </a:r>
            <a:endParaRPr lang="en-GB" sz="1600" b="1" dirty="0"/>
          </a:p>
        </p:txBody>
      </p:sp>
      <p:sp>
        <p:nvSpPr>
          <p:cNvPr id="12" name="Rectangle 11">
            <a:extLst>
              <a:ext uri="{FF2B5EF4-FFF2-40B4-BE49-F238E27FC236}">
                <a16:creationId xmlns:a16="http://schemas.microsoft.com/office/drawing/2014/main" id="{5CB63481-9D03-4E84-A2DF-A95C18B39B31}"/>
              </a:ext>
            </a:extLst>
          </p:cNvPr>
          <p:cNvSpPr/>
          <p:nvPr/>
        </p:nvSpPr>
        <p:spPr>
          <a:xfrm>
            <a:off x="234926" y="5963071"/>
            <a:ext cx="8680474" cy="615553"/>
          </a:xfrm>
          <a:prstGeom prst="rect">
            <a:avLst/>
          </a:prstGeom>
          <a:solidFill>
            <a:srgbClr val="FFC000"/>
          </a:solidFill>
          <a:ln>
            <a:solidFill>
              <a:schemeClr val="accent2"/>
            </a:solidFill>
          </a:ln>
        </p:spPr>
        <p:txBody>
          <a:bodyPr wrap="square">
            <a:spAutoFit/>
          </a:bodyPr>
          <a:lstStyle/>
          <a:p>
            <a:r>
              <a:rPr lang="en-US" sz="1600" dirty="0">
                <a:solidFill>
                  <a:srgbClr val="000000"/>
                </a:solidFill>
                <a:latin typeface="Arial"/>
                <a:cs typeface="Arial"/>
              </a:rPr>
              <a:t>Pour la </a:t>
            </a:r>
            <a:r>
              <a:rPr lang="en-US" sz="1600" b="1" dirty="0">
                <a:solidFill>
                  <a:srgbClr val="000000"/>
                </a:solidFill>
                <a:latin typeface="Arial"/>
                <a:cs typeface="Arial"/>
              </a:rPr>
              <a:t>RDC WASH Cluster </a:t>
            </a:r>
            <a:r>
              <a:rPr lang="en-US" sz="1600" dirty="0" err="1">
                <a:solidFill>
                  <a:srgbClr val="000000"/>
                </a:solidFill>
                <a:latin typeface="Arial"/>
                <a:cs typeface="Arial"/>
              </a:rPr>
              <a:t>voir</a:t>
            </a:r>
            <a:r>
              <a:rPr lang="en-US" sz="1600" dirty="0">
                <a:solidFill>
                  <a:srgbClr val="000000"/>
                </a:solidFill>
                <a:latin typeface="Arial"/>
                <a:cs typeface="Arial"/>
              </a:rPr>
              <a:t>:</a:t>
            </a:r>
            <a:r>
              <a:rPr lang="en-US" sz="1600" dirty="0">
                <a:solidFill>
                  <a:srgbClr val="C00000"/>
                </a:solidFill>
                <a:latin typeface="Arial"/>
                <a:cs typeface="Arial"/>
              </a:rPr>
              <a:t> </a:t>
            </a:r>
            <a:r>
              <a:rPr lang="fr-FR" u="sng" dirty="0">
                <a:solidFill>
                  <a:srgbClr val="C00000"/>
                </a:solidFill>
                <a:hlinkClick r:id="rId3">
                  <a:extLst>
                    <a:ext uri="{A12FA001-AC4F-418D-AE19-62706E023703}">
                      <ahyp:hlinkClr xmlns="" xmlns:ahyp="http://schemas.microsoft.com/office/drawing/2018/hyperlinkcolor" val="tx"/>
                    </a:ext>
                  </a:extLst>
                </a:hlinkClick>
              </a:rPr>
              <a:t/>
            </a:r>
            <a:br>
              <a:rPr lang="fr-FR" u="sng" dirty="0">
                <a:solidFill>
                  <a:srgbClr val="C00000"/>
                </a:solidFill>
                <a:hlinkClick r:id="rId3">
                  <a:extLst>
                    <a:ext uri="{A12FA001-AC4F-418D-AE19-62706E023703}">
                      <ahyp:hlinkClr xmlns="" xmlns:ahyp="http://schemas.microsoft.com/office/drawing/2018/hyperlinkcolor" val="tx"/>
                    </a:ext>
                  </a:extLst>
                </a:hlinkClick>
              </a:rPr>
            </a:br>
            <a:r>
              <a:rPr lang="fr-FR" u="sng" dirty="0">
                <a:solidFill>
                  <a:srgbClr val="C00000"/>
                </a:solidFill>
                <a:hlinkClick r:id="rId3">
                  <a:extLst>
                    <a:ext uri="{A12FA001-AC4F-418D-AE19-62706E023703}">
                      <ahyp:hlinkClr xmlns="" xmlns:ahyp="http://schemas.microsoft.com/office/drawing/2018/hyperlinkcolor" val="tx"/>
                    </a:ext>
                  </a:extLst>
                </a:hlinkClick>
              </a:rPr>
              <a:t>DRC – Note d’Orientation Stratégique pour la réponse WASH au Covid19, 25 March 2020</a:t>
            </a:r>
            <a:r>
              <a:rPr lang="en-US" sz="1600" dirty="0">
                <a:solidFill>
                  <a:srgbClr val="000000"/>
                </a:solidFill>
                <a:latin typeface="Arial"/>
                <a:cs typeface="Arial"/>
              </a:rPr>
              <a:t> </a:t>
            </a:r>
            <a:endParaRPr lang="en-GB" sz="1600" dirty="0"/>
          </a:p>
        </p:txBody>
      </p:sp>
    </p:spTree>
    <p:extLst>
      <p:ext uri="{BB962C8B-B14F-4D97-AF65-F5344CB8AC3E}">
        <p14:creationId xmlns:p14="http://schemas.microsoft.com/office/powerpoint/2010/main" val="328397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8668F40-0660-4FD4-9D19-B1E68857D354}"/>
              </a:ext>
            </a:extLst>
          </p:cNvPr>
          <p:cNvSpPr txBox="1">
            <a:spLocks/>
          </p:cNvSpPr>
          <p:nvPr/>
        </p:nvSpPr>
        <p:spPr bwMode="auto">
          <a:xfrm>
            <a:off x="239616" y="228600"/>
            <a:ext cx="8599584" cy="5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noAutofit/>
          </a:bodyPr>
          <a:lstStyle>
            <a:lvl1pPr algn="l" defTabSz="457200" rtl="0" eaLnBrk="1" latinLnBrk="0" hangingPunct="1">
              <a:lnSpc>
                <a:spcPct val="90000"/>
              </a:lnSpc>
              <a:spcBef>
                <a:spcPts val="750"/>
              </a:spcBef>
              <a:buFont typeface="Arial" charset="0"/>
              <a:buChar char="•"/>
              <a:defRPr sz="2100" b="0" i="0" kern="1200">
                <a:solidFill>
                  <a:schemeClr val="tx1"/>
                </a:solidFill>
                <a:latin typeface="Calibri" pitchFamily="34" charset="0"/>
                <a:ea typeface="+mj-ea"/>
                <a:cs typeface="Gill Sans MT"/>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a:lnSpc>
                <a:spcPct val="100000"/>
              </a:lnSpc>
              <a:spcBef>
                <a:spcPct val="0"/>
              </a:spcBef>
              <a:buFontTx/>
              <a:buNone/>
            </a:pPr>
            <a:r>
              <a:rPr lang="en-US" altLang="en-US" sz="2000" b="1" dirty="0" smtClean="0">
                <a:solidFill>
                  <a:srgbClr val="C00000"/>
                </a:solidFill>
                <a:latin typeface="Gill Sans MT"/>
              </a:rPr>
              <a:t>KEY WEBSITES FOR WASH AND COVID-19</a:t>
            </a:r>
            <a:endParaRPr lang="en-US" altLang="en-US" sz="2000" b="1" dirty="0">
              <a:solidFill>
                <a:srgbClr val="C00000"/>
              </a:solidFill>
              <a:latin typeface="Gill Sans MT"/>
            </a:endParaRPr>
          </a:p>
        </p:txBody>
      </p:sp>
      <p:sp>
        <p:nvSpPr>
          <p:cNvPr id="2" name="Rectangle 1">
            <a:extLst>
              <a:ext uri="{FF2B5EF4-FFF2-40B4-BE49-F238E27FC236}">
                <a16:creationId xmlns:a16="http://schemas.microsoft.com/office/drawing/2014/main" id="{EEC24FE8-ADC6-4DB7-BC10-67FD5C4CC3A7}"/>
              </a:ext>
            </a:extLst>
          </p:cNvPr>
          <p:cNvSpPr/>
          <p:nvPr/>
        </p:nvSpPr>
        <p:spPr>
          <a:xfrm>
            <a:off x="380999" y="1305342"/>
            <a:ext cx="6857999" cy="4247317"/>
          </a:xfrm>
          <a:prstGeom prst="rect">
            <a:avLst/>
          </a:prstGeom>
        </p:spPr>
        <p:txBody>
          <a:bodyPr wrap="square">
            <a:spAutoFit/>
          </a:bodyPr>
          <a:lstStyle/>
          <a:p>
            <a:pPr>
              <a:buFont typeface="Arial" panose="020B0604020202020204" pitchFamily="34" charset="0"/>
              <a:buChar char="•"/>
            </a:pPr>
            <a:r>
              <a:rPr lang="en-GB" dirty="0">
                <a:cs typeface="Arial" panose="020B0604020202020204" pitchFamily="34" charset="0"/>
                <a:hlinkClick r:id="rId3"/>
              </a:rPr>
              <a:t>http://washcluster.net/Covid-19-resources</a:t>
            </a:r>
            <a:endParaRPr lang="en-GB" dirty="0">
              <a:cs typeface="Arial" panose="020B0604020202020204" pitchFamily="34" charset="0"/>
            </a:endParaRPr>
          </a:p>
          <a:p>
            <a:pPr>
              <a:buFont typeface="Arial" panose="020B0604020202020204" pitchFamily="34" charset="0"/>
              <a:buChar char="•"/>
            </a:pPr>
            <a:r>
              <a:rPr lang="en-GB" dirty="0">
                <a:cs typeface="Arial" panose="020B0604020202020204" pitchFamily="34" charset="0"/>
                <a:hlinkClick r:id="rId4"/>
              </a:rPr>
              <a:t>https://wash.unhcr.org/covid-19-resources/</a:t>
            </a:r>
            <a:endParaRPr lang="en-GB" dirty="0">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5"/>
              </a:rPr>
              <a:t>UNICEF Covid-19 Portal</a:t>
            </a:r>
            <a:endParaRPr lang="en-GB" dirty="0">
              <a:solidFill>
                <a:srgbClr val="8CBFBF"/>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6"/>
              </a:rPr>
              <a:t>UNICEF Covid-19 Global Appeal</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7"/>
              </a:rPr>
              <a:t>WHO Covid-19 Portal and Daily Situation Reports</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8"/>
              </a:rPr>
              <a:t>WHO Covid-19 Technical Guidance</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9"/>
              </a:rPr>
              <a:t>WHO IPC Online Course</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10"/>
              </a:rPr>
              <a:t>CDC Covid-19 Portal</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11"/>
              </a:rPr>
              <a:t>CDC Covid19- Portal - Get your home ready</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12"/>
              </a:rPr>
              <a:t>Sanitation and Water for All - </a:t>
            </a:r>
            <a:r>
              <a:rPr lang="en-GB" dirty="0" err="1">
                <a:solidFill>
                  <a:srgbClr val="8CBFBF"/>
                </a:solidFill>
                <a:cs typeface="Arial" panose="020B0604020202020204" pitchFamily="34" charset="0"/>
                <a:hlinkClick r:id="rId12"/>
              </a:rPr>
              <a:t>Covid</a:t>
            </a:r>
            <a:r>
              <a:rPr lang="en-GB" dirty="0">
                <a:solidFill>
                  <a:srgbClr val="8CBFBF"/>
                </a:solidFill>
                <a:cs typeface="Arial" panose="020B0604020202020204" pitchFamily="34" charset="0"/>
                <a:hlinkClick r:id="rId12"/>
              </a:rPr>
              <a:t> 19 Resource Portal</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13"/>
              </a:rPr>
              <a:t>The Lancet - Covid-19 Portal</a:t>
            </a:r>
            <a:endParaRPr lang="en-GB" dirty="0">
              <a:solidFill>
                <a:srgbClr val="777777"/>
              </a:solidFill>
              <a:cs typeface="Arial" panose="020B0604020202020204" pitchFamily="34" charset="0"/>
            </a:endParaRPr>
          </a:p>
          <a:p>
            <a:pPr>
              <a:buFont typeface="Arial" panose="020B0604020202020204" pitchFamily="34" charset="0"/>
              <a:buChar char="•"/>
            </a:pPr>
            <a:r>
              <a:rPr lang="en-GB" dirty="0">
                <a:solidFill>
                  <a:srgbClr val="8CBFBF"/>
                </a:solidFill>
                <a:cs typeface="Arial" panose="020B0604020202020204" pitchFamily="34" charset="0"/>
                <a:hlinkClick r:id="rId14"/>
              </a:rPr>
              <a:t>Globalhandwashing.org - Covid-19 Portal</a:t>
            </a:r>
            <a:endParaRPr lang="en-GB" dirty="0">
              <a:solidFill>
                <a:srgbClr val="8CBFBF"/>
              </a:solidFill>
              <a:cs typeface="Arial" panose="020B0604020202020204" pitchFamily="34" charset="0"/>
            </a:endParaRPr>
          </a:p>
          <a:p>
            <a:pPr>
              <a:buFont typeface="Arial" panose="020B0604020202020204" pitchFamily="34" charset="0"/>
              <a:buChar char="•"/>
            </a:pPr>
            <a:r>
              <a:rPr lang="en-GB" dirty="0">
                <a:cs typeface="Arial" panose="020B0604020202020204" pitchFamily="34" charset="0"/>
                <a:hlinkClick r:id="rId15"/>
              </a:rPr>
              <a:t>https://www.washinhcf.org</a:t>
            </a:r>
            <a:endParaRPr lang="en-GB" dirty="0">
              <a:cs typeface="Arial" panose="020B0604020202020204" pitchFamily="34" charset="0"/>
            </a:endParaRPr>
          </a:p>
          <a:p>
            <a:pPr>
              <a:buFont typeface="Arial" panose="020B0604020202020204" pitchFamily="34" charset="0"/>
              <a:buChar char="•"/>
            </a:pPr>
            <a:r>
              <a:rPr lang="en-GB" dirty="0">
                <a:cs typeface="Arial" panose="020B0604020202020204" pitchFamily="34" charset="0"/>
                <a:hlinkClick r:id="rId16"/>
              </a:rPr>
              <a:t>https://washem.info/blog/8405/covid-19-resources</a:t>
            </a:r>
            <a:endParaRPr lang="en-GB" dirty="0">
              <a:cs typeface="Arial" panose="020B0604020202020204" pitchFamily="34" charset="0"/>
            </a:endParaRPr>
          </a:p>
          <a:p>
            <a:pPr>
              <a:buFont typeface="Arial" panose="020B0604020202020204" pitchFamily="34" charset="0"/>
              <a:buChar char="•"/>
            </a:pPr>
            <a:endParaRPr lang="en-GB" b="0" i="0" dirty="0">
              <a:solidFill>
                <a:srgbClr val="777777"/>
              </a:solidFill>
              <a:effectLst/>
            </a:endParaRPr>
          </a:p>
        </p:txBody>
      </p:sp>
    </p:spTree>
    <p:extLst>
      <p:ext uri="{BB962C8B-B14F-4D97-AF65-F5344CB8AC3E}">
        <p14:creationId xmlns:p14="http://schemas.microsoft.com/office/powerpoint/2010/main" val="150372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490F1C-D02D-4E70-A523-9F1F3E9EE225}"/>
              </a:ext>
            </a:extLst>
          </p:cNvPr>
          <p:cNvSpPr>
            <a:spLocks noGrp="1"/>
          </p:cNvSpPr>
          <p:nvPr>
            <p:ph idx="1"/>
          </p:nvPr>
        </p:nvSpPr>
        <p:spPr/>
        <p:txBody>
          <a:bodyPr/>
          <a:lstStyle/>
          <a:p>
            <a:r>
              <a:rPr lang="en-GB" dirty="0">
                <a:latin typeface="+mn-lt"/>
                <a:hlinkClick r:id="rId2"/>
              </a:rPr>
              <a:t>Minimum requirements for IPC programmes</a:t>
            </a:r>
            <a:endParaRPr lang="en-GB" dirty="0">
              <a:latin typeface="+mn-lt"/>
            </a:endParaRPr>
          </a:p>
          <a:p>
            <a:r>
              <a:rPr lang="en-GB" dirty="0">
                <a:latin typeface="+mn-lt"/>
                <a:hlinkClick r:id="rId3"/>
              </a:rPr>
              <a:t>IPC and health care WHO recommendations</a:t>
            </a:r>
            <a:endParaRPr lang="en-GB" dirty="0">
              <a:latin typeface="+mn-lt"/>
            </a:endParaRPr>
          </a:p>
          <a:p>
            <a:r>
              <a:rPr lang="en-GB" dirty="0">
                <a:latin typeface="+mn-lt"/>
                <a:hlinkClick r:id="rId4"/>
              </a:rPr>
              <a:t>PPE and COVID 19</a:t>
            </a:r>
            <a:endParaRPr lang="en-GB" dirty="0">
              <a:latin typeface="+mn-lt"/>
            </a:endParaRPr>
          </a:p>
          <a:p>
            <a:pPr>
              <a:buFont typeface="Arial" panose="020B0604020202020204" pitchFamily="34" charset="0"/>
              <a:buChar char="•"/>
            </a:pPr>
            <a:r>
              <a:rPr lang="en-GB" dirty="0">
                <a:solidFill>
                  <a:srgbClr val="8CBFBF"/>
                </a:solidFill>
                <a:latin typeface="+mn-lt"/>
                <a:cs typeface="Arial" panose="020B0604020202020204" pitchFamily="34" charset="0"/>
                <a:hlinkClick r:id="rId5"/>
              </a:rPr>
              <a:t>Latest WHO recommendations on use of masks</a:t>
            </a:r>
            <a:endParaRPr lang="en-GB" dirty="0">
              <a:solidFill>
                <a:srgbClr val="8CBFBF"/>
              </a:solidFill>
              <a:latin typeface="+mn-lt"/>
              <a:cs typeface="Arial" panose="020B0604020202020204" pitchFamily="34" charset="0"/>
            </a:endParaRPr>
          </a:p>
          <a:p>
            <a:endParaRPr lang="en-GB" dirty="0"/>
          </a:p>
        </p:txBody>
      </p:sp>
      <p:sp>
        <p:nvSpPr>
          <p:cNvPr id="6" name="Title 5">
            <a:extLst>
              <a:ext uri="{FF2B5EF4-FFF2-40B4-BE49-F238E27FC236}">
                <a16:creationId xmlns:a16="http://schemas.microsoft.com/office/drawing/2014/main" id="{89E9B518-3F1C-4CED-A375-64529E816A20}"/>
              </a:ext>
            </a:extLst>
          </p:cNvPr>
          <p:cNvSpPr>
            <a:spLocks noGrp="1"/>
          </p:cNvSpPr>
          <p:nvPr>
            <p:ph type="title"/>
          </p:nvPr>
        </p:nvSpPr>
        <p:spPr>
          <a:xfrm>
            <a:off x="686104" y="371325"/>
            <a:ext cx="7772400" cy="400110"/>
          </a:xfrm>
        </p:spPr>
        <p:txBody>
          <a:bodyPr/>
          <a:lstStyle/>
          <a:p>
            <a:pPr algn="ctr"/>
            <a:r>
              <a:rPr lang="en-GB" sz="2000" b="1" dirty="0" smtClean="0"/>
              <a:t>KEY RESOURCES: IPC AND HEALTH CARE</a:t>
            </a:r>
            <a:endParaRPr lang="en-GB" sz="2000" b="1" dirty="0"/>
          </a:p>
        </p:txBody>
      </p:sp>
    </p:spTree>
    <p:extLst>
      <p:ext uri="{BB962C8B-B14F-4D97-AF65-F5344CB8AC3E}">
        <p14:creationId xmlns:p14="http://schemas.microsoft.com/office/powerpoint/2010/main" val="336029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85090" y="125245"/>
            <a:ext cx="890650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norm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en-GB" altLang="en-US" sz="2000" b="1" dirty="0" smtClean="0">
                <a:solidFill>
                  <a:srgbClr val="C00000"/>
                </a:solidFill>
                <a:latin typeface="+mn-lt"/>
                <a:cs typeface="Arial" charset="0"/>
              </a:rPr>
              <a:t>KEY RESOURCES</a:t>
            </a:r>
            <a:endParaRPr lang="en-US" altLang="en-US" sz="2000" b="1" dirty="0">
              <a:solidFill>
                <a:srgbClr val="C00000"/>
              </a:solidFill>
              <a:latin typeface="+mn-lt"/>
              <a:cs typeface="Arial" charset="0"/>
            </a:endParaRPr>
          </a:p>
        </p:txBody>
      </p:sp>
      <p:sp>
        <p:nvSpPr>
          <p:cNvPr id="10" name="TextBox 9">
            <a:extLst>
              <a:ext uri="{FF2B5EF4-FFF2-40B4-BE49-F238E27FC236}">
                <a16:creationId xmlns:a16="http://schemas.microsoft.com/office/drawing/2014/main" id="{642AF02F-0900-2143-BF23-36A2823ACD80}"/>
              </a:ext>
            </a:extLst>
          </p:cNvPr>
          <p:cNvSpPr txBox="1"/>
          <p:nvPr/>
        </p:nvSpPr>
        <p:spPr>
          <a:xfrm>
            <a:off x="304800" y="756918"/>
            <a:ext cx="8839200" cy="5940088"/>
          </a:xfrm>
          <a:prstGeom prst="rect">
            <a:avLst/>
          </a:prstGeom>
          <a:noFill/>
        </p:spPr>
        <p:txBody>
          <a:bodyPr wrap="square" rtlCol="0">
            <a:spAutoFit/>
          </a:bodyPr>
          <a:lstStyle/>
          <a:p>
            <a:r>
              <a:rPr lang="en-US" b="1" dirty="0"/>
              <a:t>Download the WASH and COVID-19 technical brief at</a:t>
            </a:r>
            <a:r>
              <a:rPr lang="en-US" dirty="0"/>
              <a:t>: </a:t>
            </a:r>
            <a:r>
              <a:rPr lang="en-GB" dirty="0">
                <a:hlinkClick r:id="rId2"/>
              </a:rPr>
              <a:t>https://www.who.int/publications-detail/water-sanitation-hygiene-and-waste-management-for-covid-19</a:t>
            </a:r>
            <a:endParaRPr lang="en-GB" dirty="0"/>
          </a:p>
          <a:p>
            <a:endParaRPr lang="en-GB" sz="1100" dirty="0"/>
          </a:p>
          <a:p>
            <a:r>
              <a:rPr lang="en-GB" sz="1100" dirty="0"/>
              <a:t>CDC, 2019. Best practices for environmental cleaning in health care facilities: in resource limited settings. US </a:t>
            </a:r>
            <a:r>
              <a:rPr lang="en-GB" sz="1100" dirty="0" err="1"/>
              <a:t>Centers</a:t>
            </a:r>
            <a:r>
              <a:rPr lang="en-GB" sz="1100" dirty="0"/>
              <a:t> for Disease Control. USA. </a:t>
            </a:r>
            <a:r>
              <a:rPr lang="en-GB" sz="1100" u="sng" dirty="0">
                <a:hlinkClick r:id="rId3"/>
              </a:rPr>
              <a:t>https://www.cdc.gov/hai/pdfs/resource-limited/environmental-cleaning-508.pdf</a:t>
            </a:r>
            <a:endParaRPr lang="en-GB" sz="1100" dirty="0"/>
          </a:p>
          <a:p>
            <a:r>
              <a:rPr lang="en-GB" sz="1100" dirty="0"/>
              <a:t> </a:t>
            </a:r>
          </a:p>
          <a:p>
            <a:r>
              <a:rPr lang="en-GB" sz="1100" dirty="0"/>
              <a:t>WHO, 2020. Infection prevention and control during health when novel coronavirus (</a:t>
            </a:r>
            <a:r>
              <a:rPr lang="en-GB" sz="1100" dirty="0" err="1"/>
              <a:t>nCoV</a:t>
            </a:r>
            <a:r>
              <a:rPr lang="en-GB" sz="1100" dirty="0"/>
              <a:t>) infection is suspected. </a:t>
            </a:r>
            <a:r>
              <a:rPr lang="en-GB" sz="1100" u="sng" dirty="0">
                <a:hlinkClick r:id="rId4"/>
              </a:rPr>
              <a:t>https://www.who.int/publications-detail/infection-prevention-and-control-during-health-care-when-novel-coronavirus-(ncov)-infection-is-suspected-20200125</a:t>
            </a:r>
            <a:endParaRPr lang="en-GB" sz="1100" dirty="0"/>
          </a:p>
          <a:p>
            <a:r>
              <a:rPr lang="en-GB" sz="1100" dirty="0"/>
              <a:t> </a:t>
            </a:r>
          </a:p>
          <a:p>
            <a:r>
              <a:rPr lang="en-GB" sz="1100" dirty="0"/>
              <a:t>WHO/WEDC, 2013.  </a:t>
            </a:r>
            <a:r>
              <a:rPr lang="en-GB" sz="1100" i="1" dirty="0"/>
              <a:t>Technical notes on water, sanitation and hygiene in emergencies.</a:t>
            </a:r>
            <a:r>
              <a:rPr lang="en-GB" sz="1100" dirty="0"/>
              <a:t> World Health Organization, Geneva. </a:t>
            </a:r>
            <a:r>
              <a:rPr lang="en-GB" sz="1100" u="sng" dirty="0">
                <a:hlinkClick r:id="rId5"/>
              </a:rPr>
              <a:t>http://www.who.int/water_sanitation_health/publications/technotes/en/</a:t>
            </a:r>
            <a:endParaRPr lang="en-GB" sz="1100" dirty="0"/>
          </a:p>
          <a:p>
            <a:r>
              <a:rPr lang="en-GB" sz="1100" dirty="0"/>
              <a:t> </a:t>
            </a:r>
          </a:p>
          <a:p>
            <a:r>
              <a:rPr lang="en-GB" sz="1100" dirty="0"/>
              <a:t>WHO, 2008. </a:t>
            </a:r>
            <a:r>
              <a:rPr lang="en-GB" sz="1100" i="1" dirty="0"/>
              <a:t>Essential environmental health standards in health care</a:t>
            </a:r>
            <a:r>
              <a:rPr lang="en-GB" sz="1100" dirty="0"/>
              <a:t>. World Health </a:t>
            </a:r>
          </a:p>
          <a:p>
            <a:r>
              <a:rPr lang="en-GB" sz="1100" dirty="0"/>
              <a:t>Organization, Geneva. </a:t>
            </a:r>
            <a:r>
              <a:rPr lang="en-GB" sz="1100" u="sng" dirty="0">
                <a:hlinkClick r:id="rId6"/>
              </a:rPr>
              <a:t>http://www.who.int/water_sanitation_health/hygiene/settings/ehs_hc/en/</a:t>
            </a:r>
            <a:endParaRPr lang="en-GB" sz="1100" dirty="0"/>
          </a:p>
          <a:p>
            <a:r>
              <a:rPr lang="en-GB" sz="1100" dirty="0"/>
              <a:t> </a:t>
            </a:r>
          </a:p>
          <a:p>
            <a:r>
              <a:rPr lang="en-GB" sz="1100" dirty="0"/>
              <a:t>WHO, 2011. </a:t>
            </a:r>
            <a:r>
              <a:rPr lang="en-GB" sz="1100" i="1" dirty="0"/>
              <a:t>Guidelines for drinking-water quality, 4</a:t>
            </a:r>
            <a:r>
              <a:rPr lang="en-GB" sz="1100" i="1" baseline="30000" dirty="0"/>
              <a:t>th</a:t>
            </a:r>
            <a:r>
              <a:rPr lang="en-GB" sz="1100" i="1" dirty="0"/>
              <a:t> edition</a:t>
            </a:r>
            <a:r>
              <a:rPr lang="en-GB" sz="1100" dirty="0"/>
              <a:t>. World Health Organization, Geneva. </a:t>
            </a:r>
            <a:r>
              <a:rPr lang="en-GB" sz="1100" u="sng" dirty="0">
                <a:hlinkClick r:id="rId7"/>
              </a:rPr>
              <a:t>http://www.who.int/water_sanitation_health/publications/2011/dwq_chapters/en/index.html</a:t>
            </a:r>
            <a:endParaRPr lang="en-GB" sz="1100" dirty="0"/>
          </a:p>
          <a:p>
            <a:r>
              <a:rPr lang="en-GB" sz="1100" dirty="0"/>
              <a:t> </a:t>
            </a:r>
          </a:p>
          <a:p>
            <a:r>
              <a:rPr lang="en-GB" sz="1100" dirty="0"/>
              <a:t>WHO, 2019. Results of Round II of WHO International Scheme to Evaluate Household Water Treatment Technologies. </a:t>
            </a:r>
            <a:r>
              <a:rPr lang="en-GB" sz="1100" u="sng" dirty="0">
                <a:hlinkClick r:id="rId3"/>
              </a:rPr>
              <a:t>https://www.cdc.gov/hai/pdfs/resource-limited/environmental-cleaning-508.pdf</a:t>
            </a:r>
            <a:endParaRPr lang="en-GB" sz="1100" dirty="0"/>
          </a:p>
          <a:p>
            <a:r>
              <a:rPr lang="en-GB" sz="1100" dirty="0"/>
              <a:t> </a:t>
            </a:r>
          </a:p>
          <a:p>
            <a:r>
              <a:rPr lang="en-GB" sz="1100" dirty="0"/>
              <a:t>WHO, 2018. Guidelines on sanitation and health. World Health Organization, Geneva.</a:t>
            </a:r>
          </a:p>
          <a:p>
            <a:r>
              <a:rPr lang="en-GB" sz="1100" u="sng" dirty="0">
                <a:hlinkClick r:id="rId8"/>
              </a:rPr>
              <a:t>https://www.who.int/water_sanitation_health/publications/guidelines-on-sanitation-and-health/en/</a:t>
            </a:r>
            <a:endParaRPr lang="en-GB" sz="1100" dirty="0"/>
          </a:p>
          <a:p>
            <a:r>
              <a:rPr lang="en-GB" sz="1100" dirty="0"/>
              <a:t> </a:t>
            </a:r>
          </a:p>
          <a:p>
            <a:r>
              <a:rPr lang="en-GB" sz="1100" dirty="0"/>
              <a:t>WHO, 2014. </a:t>
            </a:r>
            <a:r>
              <a:rPr lang="en-GB" sz="1100" i="1" dirty="0"/>
              <a:t>Safe management of wastes from health-care activities. </a:t>
            </a:r>
            <a:r>
              <a:rPr lang="en-GB" sz="1100" dirty="0"/>
              <a:t>World Health Organization, Geneva. </a:t>
            </a:r>
            <a:r>
              <a:rPr lang="en-GB" sz="1100" u="sng" dirty="0">
                <a:hlinkClick r:id="rId9"/>
              </a:rPr>
              <a:t>http://www.who.int/water_sanitation_health/medicalwaste/wastemanag/en/</a:t>
            </a:r>
            <a:endParaRPr lang="en-GB" sz="1100" dirty="0"/>
          </a:p>
          <a:p>
            <a:r>
              <a:rPr lang="en-GB" sz="1100" dirty="0"/>
              <a:t> </a:t>
            </a:r>
          </a:p>
          <a:p>
            <a:r>
              <a:rPr lang="en-GB" sz="1100" dirty="0"/>
              <a:t>WHO, 2019. Overview of technologies for the treatment of infectious and sharp waste from health care facilities. </a:t>
            </a:r>
            <a:r>
              <a:rPr lang="en-GB" sz="1100" u="sng" dirty="0">
                <a:hlinkClick r:id="rId10"/>
              </a:rPr>
              <a:t>https://www.who.int/water_sanitation_health/publications/technologies-for-the-treatment-of-infectious-and-sharp-waste/en/</a:t>
            </a:r>
            <a:endParaRPr lang="en-GB" sz="1100" dirty="0"/>
          </a:p>
          <a:p>
            <a:pPr>
              <a:spcBef>
                <a:spcPts val="600"/>
              </a:spcBef>
              <a:spcAft>
                <a:spcPts val="0"/>
              </a:spcAft>
            </a:pPr>
            <a:endParaRPr lang="en-GB" altLang="en-US" sz="2000" dirty="0">
              <a:cs typeface="Arial" pitchFamily="34" charset="0"/>
            </a:endParaRPr>
          </a:p>
        </p:txBody>
      </p:sp>
    </p:spTree>
    <p:extLst>
      <p:ext uri="{BB962C8B-B14F-4D97-AF65-F5344CB8AC3E}">
        <p14:creationId xmlns:p14="http://schemas.microsoft.com/office/powerpoint/2010/main" val="229128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7FC2C-DABF-4174-A5AC-1F22FDF878C7}"/>
              </a:ext>
            </a:extLst>
          </p:cNvPr>
          <p:cNvSpPr>
            <a:spLocks noGrp="1"/>
          </p:cNvSpPr>
          <p:nvPr>
            <p:ph idx="1"/>
          </p:nvPr>
        </p:nvSpPr>
        <p:spPr>
          <a:xfrm>
            <a:off x="420851" y="1626875"/>
            <a:ext cx="4598053" cy="3657600"/>
          </a:xfrm>
        </p:spPr>
        <p:txBody>
          <a:bodyPr>
            <a:normAutofit fontScale="77500" lnSpcReduction="20000"/>
          </a:bodyPr>
          <a:lstStyle/>
          <a:p>
            <a:pPr marL="457200" indent="-457200">
              <a:buFont typeface="+mj-lt"/>
              <a:buAutoNum type="arabicPeriod"/>
            </a:pPr>
            <a:r>
              <a:rPr lang="en-GB" sz="2600" b="0" dirty="0">
                <a:solidFill>
                  <a:schemeClr val="tx1"/>
                </a:solidFill>
              </a:rPr>
              <a:t>To reduce transmission of health care associated infections</a:t>
            </a:r>
          </a:p>
          <a:p>
            <a:pPr marL="457200" indent="-457200">
              <a:buFont typeface="+mj-lt"/>
              <a:buAutoNum type="arabicPeriod"/>
            </a:pPr>
            <a:r>
              <a:rPr lang="en-GB" sz="2600" b="0" dirty="0">
                <a:solidFill>
                  <a:schemeClr val="tx1"/>
                </a:solidFill>
              </a:rPr>
              <a:t>To enhance the safety of staff, patients and visitors</a:t>
            </a:r>
          </a:p>
          <a:p>
            <a:pPr marL="457200" indent="-457200">
              <a:buFont typeface="+mj-lt"/>
              <a:buAutoNum type="arabicPeriod"/>
            </a:pPr>
            <a:r>
              <a:rPr lang="en-GB" sz="2600" dirty="0">
                <a:solidFill>
                  <a:schemeClr val="tx1"/>
                </a:solidFill>
              </a:rPr>
              <a:t>E</a:t>
            </a:r>
            <a:r>
              <a:rPr lang="en-GB" sz="2600" b="0" dirty="0">
                <a:solidFill>
                  <a:schemeClr val="tx1"/>
                </a:solidFill>
              </a:rPr>
              <a:t>nhanced ability to prepare and respond to an outbreak</a:t>
            </a:r>
          </a:p>
          <a:p>
            <a:pPr marL="457200" indent="-457200">
              <a:buFont typeface="+mj-lt"/>
              <a:buAutoNum type="arabicPeriod"/>
            </a:pPr>
            <a:r>
              <a:rPr lang="en-GB" sz="2600" b="0" dirty="0">
                <a:solidFill>
                  <a:schemeClr val="tx1"/>
                </a:solidFill>
              </a:rPr>
              <a:t>Measures in </a:t>
            </a:r>
            <a:r>
              <a:rPr lang="en-GB" sz="2600" dirty="0">
                <a:solidFill>
                  <a:schemeClr val="tx1"/>
                </a:solidFill>
              </a:rPr>
              <a:t>place to </a:t>
            </a:r>
            <a:r>
              <a:rPr lang="en-GB" sz="2600" b="0" dirty="0">
                <a:solidFill>
                  <a:schemeClr val="tx1"/>
                </a:solidFill>
              </a:rPr>
              <a:t>lower or reduce risk of the health care facility itself amplifying the outbreak</a:t>
            </a:r>
          </a:p>
          <a:p>
            <a:pPr marL="457200" indent="-457200">
              <a:buFont typeface="+mj-lt"/>
              <a:buAutoNum type="arabicPeriod"/>
            </a:pPr>
            <a:r>
              <a:rPr lang="en-GB" sz="2600" dirty="0" smtClean="0">
                <a:solidFill>
                  <a:schemeClr val="tx1"/>
                </a:solidFill>
              </a:rPr>
              <a:t>IPC is an ongoing activity, and requires a </a:t>
            </a:r>
            <a:r>
              <a:rPr lang="en-GB" sz="2600" dirty="0">
                <a:solidFill>
                  <a:schemeClr val="tx1"/>
                </a:solidFill>
              </a:rPr>
              <a:t>focal point at each facility</a:t>
            </a:r>
          </a:p>
          <a:p>
            <a:pPr marL="457200" indent="-457200">
              <a:buFont typeface="+mj-lt"/>
              <a:buAutoNum type="arabicPeriod"/>
            </a:pPr>
            <a:endParaRPr lang="en-GB" b="0" dirty="0">
              <a:solidFill>
                <a:schemeClr val="tx1"/>
              </a:solidFill>
            </a:endParaRPr>
          </a:p>
        </p:txBody>
      </p:sp>
      <p:pic>
        <p:nvPicPr>
          <p:cNvPr id="8" name="Content Placeholder 7">
            <a:extLst>
              <a:ext uri="{FF2B5EF4-FFF2-40B4-BE49-F238E27FC236}">
                <a16:creationId xmlns:a16="http://schemas.microsoft.com/office/drawing/2014/main" id="{9229C761-3C38-4A74-8394-5E0060679C0A}"/>
              </a:ext>
            </a:extLst>
          </p:cNvPr>
          <p:cNvPicPr>
            <a:picLocks noChangeAspect="1"/>
          </p:cNvPicPr>
          <p:nvPr/>
        </p:nvPicPr>
        <p:blipFill>
          <a:blip r:embed="rId3"/>
          <a:stretch>
            <a:fillRect/>
          </a:stretch>
        </p:blipFill>
        <p:spPr>
          <a:xfrm>
            <a:off x="5215369" y="2514599"/>
            <a:ext cx="3482332" cy="1882151"/>
          </a:xfrm>
          <a:prstGeom prst="rect">
            <a:avLst/>
          </a:prstGeom>
        </p:spPr>
      </p:pic>
      <p:sp>
        <p:nvSpPr>
          <p:cNvPr id="5" name="Title 7"/>
          <p:cNvSpPr>
            <a:spLocks noGrp="1"/>
          </p:cNvSpPr>
          <p:nvPr>
            <p:ph type="title"/>
          </p:nvPr>
        </p:nvSpPr>
        <p:spPr>
          <a:xfrm>
            <a:off x="457200" y="557022"/>
            <a:ext cx="8001304" cy="357378"/>
          </a:xfrm>
        </p:spPr>
        <p:txBody>
          <a:bodyPr>
            <a:noAutofit/>
          </a:bodyPr>
          <a:lstStyle/>
          <a:p>
            <a:pPr algn="ctr"/>
            <a:r>
              <a:rPr lang="en-US" sz="2000" b="1" dirty="0" smtClean="0"/>
              <a:t>HEALTH FACILITY IPC GOALS</a:t>
            </a:r>
            <a:endParaRPr lang="en-US" sz="2000" b="1" dirty="0"/>
          </a:p>
        </p:txBody>
      </p:sp>
    </p:spTree>
    <p:extLst>
      <p:ext uri="{BB962C8B-B14F-4D97-AF65-F5344CB8AC3E}">
        <p14:creationId xmlns:p14="http://schemas.microsoft.com/office/powerpoint/2010/main" val="242840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E788415-2FA9-4678-9E6B-7874E3E6723E}"/>
              </a:ext>
            </a:extLst>
          </p:cNvPr>
          <p:cNvPicPr>
            <a:picLocks noGrp="1" noChangeAspect="1"/>
          </p:cNvPicPr>
          <p:nvPr>
            <p:ph idx="1"/>
          </p:nvPr>
        </p:nvPicPr>
        <p:blipFill rotWithShape="1">
          <a:blip r:embed="rId2"/>
          <a:srcRect l="12745" t="30819" r="13726" b="15124"/>
          <a:stretch/>
        </p:blipFill>
        <p:spPr>
          <a:xfrm>
            <a:off x="990600" y="1561070"/>
            <a:ext cx="7339340" cy="3033594"/>
          </a:xfrm>
          <a:prstGeom prst="rect">
            <a:avLst/>
          </a:prstGeom>
        </p:spPr>
      </p:pic>
      <p:sp>
        <p:nvSpPr>
          <p:cNvPr id="6" name="Title 5">
            <a:extLst>
              <a:ext uri="{FF2B5EF4-FFF2-40B4-BE49-F238E27FC236}">
                <a16:creationId xmlns:a16="http://schemas.microsoft.com/office/drawing/2014/main" id="{E239069F-536E-4564-806A-7E772A42F2D9}"/>
              </a:ext>
            </a:extLst>
          </p:cNvPr>
          <p:cNvSpPr>
            <a:spLocks noGrp="1"/>
          </p:cNvSpPr>
          <p:nvPr>
            <p:ph type="title"/>
          </p:nvPr>
        </p:nvSpPr>
        <p:spPr>
          <a:xfrm>
            <a:off x="685800" y="374759"/>
            <a:ext cx="7772400" cy="769441"/>
          </a:xfrm>
        </p:spPr>
        <p:txBody>
          <a:bodyPr/>
          <a:lstStyle/>
          <a:p>
            <a:pPr algn="ctr"/>
            <a:r>
              <a:rPr lang="en-GB" sz="2000" b="1" dirty="0">
                <a:solidFill>
                  <a:srgbClr val="C00000"/>
                </a:solidFill>
              </a:rPr>
              <a:t>BASED ON THE MODE OF TRANSMISSION</a:t>
            </a:r>
            <a:r>
              <a:rPr lang="en-GB" b="1" dirty="0">
                <a:solidFill>
                  <a:srgbClr val="FF0000"/>
                </a:solidFill>
              </a:rPr>
              <a:t/>
            </a:r>
            <a:br>
              <a:rPr lang="en-GB" b="1" dirty="0">
                <a:solidFill>
                  <a:srgbClr val="FF0000"/>
                </a:solidFill>
              </a:rPr>
            </a:br>
            <a:r>
              <a:rPr lang="en-GB" sz="2400" dirty="0">
                <a:solidFill>
                  <a:schemeClr val="tx1"/>
                </a:solidFill>
              </a:rPr>
              <a:t>Modes of Transmission for COVID-19</a:t>
            </a:r>
          </a:p>
        </p:txBody>
      </p:sp>
      <p:sp>
        <p:nvSpPr>
          <p:cNvPr id="8" name="TextBox 7">
            <a:extLst>
              <a:ext uri="{FF2B5EF4-FFF2-40B4-BE49-F238E27FC236}">
                <a16:creationId xmlns:a16="http://schemas.microsoft.com/office/drawing/2014/main" id="{1EFE48B0-93A2-43BD-BC45-8CFF93D6A7B0}"/>
              </a:ext>
            </a:extLst>
          </p:cNvPr>
          <p:cNvSpPr txBox="1"/>
          <p:nvPr/>
        </p:nvSpPr>
        <p:spPr>
          <a:xfrm>
            <a:off x="1510974" y="4800600"/>
            <a:ext cx="6122052" cy="1477328"/>
          </a:xfrm>
          <a:prstGeom prst="rect">
            <a:avLst/>
          </a:prstGeom>
          <a:noFill/>
        </p:spPr>
        <p:txBody>
          <a:bodyPr wrap="square" rtlCol="0">
            <a:spAutoFit/>
          </a:bodyPr>
          <a:lstStyle/>
          <a:p>
            <a:pPr algn="ctr"/>
            <a:r>
              <a:rPr lang="en-GB" dirty="0"/>
              <a:t>**Emerging disease outbreaks have different </a:t>
            </a:r>
            <a:r>
              <a:rPr lang="en-GB" dirty="0" smtClean="0"/>
              <a:t>risks</a:t>
            </a:r>
            <a:r>
              <a:rPr lang="en-GB" dirty="0"/>
              <a:t> </a:t>
            </a:r>
            <a:r>
              <a:rPr lang="en-GB" dirty="0" smtClean="0"/>
              <a:t>- it</a:t>
            </a:r>
            <a:r>
              <a:rPr lang="en-GB" dirty="0" smtClean="0"/>
              <a:t> </a:t>
            </a:r>
            <a:r>
              <a:rPr lang="en-GB" dirty="0"/>
              <a:t>is therefore important that IPC considers appropriate technical guidance based on the disease outbreak**</a:t>
            </a:r>
          </a:p>
          <a:p>
            <a:pPr algn="ctr"/>
            <a:r>
              <a:rPr lang="en-GB" dirty="0">
                <a:solidFill>
                  <a:srgbClr val="C00000"/>
                </a:solidFill>
              </a:rPr>
              <a:t>WASH is a </a:t>
            </a:r>
            <a:r>
              <a:rPr lang="en-GB" u="sng" dirty="0">
                <a:solidFill>
                  <a:srgbClr val="C00000"/>
                </a:solidFill>
              </a:rPr>
              <a:t>core component </a:t>
            </a:r>
            <a:r>
              <a:rPr lang="en-GB" dirty="0">
                <a:solidFill>
                  <a:srgbClr val="C00000"/>
                </a:solidFill>
              </a:rPr>
              <a:t>of COVID-19 response</a:t>
            </a:r>
          </a:p>
          <a:p>
            <a:endParaRPr lang="en-US" dirty="0"/>
          </a:p>
        </p:txBody>
      </p:sp>
    </p:spTree>
    <p:extLst>
      <p:ext uri="{BB962C8B-B14F-4D97-AF65-F5344CB8AC3E}">
        <p14:creationId xmlns:p14="http://schemas.microsoft.com/office/powerpoint/2010/main" val="427866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044E1-0A49-4A17-A266-6A5DB845831B}"/>
              </a:ext>
            </a:extLst>
          </p:cNvPr>
          <p:cNvSpPr>
            <a:spLocks noGrp="1"/>
          </p:cNvSpPr>
          <p:nvPr>
            <p:ph idx="1"/>
          </p:nvPr>
        </p:nvSpPr>
        <p:spPr>
          <a:xfrm>
            <a:off x="586323" y="1905000"/>
            <a:ext cx="4140853" cy="4191000"/>
          </a:xfrm>
        </p:spPr>
        <p:txBody>
          <a:bodyPr>
            <a:noAutofit/>
          </a:bodyPr>
          <a:lstStyle/>
          <a:p>
            <a:pPr marL="214313" indent="-214313">
              <a:buFont typeface="Arial" panose="020B0604020202020204" pitchFamily="34" charset="0"/>
              <a:buChar char="•"/>
            </a:pPr>
            <a:r>
              <a:rPr lang="en-GB" sz="1800" b="0" dirty="0">
                <a:solidFill>
                  <a:schemeClr val="tx1"/>
                </a:solidFill>
              </a:rPr>
              <a:t>Hand hygiene</a:t>
            </a:r>
          </a:p>
          <a:p>
            <a:pPr marL="214313" indent="-214313">
              <a:buFont typeface="Arial" panose="020B0604020202020204" pitchFamily="34" charset="0"/>
              <a:buChar char="•"/>
            </a:pPr>
            <a:r>
              <a:rPr lang="en-GB" sz="1800" b="0" dirty="0">
                <a:solidFill>
                  <a:schemeClr val="tx1"/>
                </a:solidFill>
              </a:rPr>
              <a:t>Respiratory hygiene (etiquette)</a:t>
            </a:r>
          </a:p>
          <a:p>
            <a:pPr marL="214313" indent="-214313">
              <a:buFont typeface="Arial" panose="020B0604020202020204" pitchFamily="34" charset="0"/>
              <a:buChar char="•"/>
            </a:pPr>
            <a:r>
              <a:rPr lang="en-GB" sz="1800" b="0" dirty="0">
                <a:solidFill>
                  <a:schemeClr val="tx1"/>
                </a:solidFill>
              </a:rPr>
              <a:t>PPE according to the risk </a:t>
            </a:r>
          </a:p>
          <a:p>
            <a:pPr marL="214313" indent="-214313">
              <a:buFont typeface="Arial" panose="020B0604020202020204" pitchFamily="34" charset="0"/>
              <a:buChar char="•"/>
            </a:pPr>
            <a:r>
              <a:rPr lang="en-GB" sz="1800" b="0" dirty="0">
                <a:solidFill>
                  <a:schemeClr val="tx1"/>
                </a:solidFill>
              </a:rPr>
              <a:t>Safe injection practices, sharps management and injury prevention</a:t>
            </a:r>
          </a:p>
          <a:p>
            <a:pPr marL="214313" indent="-214313">
              <a:buFont typeface="Arial" panose="020B0604020202020204" pitchFamily="34" charset="0"/>
              <a:buChar char="•"/>
            </a:pPr>
            <a:r>
              <a:rPr lang="en-GB" sz="1800" b="0" dirty="0">
                <a:solidFill>
                  <a:schemeClr val="tx1"/>
                </a:solidFill>
              </a:rPr>
              <a:t>Safe handling, cleaning and disinfection of patient care equipment</a:t>
            </a:r>
          </a:p>
          <a:p>
            <a:pPr marL="214313" indent="-214313">
              <a:buFont typeface="Arial" panose="020B0604020202020204" pitchFamily="34" charset="0"/>
              <a:buChar char="•"/>
            </a:pPr>
            <a:r>
              <a:rPr lang="en-GB" sz="1800" b="0" dirty="0">
                <a:solidFill>
                  <a:schemeClr val="tx1"/>
                </a:solidFill>
              </a:rPr>
              <a:t>Environmental cleaning </a:t>
            </a:r>
          </a:p>
          <a:p>
            <a:pPr marL="214313" indent="-214313">
              <a:buFont typeface="Arial" panose="020B0604020202020204" pitchFamily="34" charset="0"/>
              <a:buChar char="•"/>
            </a:pPr>
            <a:r>
              <a:rPr lang="en-GB" sz="1800" b="0" dirty="0">
                <a:solidFill>
                  <a:schemeClr val="tx1"/>
                </a:solidFill>
              </a:rPr>
              <a:t>Safe handling and cleaning of soiled linen</a:t>
            </a:r>
          </a:p>
          <a:p>
            <a:pPr marL="214313" indent="-214313">
              <a:buFont typeface="Arial" panose="020B0604020202020204" pitchFamily="34" charset="0"/>
              <a:buChar char="•"/>
            </a:pPr>
            <a:r>
              <a:rPr lang="en-GB" sz="1800" b="0" dirty="0">
                <a:solidFill>
                  <a:schemeClr val="tx1"/>
                </a:solidFill>
              </a:rPr>
              <a:t>Waste management  (e.g. excreta disposal)</a:t>
            </a:r>
            <a:endParaRPr lang="en-GB" sz="1800" b="0" dirty="0"/>
          </a:p>
        </p:txBody>
      </p:sp>
      <p:sp>
        <p:nvSpPr>
          <p:cNvPr id="7" name="Text Placeholder 6">
            <a:extLst>
              <a:ext uri="{FF2B5EF4-FFF2-40B4-BE49-F238E27FC236}">
                <a16:creationId xmlns:a16="http://schemas.microsoft.com/office/drawing/2014/main" id="{8E36F56A-3126-4387-B03D-638D75150835}"/>
              </a:ext>
            </a:extLst>
          </p:cNvPr>
          <p:cNvSpPr>
            <a:spLocks noGrp="1"/>
          </p:cNvSpPr>
          <p:nvPr>
            <p:ph type="body" sz="quarter" idx="13"/>
          </p:nvPr>
        </p:nvSpPr>
        <p:spPr>
          <a:xfrm>
            <a:off x="553150" y="1197801"/>
            <a:ext cx="8282151" cy="272653"/>
          </a:xfrm>
        </p:spPr>
        <p:txBody>
          <a:bodyPr/>
          <a:lstStyle/>
          <a:p>
            <a:pPr marL="0" indent="0">
              <a:buNone/>
            </a:pPr>
            <a:r>
              <a:rPr lang="en-GB" sz="2000" dirty="0">
                <a:solidFill>
                  <a:schemeClr val="tx1"/>
                </a:solidFill>
              </a:rPr>
              <a:t>1. Applying standard precautions for all patients:**</a:t>
            </a:r>
            <a:r>
              <a:rPr lang="en-GB" sz="2000" dirty="0"/>
              <a:t> </a:t>
            </a:r>
          </a:p>
          <a:p>
            <a:endParaRPr lang="en-GB" sz="2400" dirty="0"/>
          </a:p>
        </p:txBody>
      </p:sp>
      <p:sp>
        <p:nvSpPr>
          <p:cNvPr id="10" name="Title 7"/>
          <p:cNvSpPr txBox="1">
            <a:spLocks/>
          </p:cNvSpPr>
          <p:nvPr/>
        </p:nvSpPr>
        <p:spPr>
          <a:xfrm>
            <a:off x="533400" y="685800"/>
            <a:ext cx="8321652" cy="45720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sz="2000" b="1" dirty="0">
                <a:solidFill>
                  <a:srgbClr val="C00000"/>
                </a:solidFill>
              </a:rPr>
              <a:t>WHO</a:t>
            </a:r>
            <a:r>
              <a:rPr lang="en-US" sz="2000" b="1" dirty="0"/>
              <a:t> recommended IPC strategies for preventing or limiting the spread of COVID-19 in health facilities</a:t>
            </a:r>
          </a:p>
        </p:txBody>
      </p:sp>
      <p:pic>
        <p:nvPicPr>
          <p:cNvPr id="6" name="Picture 5"/>
          <p:cNvPicPr/>
          <p:nvPr/>
        </p:nvPicPr>
        <p:blipFill>
          <a:blip r:embed="rId3"/>
          <a:stretch>
            <a:fillRect/>
          </a:stretch>
        </p:blipFill>
        <p:spPr>
          <a:xfrm>
            <a:off x="4876800" y="2438401"/>
            <a:ext cx="3875999" cy="2895599"/>
          </a:xfrm>
          <a:prstGeom prst="rect">
            <a:avLst/>
          </a:prstGeom>
        </p:spPr>
      </p:pic>
    </p:spTree>
    <p:extLst>
      <p:ext uri="{BB962C8B-B14F-4D97-AF65-F5344CB8AC3E}">
        <p14:creationId xmlns:p14="http://schemas.microsoft.com/office/powerpoint/2010/main" val="152062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2CA84-AB55-4050-A472-7515933EEE9E}"/>
              </a:ext>
            </a:extLst>
          </p:cNvPr>
          <p:cNvSpPr>
            <a:spLocks noGrp="1"/>
          </p:cNvSpPr>
          <p:nvPr>
            <p:ph idx="1"/>
          </p:nvPr>
        </p:nvSpPr>
        <p:spPr>
          <a:xfrm>
            <a:off x="4419600" y="1981200"/>
            <a:ext cx="4478174" cy="4422956"/>
          </a:xfrm>
        </p:spPr>
        <p:txBody>
          <a:bodyPr>
            <a:normAutofit fontScale="92500" lnSpcReduction="20000"/>
          </a:bodyPr>
          <a:lstStyle/>
          <a:p>
            <a:r>
              <a:rPr lang="en-GB" b="0" dirty="0">
                <a:solidFill>
                  <a:schemeClr val="tx1"/>
                </a:solidFill>
              </a:rPr>
              <a:t>Prevent overcrowding</a:t>
            </a:r>
          </a:p>
          <a:p>
            <a:r>
              <a:rPr lang="en-GB" b="0" dirty="0">
                <a:solidFill>
                  <a:schemeClr val="tx1"/>
                </a:solidFill>
              </a:rPr>
              <a:t>Conduct rapid triage.</a:t>
            </a:r>
          </a:p>
          <a:p>
            <a:r>
              <a:rPr lang="en-GB" b="0" dirty="0">
                <a:solidFill>
                  <a:schemeClr val="tx1"/>
                </a:solidFill>
              </a:rPr>
              <a:t>Place ARI patients in dedicated waiting areas with adequate ventilation. </a:t>
            </a:r>
          </a:p>
          <a:p>
            <a:r>
              <a:rPr lang="en-GB" b="0" dirty="0">
                <a:solidFill>
                  <a:schemeClr val="tx1"/>
                </a:solidFill>
              </a:rPr>
              <a:t>In addition to standard precautions, implement droplet precautions and contact precautions (if close contact with the patient or contaminated equipment or surfaces/materials).</a:t>
            </a:r>
          </a:p>
          <a:p>
            <a:r>
              <a:rPr lang="en-GB" b="0" dirty="0">
                <a:solidFill>
                  <a:schemeClr val="tx1"/>
                </a:solidFill>
              </a:rPr>
              <a:t>Ask patients with respiratory symptoms to perform hand hygiene, wear a mask and perform respiratory hygiene.</a:t>
            </a:r>
          </a:p>
          <a:p>
            <a:r>
              <a:rPr lang="en-GB" b="0" dirty="0">
                <a:solidFill>
                  <a:schemeClr val="tx1"/>
                </a:solidFill>
              </a:rPr>
              <a:t>Ensure at least 1m distance between patients</a:t>
            </a:r>
          </a:p>
        </p:txBody>
      </p:sp>
      <p:sp>
        <p:nvSpPr>
          <p:cNvPr id="7" name="Text Placeholder 6">
            <a:extLst>
              <a:ext uri="{FF2B5EF4-FFF2-40B4-BE49-F238E27FC236}">
                <a16:creationId xmlns:a16="http://schemas.microsoft.com/office/drawing/2014/main" id="{7201EC6F-D6C5-4B32-A402-0B8A49F38F02}"/>
              </a:ext>
            </a:extLst>
          </p:cNvPr>
          <p:cNvSpPr>
            <a:spLocks noGrp="1"/>
          </p:cNvSpPr>
          <p:nvPr>
            <p:ph type="body" sz="quarter" idx="13"/>
          </p:nvPr>
        </p:nvSpPr>
        <p:spPr>
          <a:xfrm>
            <a:off x="533400" y="1220958"/>
            <a:ext cx="8282151" cy="272653"/>
          </a:xfrm>
        </p:spPr>
        <p:txBody>
          <a:bodyPr/>
          <a:lstStyle/>
          <a:p>
            <a:pPr marL="0" indent="0">
              <a:buNone/>
            </a:pPr>
            <a:r>
              <a:rPr lang="en-GB" sz="2000" dirty="0"/>
              <a:t>2. Ensuring triage, early recognition, and source control:</a:t>
            </a:r>
          </a:p>
        </p:txBody>
      </p:sp>
      <p:pic>
        <p:nvPicPr>
          <p:cNvPr id="8" name="Picture 7">
            <a:extLst>
              <a:ext uri="{FF2B5EF4-FFF2-40B4-BE49-F238E27FC236}">
                <a16:creationId xmlns:a16="http://schemas.microsoft.com/office/drawing/2014/main" id="{4EAA28A2-0381-453E-96D2-276FE53D5B9F}"/>
              </a:ext>
            </a:extLst>
          </p:cNvPr>
          <p:cNvPicPr>
            <a:picLocks noChangeAspect="1"/>
          </p:cNvPicPr>
          <p:nvPr/>
        </p:nvPicPr>
        <p:blipFill rotWithShape="1">
          <a:blip r:embed="rId3"/>
          <a:srcRect l="8136"/>
          <a:stretch/>
        </p:blipFill>
        <p:spPr>
          <a:xfrm>
            <a:off x="383767" y="2438400"/>
            <a:ext cx="3804466" cy="3194185"/>
          </a:xfrm>
          <a:prstGeom prst="rect">
            <a:avLst/>
          </a:prstGeom>
        </p:spPr>
      </p:pic>
      <p:sp>
        <p:nvSpPr>
          <p:cNvPr id="6" name="Title 7"/>
          <p:cNvSpPr txBox="1">
            <a:spLocks/>
          </p:cNvSpPr>
          <p:nvPr/>
        </p:nvSpPr>
        <p:spPr>
          <a:xfrm>
            <a:off x="533400" y="685800"/>
            <a:ext cx="8321652" cy="45720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sz="2000" b="1" dirty="0">
                <a:solidFill>
                  <a:srgbClr val="C00000"/>
                </a:solidFill>
              </a:rPr>
              <a:t>WHO</a:t>
            </a:r>
            <a:r>
              <a:rPr lang="en-US" sz="2000" b="1" dirty="0"/>
              <a:t> recommended IPC strategies for preventing or limiting the spread of COVID-19 in health facilities</a:t>
            </a:r>
          </a:p>
        </p:txBody>
      </p:sp>
    </p:spTree>
    <p:extLst>
      <p:ext uri="{BB962C8B-B14F-4D97-AF65-F5344CB8AC3E}">
        <p14:creationId xmlns:p14="http://schemas.microsoft.com/office/powerpoint/2010/main" val="273729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3371A-CF66-411E-A85C-89E6B2A1BA1A}"/>
              </a:ext>
            </a:extLst>
          </p:cNvPr>
          <p:cNvSpPr>
            <a:spLocks noGrp="1"/>
          </p:cNvSpPr>
          <p:nvPr>
            <p:ph idx="1"/>
          </p:nvPr>
        </p:nvSpPr>
        <p:spPr>
          <a:xfrm>
            <a:off x="533400" y="2362200"/>
            <a:ext cx="4278557" cy="3446542"/>
          </a:xfrm>
        </p:spPr>
        <p:txBody>
          <a:bodyPr>
            <a:normAutofit lnSpcReduction="10000"/>
          </a:bodyPr>
          <a:lstStyle/>
          <a:p>
            <a:pPr marL="214313" indent="-214313">
              <a:buFont typeface="Arial" panose="020B0604020202020204" pitchFamily="34" charset="0"/>
              <a:buChar char="•"/>
            </a:pPr>
            <a:r>
              <a:rPr lang="en-GB" b="0" dirty="0">
                <a:solidFill>
                  <a:schemeClr val="tx1"/>
                </a:solidFill>
              </a:rPr>
              <a:t>for patients who are symptomatic and suspected or who have a confirmed infection with a highly transmissible pathogen</a:t>
            </a:r>
          </a:p>
          <a:p>
            <a:pPr marL="214313" indent="-214313">
              <a:buFont typeface="Arial" panose="020B0604020202020204" pitchFamily="34" charset="0"/>
              <a:buChar char="•"/>
            </a:pPr>
            <a:r>
              <a:rPr lang="en-GB" b="0" dirty="0">
                <a:solidFill>
                  <a:schemeClr val="tx1"/>
                </a:solidFill>
              </a:rPr>
              <a:t>when medical interventions increase the risk of transmission of a specific infectious agent</a:t>
            </a:r>
          </a:p>
          <a:p>
            <a:pPr marL="214313" indent="-214313">
              <a:buFont typeface="Arial" panose="020B0604020202020204" pitchFamily="34" charset="0"/>
              <a:buChar char="•"/>
            </a:pPr>
            <a:r>
              <a:rPr lang="en-GB" b="0" dirty="0">
                <a:solidFill>
                  <a:schemeClr val="tx1"/>
                </a:solidFill>
              </a:rPr>
              <a:t>when the clinical situation prevents the systematic application of standard precautions</a:t>
            </a:r>
          </a:p>
          <a:p>
            <a:endParaRPr lang="en-GB" dirty="0"/>
          </a:p>
        </p:txBody>
      </p:sp>
      <p:sp>
        <p:nvSpPr>
          <p:cNvPr id="8" name="Content Placeholder 7">
            <a:extLst>
              <a:ext uri="{FF2B5EF4-FFF2-40B4-BE49-F238E27FC236}">
                <a16:creationId xmlns:a16="http://schemas.microsoft.com/office/drawing/2014/main" id="{4BC9F064-290A-4BEA-87D6-5EB98E3333A9}"/>
              </a:ext>
            </a:extLst>
          </p:cNvPr>
          <p:cNvSpPr>
            <a:spLocks noGrp="1"/>
          </p:cNvSpPr>
          <p:nvPr>
            <p:ph idx="14"/>
          </p:nvPr>
        </p:nvSpPr>
        <p:spPr>
          <a:xfrm>
            <a:off x="4953000" y="2743200"/>
            <a:ext cx="3997571" cy="2286000"/>
          </a:xfrm>
        </p:spPr>
        <p:txBody>
          <a:bodyPr>
            <a:normAutofit lnSpcReduction="10000"/>
          </a:bodyPr>
          <a:lstStyle/>
          <a:p>
            <a:pPr marL="0" indent="0" algn="ctr">
              <a:buNone/>
            </a:pPr>
            <a:r>
              <a:rPr lang="en-GB" sz="2100" i="1" dirty="0" smtClean="0">
                <a:solidFill>
                  <a:srgbClr val="FF0000"/>
                </a:solidFill>
              </a:rPr>
              <a:t>Standard </a:t>
            </a:r>
            <a:r>
              <a:rPr lang="en-GB" sz="2100" i="1" dirty="0">
                <a:solidFill>
                  <a:srgbClr val="FF0000"/>
                </a:solidFill>
              </a:rPr>
              <a:t>Precautions + Special accommodations/isolation (i.e. single room, space between beds, separate toilet etc.) + Signage + PPE + Dedicated equipment and additional cleaning + Limit transport + Communication</a:t>
            </a:r>
          </a:p>
          <a:p>
            <a:endParaRPr lang="en-GB" dirty="0">
              <a:solidFill>
                <a:srgbClr val="FF0000"/>
              </a:solidFill>
            </a:endParaRPr>
          </a:p>
        </p:txBody>
      </p:sp>
      <p:sp>
        <p:nvSpPr>
          <p:cNvPr id="11" name="TextBox 10"/>
          <p:cNvSpPr txBox="1"/>
          <p:nvPr/>
        </p:nvSpPr>
        <p:spPr>
          <a:xfrm>
            <a:off x="533400" y="1197114"/>
            <a:ext cx="7991262" cy="707886"/>
          </a:xfrm>
          <a:prstGeom prst="rect">
            <a:avLst/>
          </a:prstGeom>
          <a:noFill/>
        </p:spPr>
        <p:txBody>
          <a:bodyPr wrap="square" rtlCol="0">
            <a:spAutoFit/>
          </a:bodyPr>
          <a:lstStyle/>
          <a:p>
            <a:r>
              <a:rPr lang="en-GB" sz="2000" dirty="0"/>
              <a:t>3. Implementing empiric additional precautions for suspected cases of COVID-19 infection</a:t>
            </a:r>
            <a:r>
              <a:rPr lang="en-GB" sz="2000" dirty="0" smtClean="0"/>
              <a:t>:</a:t>
            </a:r>
            <a:endParaRPr lang="en-GB" sz="2000" dirty="0"/>
          </a:p>
        </p:txBody>
      </p:sp>
      <p:sp>
        <p:nvSpPr>
          <p:cNvPr id="6" name="Title 7"/>
          <p:cNvSpPr txBox="1">
            <a:spLocks/>
          </p:cNvSpPr>
          <p:nvPr/>
        </p:nvSpPr>
        <p:spPr>
          <a:xfrm>
            <a:off x="533400" y="685800"/>
            <a:ext cx="8321652" cy="45720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sz="2000" b="1" dirty="0">
                <a:solidFill>
                  <a:srgbClr val="C00000"/>
                </a:solidFill>
              </a:rPr>
              <a:t>WHO</a:t>
            </a:r>
            <a:r>
              <a:rPr lang="en-US" sz="2000" b="1" dirty="0"/>
              <a:t> recommended IPC strategies for preventing or limiting the spread of COVID-19 in health facilities</a:t>
            </a:r>
          </a:p>
        </p:txBody>
      </p:sp>
    </p:spTree>
    <p:extLst>
      <p:ext uri="{BB962C8B-B14F-4D97-AF65-F5344CB8AC3E}">
        <p14:creationId xmlns:p14="http://schemas.microsoft.com/office/powerpoint/2010/main" val="328500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480F9-F7A0-4426-82A4-30BFD7AF5574}"/>
              </a:ext>
            </a:extLst>
          </p:cNvPr>
          <p:cNvSpPr>
            <a:spLocks noGrp="1"/>
          </p:cNvSpPr>
          <p:nvPr>
            <p:ph idx="1"/>
          </p:nvPr>
        </p:nvSpPr>
        <p:spPr>
          <a:xfrm>
            <a:off x="290984" y="1219200"/>
            <a:ext cx="8743950" cy="5333999"/>
          </a:xfrm>
        </p:spPr>
        <p:txBody>
          <a:bodyPr>
            <a:normAutofit/>
          </a:bodyPr>
          <a:lstStyle/>
          <a:p>
            <a:pPr marL="0" indent="0">
              <a:buNone/>
            </a:pPr>
            <a:r>
              <a:rPr lang="en-GB" b="1" dirty="0">
                <a:solidFill>
                  <a:schemeClr val="tx1"/>
                </a:solidFill>
              </a:rPr>
              <a:t>4. Caregivers and family members should (if possible):</a:t>
            </a:r>
          </a:p>
          <a:p>
            <a:pPr marL="214313" indent="-214313">
              <a:buFont typeface="Arial" panose="020B0604020202020204" pitchFamily="34" charset="0"/>
              <a:buChar char="•"/>
            </a:pPr>
            <a:r>
              <a:rPr lang="en-US" b="0" dirty="0">
                <a:solidFill>
                  <a:schemeClr val="tx1"/>
                </a:solidFill>
              </a:rPr>
              <a:t>Ensure resources for access to food and other necessities are available. </a:t>
            </a:r>
          </a:p>
          <a:p>
            <a:pPr marL="214313" indent="-214313">
              <a:buFont typeface="Arial" panose="020B0604020202020204" pitchFamily="34" charset="0"/>
              <a:buChar char="•"/>
            </a:pPr>
            <a:r>
              <a:rPr lang="en-US" b="0" dirty="0">
                <a:solidFill>
                  <a:schemeClr val="tx1"/>
                </a:solidFill>
              </a:rPr>
              <a:t>Advise or ensure </a:t>
            </a:r>
            <a:r>
              <a:rPr lang="en-GB" b="0" dirty="0">
                <a:solidFill>
                  <a:schemeClr val="tx1"/>
                </a:solidFill>
              </a:rPr>
              <a:t>the use of available protection to cover their nose and mouth (</a:t>
            </a:r>
            <a:r>
              <a:rPr lang="en-US" b="0" dirty="0">
                <a:solidFill>
                  <a:schemeClr val="tx1"/>
                </a:solidFill>
              </a:rPr>
              <a:t>at a minimum, gloves and facemask) and then </a:t>
            </a:r>
            <a:r>
              <a:rPr lang="en-GB" b="0" dirty="0">
                <a:solidFill>
                  <a:schemeClr val="tx1"/>
                </a:solidFill>
              </a:rPr>
              <a:t>be advised on the type of care they are supposed to be providing</a:t>
            </a:r>
            <a:endParaRPr lang="en-US" b="0" dirty="0">
              <a:solidFill>
                <a:schemeClr val="tx1"/>
              </a:solidFill>
            </a:endParaRPr>
          </a:p>
          <a:p>
            <a:pPr marL="214313" indent="-214313">
              <a:buFont typeface="Arial" panose="020B0604020202020204" pitchFamily="34" charset="0"/>
              <a:buChar char="•"/>
            </a:pPr>
            <a:r>
              <a:rPr lang="en-GB" b="0" dirty="0">
                <a:solidFill>
                  <a:schemeClr val="tx1"/>
                </a:solidFill>
              </a:rPr>
              <a:t>Educate </a:t>
            </a:r>
            <a:r>
              <a:rPr lang="en-GB" b="0" dirty="0" smtClean="0">
                <a:solidFill>
                  <a:schemeClr val="tx1"/>
                </a:solidFill>
              </a:rPr>
              <a:t>the </a:t>
            </a:r>
            <a:r>
              <a:rPr lang="en-GB" b="0" dirty="0">
                <a:solidFill>
                  <a:schemeClr val="tx1"/>
                </a:solidFill>
              </a:rPr>
              <a:t>patient on how to limit exposure to the rest of their family,  and remind the patient to wear a mask when in the presence of other family members.  In </a:t>
            </a:r>
            <a:r>
              <a:rPr lang="en-GB" b="0" dirty="0" smtClean="0">
                <a:solidFill>
                  <a:schemeClr val="tx1"/>
                </a:solidFill>
              </a:rPr>
              <a:t>particular, </a:t>
            </a:r>
            <a:r>
              <a:rPr lang="en-GB" b="0" dirty="0">
                <a:solidFill>
                  <a:schemeClr val="tx1"/>
                </a:solidFill>
              </a:rPr>
              <a:t>with</a:t>
            </a:r>
            <a:r>
              <a:rPr lang="en-US" b="0" dirty="0">
                <a:solidFill>
                  <a:schemeClr val="tx1"/>
                </a:solidFill>
              </a:rPr>
              <a:t> household members who may be at increased risk of/from infection: </a:t>
            </a:r>
            <a:r>
              <a:rPr lang="en-US" b="0" dirty="0" smtClean="0">
                <a:solidFill>
                  <a:schemeClr val="tx1"/>
                </a:solidFill>
              </a:rPr>
              <a:t>(e.g</a:t>
            </a:r>
            <a:r>
              <a:rPr lang="en-US" b="0" dirty="0">
                <a:solidFill>
                  <a:schemeClr val="tx1"/>
                </a:solidFill>
              </a:rPr>
              <a:t>., people &gt;65 years old, pregnant women, people,  immunocompromised or chronic diseases) </a:t>
            </a:r>
          </a:p>
          <a:p>
            <a:pPr marL="214313" indent="-214313">
              <a:buFont typeface="Arial" panose="020B0604020202020204" pitchFamily="34" charset="0"/>
              <a:buChar char="•"/>
            </a:pPr>
            <a:r>
              <a:rPr lang="en-GB" b="0" dirty="0">
                <a:solidFill>
                  <a:schemeClr val="tx1"/>
                </a:solidFill>
              </a:rPr>
              <a:t>If not providing care, ensure physical separation (keep them in a separate room or at least 1 meter) away from others in the household</a:t>
            </a:r>
          </a:p>
          <a:p>
            <a:pPr marL="214313" indent="-214313">
              <a:buFont typeface="Arial" panose="020B0604020202020204" pitchFamily="34" charset="0"/>
              <a:buChar char="•"/>
            </a:pPr>
            <a:r>
              <a:rPr lang="en-US" b="0" dirty="0">
                <a:solidFill>
                  <a:schemeClr val="tx1"/>
                </a:solidFill>
              </a:rPr>
              <a:t>Provide training on when to bring to health facility – danger </a:t>
            </a:r>
            <a:r>
              <a:rPr lang="en-US" b="0" dirty="0" smtClean="0">
                <a:solidFill>
                  <a:schemeClr val="tx1"/>
                </a:solidFill>
              </a:rPr>
              <a:t>signs, </a:t>
            </a:r>
            <a:r>
              <a:rPr lang="en-US" b="0" dirty="0">
                <a:solidFill>
                  <a:schemeClr val="tx1"/>
                </a:solidFill>
              </a:rPr>
              <a:t>e.g</a:t>
            </a:r>
            <a:r>
              <a:rPr lang="en-US" b="0" dirty="0" smtClean="0">
                <a:solidFill>
                  <a:schemeClr val="tx1"/>
                </a:solidFill>
              </a:rPr>
              <a:t>., </a:t>
            </a:r>
            <a:r>
              <a:rPr lang="en-US" b="0" dirty="0">
                <a:solidFill>
                  <a:schemeClr val="tx1"/>
                </a:solidFill>
              </a:rPr>
              <a:t>fast breathing</a:t>
            </a:r>
          </a:p>
          <a:p>
            <a:endParaRPr lang="en-GB" b="0" dirty="0">
              <a:solidFill>
                <a:schemeClr val="tx1"/>
              </a:solidFill>
            </a:endParaRPr>
          </a:p>
          <a:p>
            <a:endParaRPr lang="en-GB" dirty="0"/>
          </a:p>
        </p:txBody>
      </p:sp>
      <p:sp>
        <p:nvSpPr>
          <p:cNvPr id="8" name="Title 7"/>
          <p:cNvSpPr txBox="1">
            <a:spLocks/>
          </p:cNvSpPr>
          <p:nvPr/>
        </p:nvSpPr>
        <p:spPr>
          <a:xfrm>
            <a:off x="457200" y="228600"/>
            <a:ext cx="8167520" cy="457200"/>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dirty="0"/>
              <a:t>INFECTION PREVENTION CONTROL AT HOME</a:t>
            </a:r>
          </a:p>
        </p:txBody>
      </p:sp>
    </p:spTree>
    <p:extLst>
      <p:ext uri="{BB962C8B-B14F-4D97-AF65-F5344CB8AC3E}">
        <p14:creationId xmlns:p14="http://schemas.microsoft.com/office/powerpoint/2010/main" val="357374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C95EF989-B5FF-4375-A33D-CE74AE202787}"/>
              </a:ext>
            </a:extLst>
          </p:cNvPr>
          <p:cNvSpPr txBox="1">
            <a:spLocks/>
          </p:cNvSpPr>
          <p:nvPr/>
        </p:nvSpPr>
        <p:spPr>
          <a:xfrm>
            <a:off x="597616" y="191869"/>
            <a:ext cx="8167520" cy="457200"/>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sz="2000" b="1" dirty="0"/>
              <a:t>INFECTION PREVENTION CONTROL &amp; WASH</a:t>
            </a:r>
          </a:p>
        </p:txBody>
      </p:sp>
      <p:sp>
        <p:nvSpPr>
          <p:cNvPr id="7" name="Rectangle 6">
            <a:extLst>
              <a:ext uri="{FF2B5EF4-FFF2-40B4-BE49-F238E27FC236}">
                <a16:creationId xmlns:a16="http://schemas.microsoft.com/office/drawing/2014/main" id="{04430B65-26E9-4235-82B6-6088644125E7}"/>
              </a:ext>
            </a:extLst>
          </p:cNvPr>
          <p:cNvSpPr/>
          <p:nvPr/>
        </p:nvSpPr>
        <p:spPr>
          <a:xfrm>
            <a:off x="457200" y="2173069"/>
            <a:ext cx="8153400" cy="646331"/>
          </a:xfrm>
          <a:prstGeom prst="rect">
            <a:avLst/>
          </a:prstGeom>
        </p:spPr>
        <p:txBody>
          <a:bodyPr wrap="square">
            <a:spAutoFit/>
          </a:bodyPr>
          <a:lstStyle/>
          <a:p>
            <a:pPr marL="244345" indent="-244345">
              <a:spcAft>
                <a:spcPts val="0"/>
              </a:spcAft>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There is no new or special WASH standards to promote, </a:t>
            </a:r>
            <a:r>
              <a:rPr lang="en-US" b="1" u="sng" dirty="0">
                <a:solidFill>
                  <a:srgbClr val="002060"/>
                </a:solidFill>
                <a:latin typeface="Calibri" panose="020F0502020204030204" pitchFamily="34" charset="0"/>
                <a:cs typeface="Calibri" panose="020F0502020204030204" pitchFamily="34" charset="0"/>
              </a:rPr>
              <a:t>all basic WASH standards apply</a:t>
            </a:r>
            <a:r>
              <a:rPr lang="en-US" dirty="0">
                <a:solidFill>
                  <a:srgbClr val="002060"/>
                </a:solidFill>
                <a:latin typeface="Calibri" panose="020F0502020204030204" pitchFamily="34" charset="0"/>
                <a:cs typeface="Calibri" panose="020F0502020204030204" pitchFamily="34" charset="0"/>
              </a:rPr>
              <a:t>, and they all contribute to the reduction of </a:t>
            </a:r>
            <a:r>
              <a:rPr lang="en-US" dirty="0" smtClean="0">
                <a:solidFill>
                  <a:srgbClr val="002060"/>
                </a:solidFill>
                <a:latin typeface="Calibri" panose="020F0502020204030204" pitchFamily="34" charset="0"/>
                <a:cs typeface="Calibri" panose="020F0502020204030204" pitchFamily="34" charset="0"/>
              </a:rPr>
              <a:t>COVID-19 </a:t>
            </a:r>
            <a:r>
              <a:rPr lang="en-US" dirty="0">
                <a:solidFill>
                  <a:srgbClr val="002060"/>
                </a:solidFill>
                <a:latin typeface="Calibri" panose="020F0502020204030204" pitchFamily="34" charset="0"/>
                <a:cs typeface="Calibri" panose="020F0502020204030204" pitchFamily="34" charset="0"/>
              </a:rPr>
              <a:t>transmission</a:t>
            </a:r>
          </a:p>
        </p:txBody>
      </p:sp>
      <p:sp>
        <p:nvSpPr>
          <p:cNvPr id="5" name="Rectangle 4">
            <a:extLst>
              <a:ext uri="{FF2B5EF4-FFF2-40B4-BE49-F238E27FC236}">
                <a16:creationId xmlns:a16="http://schemas.microsoft.com/office/drawing/2014/main" id="{34076EE5-1C2C-4148-8784-F4590EB35CC7}"/>
              </a:ext>
            </a:extLst>
          </p:cNvPr>
          <p:cNvSpPr/>
          <p:nvPr/>
        </p:nvSpPr>
        <p:spPr>
          <a:xfrm>
            <a:off x="457200" y="3048000"/>
            <a:ext cx="8153400" cy="674031"/>
          </a:xfrm>
          <a:prstGeom prst="rect">
            <a:avLst/>
          </a:prstGeom>
        </p:spPr>
        <p:txBody>
          <a:bodyPr wrap="square">
            <a:spAutoFit/>
          </a:bodyPr>
          <a:lstStyle/>
          <a:p>
            <a:pPr marL="342900" lvl="0" indent="-342900">
              <a:lnSpc>
                <a:spcPct val="105000"/>
              </a:lnSpc>
              <a:spcAft>
                <a:spcPts val="0"/>
              </a:spcAft>
              <a:buFont typeface="Symbol" panose="05050102010706020507" pitchFamily="18" charset="2"/>
              <a:buChar char=""/>
            </a:pPr>
            <a:r>
              <a:rPr lang="en-US" dirty="0">
                <a:solidFill>
                  <a:srgbClr val="002060"/>
                </a:solidFill>
                <a:latin typeface="Calibri" panose="020F0502020204030204" pitchFamily="34" charset="0"/>
              </a:rPr>
              <a:t>Hand hygiene is a critical health measure. In the absence of soap and water or alcohol-based hand rub, water/ash or water alone is better than </a:t>
            </a:r>
            <a:r>
              <a:rPr lang="en-US" dirty="0" smtClean="0">
                <a:solidFill>
                  <a:srgbClr val="002060"/>
                </a:solidFill>
                <a:latin typeface="Calibri" panose="020F0502020204030204" pitchFamily="34" charset="0"/>
              </a:rPr>
              <a:t>nothing.</a:t>
            </a:r>
            <a:endParaRPr lang="en-GB" dirty="0">
              <a:solidFill>
                <a:srgbClr val="002060"/>
              </a:solidFill>
              <a:latin typeface="Calibri" panose="020F0502020204030204" pitchFamily="34" charset="0"/>
            </a:endParaRPr>
          </a:p>
        </p:txBody>
      </p:sp>
      <p:sp>
        <p:nvSpPr>
          <p:cNvPr id="10" name="Rectangle 9">
            <a:extLst>
              <a:ext uri="{FF2B5EF4-FFF2-40B4-BE49-F238E27FC236}">
                <a16:creationId xmlns:a16="http://schemas.microsoft.com/office/drawing/2014/main" id="{87FA2A64-44AB-4854-BCDE-0A14CF78FDA8}"/>
              </a:ext>
            </a:extLst>
          </p:cNvPr>
          <p:cNvSpPr/>
          <p:nvPr/>
        </p:nvSpPr>
        <p:spPr>
          <a:xfrm>
            <a:off x="457200" y="3962400"/>
            <a:ext cx="8153400" cy="383182"/>
          </a:xfrm>
          <a:prstGeom prst="rect">
            <a:avLst/>
          </a:prstGeom>
        </p:spPr>
        <p:txBody>
          <a:bodyPr wrap="square">
            <a:spAutoFit/>
          </a:bodyPr>
          <a:lstStyle/>
          <a:p>
            <a:pPr marL="342900" lvl="0" indent="-342900">
              <a:lnSpc>
                <a:spcPct val="105000"/>
              </a:lnSpc>
              <a:spcAft>
                <a:spcPts val="0"/>
              </a:spcAft>
              <a:buFont typeface="Symbol" panose="05050102010706020507" pitchFamily="18" charset="2"/>
              <a:buChar char=""/>
            </a:pPr>
            <a:r>
              <a:rPr lang="en-US" dirty="0">
                <a:solidFill>
                  <a:srgbClr val="002060"/>
                </a:solidFill>
                <a:latin typeface="Calibri" panose="020F0502020204030204" pitchFamily="34" charset="0"/>
              </a:rPr>
              <a:t>Social distance coupled with hygiene promotion </a:t>
            </a:r>
            <a:r>
              <a:rPr lang="en-US" dirty="0" smtClean="0">
                <a:solidFill>
                  <a:srgbClr val="002060"/>
                </a:solidFill>
                <a:latin typeface="Calibri" panose="020F0502020204030204" pitchFamily="34" charset="0"/>
              </a:rPr>
              <a:t>messaging</a:t>
            </a:r>
            <a:endParaRPr lang="en-GB" dirty="0">
              <a:solidFill>
                <a:srgbClr val="002060"/>
              </a:solidFill>
              <a:latin typeface="Calibri" panose="020F0502020204030204" pitchFamily="34" charset="0"/>
            </a:endParaRPr>
          </a:p>
        </p:txBody>
      </p:sp>
      <p:sp>
        <p:nvSpPr>
          <p:cNvPr id="11" name="Rectangle 10">
            <a:extLst>
              <a:ext uri="{FF2B5EF4-FFF2-40B4-BE49-F238E27FC236}">
                <a16:creationId xmlns:a16="http://schemas.microsoft.com/office/drawing/2014/main" id="{81119316-A911-4EA1-982D-CE0427E71800}"/>
              </a:ext>
            </a:extLst>
          </p:cNvPr>
          <p:cNvSpPr/>
          <p:nvPr/>
        </p:nvSpPr>
        <p:spPr>
          <a:xfrm>
            <a:off x="457200" y="4572000"/>
            <a:ext cx="8153400" cy="674031"/>
          </a:xfrm>
          <a:prstGeom prst="rect">
            <a:avLst/>
          </a:prstGeom>
        </p:spPr>
        <p:txBody>
          <a:bodyPr wrap="square">
            <a:spAutoFit/>
          </a:bodyPr>
          <a:lstStyle/>
          <a:p>
            <a:pPr marL="342900" lvl="0" indent="-342900">
              <a:lnSpc>
                <a:spcPct val="105000"/>
              </a:lnSpc>
              <a:spcAft>
                <a:spcPts val="0"/>
              </a:spcAft>
              <a:buFont typeface="Symbol" panose="05050102010706020507" pitchFamily="18" charset="2"/>
              <a:buChar char=""/>
            </a:pPr>
            <a:r>
              <a:rPr lang="en-US" dirty="0">
                <a:solidFill>
                  <a:srgbClr val="002060"/>
                </a:solidFill>
                <a:latin typeface="Calibri" panose="020F0502020204030204" pitchFamily="34" charset="0"/>
              </a:rPr>
              <a:t>Since it enables </a:t>
            </a:r>
            <a:r>
              <a:rPr lang="en-US" dirty="0" smtClean="0">
                <a:solidFill>
                  <a:srgbClr val="002060"/>
                </a:solidFill>
                <a:latin typeface="Calibri" panose="020F0502020204030204" pitchFamily="34" charset="0"/>
              </a:rPr>
              <a:t>IPC practices, </a:t>
            </a:r>
            <a:r>
              <a:rPr lang="en-US" b="1" u="sng" dirty="0">
                <a:solidFill>
                  <a:srgbClr val="002060"/>
                </a:solidFill>
                <a:latin typeface="Calibri" panose="020F0502020204030204" pitchFamily="34" charset="0"/>
              </a:rPr>
              <a:t>WASH should be a </a:t>
            </a:r>
            <a:r>
              <a:rPr lang="en-US" b="1" u="sng" dirty="0" smtClean="0">
                <a:solidFill>
                  <a:srgbClr val="002060"/>
                </a:solidFill>
                <a:latin typeface="Calibri" panose="020F0502020204030204" pitchFamily="34" charset="0"/>
              </a:rPr>
              <a:t>no-regrets </a:t>
            </a:r>
            <a:r>
              <a:rPr lang="en-US" b="1" u="sng" dirty="0" smtClean="0">
                <a:solidFill>
                  <a:srgbClr val="002060"/>
                </a:solidFill>
                <a:latin typeface="Calibri" panose="020F0502020204030204" pitchFamily="34" charset="0"/>
              </a:rPr>
              <a:t>policy</a:t>
            </a:r>
            <a:r>
              <a:rPr lang="en-US"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(as </a:t>
            </a:r>
            <a:r>
              <a:rPr lang="en-US" dirty="0">
                <a:solidFill>
                  <a:srgbClr val="002060"/>
                </a:solidFill>
                <a:latin typeface="Calibri" panose="020F0502020204030204" pitchFamily="34" charset="0"/>
              </a:rPr>
              <a:t>mentioned, and recommended by </a:t>
            </a:r>
            <a:r>
              <a:rPr lang="en-US" dirty="0" smtClean="0">
                <a:solidFill>
                  <a:srgbClr val="002060"/>
                </a:solidFill>
                <a:latin typeface="Calibri" panose="020F0502020204030204" pitchFamily="34" charset="0"/>
              </a:rPr>
              <a:t>WHO)</a:t>
            </a:r>
            <a:endParaRPr lang="en-GB" dirty="0">
              <a:solidFill>
                <a:srgbClr val="002060"/>
              </a:solidFill>
              <a:latin typeface="Calibri" panose="020F0502020204030204" pitchFamily="34" charset="0"/>
            </a:endParaRPr>
          </a:p>
        </p:txBody>
      </p:sp>
      <p:sp>
        <p:nvSpPr>
          <p:cNvPr id="12" name="Rectangle 11">
            <a:extLst>
              <a:ext uri="{FF2B5EF4-FFF2-40B4-BE49-F238E27FC236}">
                <a16:creationId xmlns:a16="http://schemas.microsoft.com/office/drawing/2014/main" id="{FE39A59A-32B5-4BBF-8B5F-805F1551E1C1}"/>
              </a:ext>
            </a:extLst>
          </p:cNvPr>
          <p:cNvSpPr/>
          <p:nvPr/>
        </p:nvSpPr>
        <p:spPr>
          <a:xfrm>
            <a:off x="-149237" y="1066800"/>
            <a:ext cx="9559738" cy="827919"/>
          </a:xfrm>
          <a:prstGeom prst="rect">
            <a:avLst/>
          </a:prstGeom>
        </p:spPr>
        <p:txBody>
          <a:bodyPr wrap="square">
            <a:spAutoFit/>
          </a:bodyPr>
          <a:lstStyle/>
          <a:p>
            <a:pPr algn="ctr">
              <a:lnSpc>
                <a:spcPct val="107000"/>
              </a:lnSpc>
              <a:spcAft>
                <a:spcPts val="600"/>
              </a:spcAft>
            </a:pPr>
            <a:r>
              <a:rPr lang="en-US" sz="2000" u="sng" dirty="0">
                <a:solidFill>
                  <a:srgbClr val="F1030A"/>
                </a:solidFill>
              </a:rPr>
              <a:t>Let’s demystify IPC and WASH for </a:t>
            </a:r>
            <a:r>
              <a:rPr lang="en-US" sz="2000" u="sng" dirty="0" smtClean="0">
                <a:solidFill>
                  <a:srgbClr val="F1030A"/>
                </a:solidFill>
              </a:rPr>
              <a:t>COVID-19 </a:t>
            </a:r>
            <a:endParaRPr lang="en-US" sz="2000" u="sng" dirty="0">
              <a:solidFill>
                <a:srgbClr val="F1030A"/>
              </a:solidFill>
            </a:endParaRPr>
          </a:p>
          <a:p>
            <a:pPr algn="ctr">
              <a:lnSpc>
                <a:spcPct val="107000"/>
              </a:lnSpc>
              <a:spcAft>
                <a:spcPts val="600"/>
              </a:spcAft>
            </a:pPr>
            <a:r>
              <a:rPr lang="en-US" sz="2000" u="sng" dirty="0">
                <a:solidFill>
                  <a:srgbClr val="F1030A"/>
                </a:solidFill>
              </a:rPr>
              <a:t>There is n</a:t>
            </a:r>
            <a:r>
              <a:rPr lang="en-US" sz="2000" u="sng" dirty="0" smtClean="0">
                <a:solidFill>
                  <a:srgbClr val="F1030A"/>
                </a:solidFill>
              </a:rPr>
              <a:t>o </a:t>
            </a:r>
            <a:r>
              <a:rPr lang="en-US" sz="2000" u="sng" dirty="0">
                <a:solidFill>
                  <a:srgbClr val="F1030A"/>
                </a:solidFill>
              </a:rPr>
              <a:t>need to reinvent the </a:t>
            </a:r>
            <a:r>
              <a:rPr lang="en-US" sz="2000" u="sng" dirty="0" smtClean="0">
                <a:solidFill>
                  <a:srgbClr val="F1030A"/>
                </a:solidFill>
              </a:rPr>
              <a:t>wheel, but </a:t>
            </a:r>
            <a:r>
              <a:rPr lang="en-US" sz="2000" u="sng" dirty="0">
                <a:solidFill>
                  <a:srgbClr val="F1030A"/>
                </a:solidFill>
              </a:rPr>
              <a:t>need </a:t>
            </a:r>
            <a:r>
              <a:rPr lang="en-US" sz="2000" u="sng" dirty="0" smtClean="0">
                <a:solidFill>
                  <a:srgbClr val="F1030A"/>
                </a:solidFill>
              </a:rPr>
              <a:t>for </a:t>
            </a:r>
            <a:r>
              <a:rPr lang="en-US" sz="2000" u="sng" dirty="0">
                <a:solidFill>
                  <a:srgbClr val="F1030A"/>
                </a:solidFill>
              </a:rPr>
              <a:t>emphasis! </a:t>
            </a:r>
            <a:endParaRPr lang="en-GB" sz="2000" dirty="0">
              <a:solidFill>
                <a:srgbClr val="F1030A"/>
              </a:solidFill>
            </a:endParaRPr>
          </a:p>
        </p:txBody>
      </p:sp>
      <p:sp>
        <p:nvSpPr>
          <p:cNvPr id="13" name="Rectangle 12">
            <a:extLst>
              <a:ext uri="{FF2B5EF4-FFF2-40B4-BE49-F238E27FC236}">
                <a16:creationId xmlns:a16="http://schemas.microsoft.com/office/drawing/2014/main" id="{E8E4DE62-2C5D-41BE-AC72-007FCC14C826}"/>
              </a:ext>
            </a:extLst>
          </p:cNvPr>
          <p:cNvSpPr/>
          <p:nvPr/>
        </p:nvSpPr>
        <p:spPr>
          <a:xfrm>
            <a:off x="-149237" y="5410200"/>
            <a:ext cx="9559738" cy="400110"/>
          </a:xfrm>
          <a:prstGeom prst="rect">
            <a:avLst/>
          </a:prstGeom>
        </p:spPr>
        <p:txBody>
          <a:bodyPr wrap="square">
            <a:spAutoFit/>
          </a:bodyPr>
          <a:lstStyle/>
          <a:p>
            <a:pPr algn="ctr"/>
            <a:r>
              <a:rPr lang="en-US" sz="2000" u="sng" dirty="0">
                <a:solidFill>
                  <a:srgbClr val="F1030A"/>
                </a:solidFill>
              </a:rPr>
              <a:t>Plethora of guidance but lack of Operational Procedures !</a:t>
            </a:r>
            <a:endParaRPr lang="en-GB" sz="2000" dirty="0"/>
          </a:p>
        </p:txBody>
      </p:sp>
      <p:sp>
        <p:nvSpPr>
          <p:cNvPr id="14" name="Rectangle 13">
            <a:extLst>
              <a:ext uri="{FF2B5EF4-FFF2-40B4-BE49-F238E27FC236}">
                <a16:creationId xmlns:a16="http://schemas.microsoft.com/office/drawing/2014/main" id="{4DBEBFDC-C341-4F98-946B-ED3AF41111C6}"/>
              </a:ext>
            </a:extLst>
          </p:cNvPr>
          <p:cNvSpPr/>
          <p:nvPr/>
        </p:nvSpPr>
        <p:spPr>
          <a:xfrm>
            <a:off x="817786" y="5943600"/>
            <a:ext cx="7727180" cy="369332"/>
          </a:xfrm>
          <a:prstGeom prst="rect">
            <a:avLst/>
          </a:prstGeom>
        </p:spPr>
        <p:txBody>
          <a:bodyPr wrap="none">
            <a:spAutoFit/>
          </a:bodyPr>
          <a:lstStyle/>
          <a:p>
            <a:r>
              <a:rPr lang="en-US" u="sng" dirty="0">
                <a:solidFill>
                  <a:srgbClr val="F1030A"/>
                </a:solidFill>
              </a:rPr>
              <a:t>Clarify responsibility between sectors and based on the organization mandate… </a:t>
            </a:r>
            <a:endParaRPr lang="en-GB" dirty="0"/>
          </a:p>
        </p:txBody>
      </p:sp>
    </p:spTree>
    <p:extLst>
      <p:ext uri="{BB962C8B-B14F-4D97-AF65-F5344CB8AC3E}">
        <p14:creationId xmlns:p14="http://schemas.microsoft.com/office/powerpoint/2010/main" val="1438065785"/>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F5F32-1A34-436B-9DA3-FC20D6AC72F4}">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5e5cfa32-f11a-48b5-b101-6ccd0d9d11b7"/>
    <ds:schemaRef ds:uri="http://purl.org/dc/terms/"/>
    <ds:schemaRef ds:uri="http://schemas.openxmlformats.org/package/2006/metadata/core-properties"/>
    <ds:schemaRef ds:uri="2f48e1d0-7cb8-41d9-828b-ed81fdeb0972"/>
    <ds:schemaRef ds:uri="http://purl.org/dc/dcmitype/"/>
    <ds:schemaRef ds:uri="http://purl.org/dc/elements/1.1/"/>
  </ds:schemaRefs>
</ds:datastoreItem>
</file>

<file path=customXml/itemProps2.xml><?xml version="1.0" encoding="utf-8"?>
<ds:datastoreItem xmlns:ds="http://schemas.openxmlformats.org/officeDocument/2006/customXml" ds:itemID="{4CA351BE-5A6A-4F61-8B9A-2549B71CF1BF}">
  <ds:schemaRefs>
    <ds:schemaRef ds:uri="http://schemas.microsoft.com/sharepoint/v3/contenttype/forms"/>
  </ds:schemaRefs>
</ds:datastoreItem>
</file>

<file path=customXml/itemProps3.xml><?xml version="1.0" encoding="utf-8"?>
<ds:datastoreItem xmlns:ds="http://schemas.openxmlformats.org/officeDocument/2006/customXml" ds:itemID="{7B0D4EB9-BF56-4CC2-973F-8F5024CFF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4.3-Template_12.7.2016</Template>
  <TotalTime>3933</TotalTime>
  <Words>3971</Words>
  <Application>Microsoft Office PowerPoint</Application>
  <PresentationFormat>On-screen Show (4:3)</PresentationFormat>
  <Paragraphs>412</Paragraphs>
  <Slides>26</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Gill Sans Infant MT</vt:lpstr>
      <vt:lpstr>Gill Sans MT</vt:lpstr>
      <vt:lpstr>Symbol</vt:lpstr>
      <vt:lpstr>Times New Roman</vt:lpstr>
      <vt:lpstr>Wingdings</vt:lpstr>
      <vt:lpstr>4.3-Template_12.7.2016</vt:lpstr>
      <vt:lpstr>READY: GLOBAL READINESS FOR  MAJOR DISEASE OUTBREAK RESPONSE</vt:lpstr>
      <vt:lpstr>WHAT IS INFECTION PREVENTION AND CONTROL?</vt:lpstr>
      <vt:lpstr>HEALTH FACILITY IPC GOALS</vt:lpstr>
      <vt:lpstr>BASED ON THE MODE OF TRANSMISSION Modes of Transmission for COVID-19</vt:lpstr>
      <vt:lpstr>PowerPoint Presentation</vt:lpstr>
      <vt:lpstr>PowerPoint Presentation</vt:lpstr>
      <vt:lpstr>PowerPoint Presentation</vt:lpstr>
      <vt:lpstr>PowerPoint Presentation</vt:lpstr>
      <vt:lpstr>PowerPoint Presentation</vt:lpstr>
      <vt:lpstr>SURVIVAL OF SURROGATE, HUMAN CORONAVIRUSES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SAFELY MANAGED WATER SUPPLIES</vt:lpstr>
      <vt:lpstr>SAFELY MANAGED SANITATION-KEY POINTS</vt:lpstr>
      <vt:lpstr>SAFELY MANAGED MEDICAL WASTE</vt:lpstr>
      <vt:lpstr>HAND HYGIENE</vt:lpstr>
      <vt:lpstr>PowerPoint Presentation</vt:lpstr>
      <vt:lpstr>PowerPoint Presentation</vt:lpstr>
      <vt:lpstr>KEY RESOURCES: IPC AND HEALTH CARE</vt:lpstr>
      <vt:lpstr>KEY RESOURCES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102</cp:revision>
  <cp:lastPrinted>2020-03-10T10:32:15Z</cp:lastPrinted>
  <dcterms:created xsi:type="dcterms:W3CDTF">2017-03-16T17:46:58Z</dcterms:created>
  <dcterms:modified xsi:type="dcterms:W3CDTF">2020-07-13T04:34:52Z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