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C4BFE-50ED-C9F9-ED0E-057B72F8E283}" v="7" dt="2020-07-07T20:58:37.434"/>
    <p1510:client id="{A7F15EAA-705E-B236-83AF-47992D446C8E}" v="67" dt="2020-07-07T20:53:25.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9" autoAdjust="0"/>
  </p:normalViewPr>
  <p:slideViewPr>
    <p:cSldViewPr snapToGrid="0">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ig, Laura" userId="S::lromig@savechildren.org::d18f9edb-0ab4-48b9-b46b-a11c47436c90" providerId="AD" clId="Web-{A7F15EAA-705E-B236-83AF-47992D446C8E}"/>
    <pc:docChg chg="modSld">
      <pc:chgData name="Romig, Laura" userId="S::lromig@savechildren.org::d18f9edb-0ab4-48b9-b46b-a11c47436c90" providerId="AD" clId="Web-{A7F15EAA-705E-B236-83AF-47992D446C8E}" dt="2020-07-07T20:53:25.489" v="65" actId="1076"/>
      <pc:docMkLst>
        <pc:docMk/>
      </pc:docMkLst>
      <pc:sldChg chg="modSp">
        <pc:chgData name="Romig, Laura" userId="S::lromig@savechildren.org::d18f9edb-0ab4-48b9-b46b-a11c47436c90" providerId="AD" clId="Web-{A7F15EAA-705E-B236-83AF-47992D446C8E}" dt="2020-07-07T20:53:25.489" v="65" actId="1076"/>
        <pc:sldMkLst>
          <pc:docMk/>
          <pc:sldMk cId="1501871519" sldId="341"/>
        </pc:sldMkLst>
        <pc:spChg chg="mod">
          <ac:chgData name="Romig, Laura" userId="S::lromig@savechildren.org::d18f9edb-0ab4-48b9-b46b-a11c47436c90" providerId="AD" clId="Web-{A7F15EAA-705E-B236-83AF-47992D446C8E}" dt="2020-07-07T20:52:17.582" v="59" actId="1076"/>
          <ac:spMkLst>
            <pc:docMk/>
            <pc:sldMk cId="1501871519" sldId="341"/>
            <ac:spMk id="9" creationId="{00000000-0000-0000-0000-000000000000}"/>
          </ac:spMkLst>
        </pc:spChg>
        <pc:picChg chg="mod">
          <ac:chgData name="Romig, Laura" userId="S::lromig@savechildren.org::d18f9edb-0ab4-48b9-b46b-a11c47436c90" providerId="AD" clId="Web-{A7F15EAA-705E-B236-83AF-47992D446C8E}" dt="2020-07-07T20:53:25.489" v="65" actId="1076"/>
          <ac:picMkLst>
            <pc:docMk/>
            <pc:sldMk cId="1501871519" sldId="341"/>
            <ac:picMk id="5" creationId="{00000000-0000-0000-0000-000000000000}"/>
          </ac:picMkLst>
        </pc:picChg>
      </pc:sldChg>
      <pc:sldChg chg="modSp">
        <pc:chgData name="Romig, Laura" userId="S::lromig@savechildren.org::d18f9edb-0ab4-48b9-b46b-a11c47436c90" providerId="AD" clId="Web-{A7F15EAA-705E-B236-83AF-47992D446C8E}" dt="2020-07-07T20:51:56.456" v="55" actId="1076"/>
        <pc:sldMkLst>
          <pc:docMk/>
          <pc:sldMk cId="2972298509" sldId="343"/>
        </pc:sldMkLst>
        <pc:spChg chg="mod">
          <ac:chgData name="Romig, Laura" userId="S::lromig@savechildren.org::d18f9edb-0ab4-48b9-b46b-a11c47436c90" providerId="AD" clId="Web-{A7F15EAA-705E-B236-83AF-47992D446C8E}" dt="2020-07-07T20:51:56.456" v="55" actId="1076"/>
          <ac:spMkLst>
            <pc:docMk/>
            <pc:sldMk cId="2972298509" sldId="343"/>
            <ac:spMk id="3" creationId="{00000000-0000-0000-0000-000000000000}"/>
          </ac:spMkLst>
        </pc:spChg>
        <pc:spChg chg="mod">
          <ac:chgData name="Romig, Laura" userId="S::lromig@savechildren.org::d18f9edb-0ab4-48b9-b46b-a11c47436c90" providerId="AD" clId="Web-{A7F15EAA-705E-B236-83AF-47992D446C8E}" dt="2020-07-07T20:51:51.472" v="54" actId="1076"/>
          <ac:spMkLst>
            <pc:docMk/>
            <pc:sldMk cId="2972298509" sldId="343"/>
            <ac:spMk id="6" creationId="{00000000-0000-0000-0000-000000000000}"/>
          </ac:spMkLst>
        </pc:spChg>
        <pc:picChg chg="mod">
          <ac:chgData name="Romig, Laura" userId="S::lromig@savechildren.org::d18f9edb-0ab4-48b9-b46b-a11c47436c90" providerId="AD" clId="Web-{A7F15EAA-705E-B236-83AF-47992D446C8E}" dt="2020-07-07T20:51:45.394" v="53" actId="14100"/>
          <ac:picMkLst>
            <pc:docMk/>
            <pc:sldMk cId="2972298509" sldId="343"/>
            <ac:picMk id="5" creationId="{00000000-0000-0000-0000-000000000000}"/>
          </ac:picMkLst>
        </pc:picChg>
      </pc:sldChg>
      <pc:sldChg chg="modSp">
        <pc:chgData name="Romig, Laura" userId="S::lromig@savechildren.org::d18f9edb-0ab4-48b9-b46b-a11c47436c90" providerId="AD" clId="Web-{A7F15EAA-705E-B236-83AF-47992D446C8E}" dt="2020-07-07T20:52:54.363" v="62" actId="1076"/>
        <pc:sldMkLst>
          <pc:docMk/>
          <pc:sldMk cId="1209556866" sldId="346"/>
        </pc:sldMkLst>
        <pc:spChg chg="mod">
          <ac:chgData name="Romig, Laura" userId="S::lromig@savechildren.org::d18f9edb-0ab4-48b9-b46b-a11c47436c90" providerId="AD" clId="Web-{A7F15EAA-705E-B236-83AF-47992D446C8E}" dt="2020-07-07T20:51:28.440" v="50" actId="1076"/>
          <ac:spMkLst>
            <pc:docMk/>
            <pc:sldMk cId="1209556866" sldId="346"/>
            <ac:spMk id="6" creationId="{00000000-0000-0000-0000-000000000000}"/>
          </ac:spMkLst>
        </pc:spChg>
        <pc:picChg chg="mod modCrop">
          <ac:chgData name="Romig, Laura" userId="S::lromig@savechildren.org::d18f9edb-0ab4-48b9-b46b-a11c47436c90" providerId="AD" clId="Web-{A7F15EAA-705E-B236-83AF-47992D446C8E}" dt="2020-07-07T20:52:54.363" v="62" actId="1076"/>
          <ac:picMkLst>
            <pc:docMk/>
            <pc:sldMk cId="1209556866" sldId="346"/>
            <ac:picMk id="4" creationId="{00000000-0000-0000-0000-000000000000}"/>
          </ac:picMkLst>
        </pc:picChg>
      </pc:sldChg>
      <pc:sldChg chg="modSp">
        <pc:chgData name="Romig, Laura" userId="S::lromig@savechildren.org::d18f9edb-0ab4-48b9-b46b-a11c47436c90" providerId="AD" clId="Web-{A7F15EAA-705E-B236-83AF-47992D446C8E}" dt="2020-07-07T20:48:35.297" v="27" actId="14100"/>
        <pc:sldMkLst>
          <pc:docMk/>
          <pc:sldMk cId="2569386791" sldId="347"/>
        </pc:sldMkLst>
        <pc:spChg chg="mod">
          <ac:chgData name="Romig, Laura" userId="S::lromig@savechildren.org::d18f9edb-0ab4-48b9-b46b-a11c47436c90" providerId="AD" clId="Web-{A7F15EAA-705E-B236-83AF-47992D446C8E}" dt="2020-07-07T20:48:15.047" v="24" actId="1076"/>
          <ac:spMkLst>
            <pc:docMk/>
            <pc:sldMk cId="2569386791" sldId="347"/>
            <ac:spMk id="3" creationId="{FAB7E852-7741-3F40-B7CC-66C3E41AFBB4}"/>
          </ac:spMkLst>
        </pc:spChg>
        <pc:spChg chg="mod">
          <ac:chgData name="Romig, Laura" userId="S::lromig@savechildren.org::d18f9edb-0ab4-48b9-b46b-a11c47436c90" providerId="AD" clId="Web-{A7F15EAA-705E-B236-83AF-47992D446C8E}" dt="2020-07-07T20:48:35.297" v="27" actId="14100"/>
          <ac:spMkLst>
            <pc:docMk/>
            <pc:sldMk cId="2569386791" sldId="347"/>
            <ac:spMk id="10" creationId="{D6CE7F3A-B7E2-1C48-91A2-7A85DFA47FB4}"/>
          </ac:spMkLst>
        </pc:spChg>
        <pc:picChg chg="mod ord modCrop">
          <ac:chgData name="Romig, Laura" userId="S::lromig@savechildren.org::d18f9edb-0ab4-48b9-b46b-a11c47436c90" providerId="AD" clId="Web-{A7F15EAA-705E-B236-83AF-47992D446C8E}" dt="2020-07-07T20:48:27.984" v="26"/>
          <ac:picMkLst>
            <pc:docMk/>
            <pc:sldMk cId="2569386791" sldId="347"/>
            <ac:picMk id="5" creationId="{00000000-0000-0000-0000-000000000000}"/>
          </ac:picMkLst>
        </pc:picChg>
      </pc:sldChg>
      <pc:sldChg chg="modSp">
        <pc:chgData name="Romig, Laura" userId="S::lromig@savechildren.org::d18f9edb-0ab4-48b9-b46b-a11c47436c90" providerId="AD" clId="Web-{A7F15EAA-705E-B236-83AF-47992D446C8E}" dt="2020-07-07T20:50:10.986" v="42" actId="1076"/>
        <pc:sldMkLst>
          <pc:docMk/>
          <pc:sldMk cId="724026480" sldId="349"/>
        </pc:sldMkLst>
        <pc:spChg chg="mod">
          <ac:chgData name="Romig, Laura" userId="S::lromig@savechildren.org::d18f9edb-0ab4-48b9-b46b-a11c47436c90" providerId="AD" clId="Web-{A7F15EAA-705E-B236-83AF-47992D446C8E}" dt="2020-07-07T20:49:13.845" v="32" actId="1076"/>
          <ac:spMkLst>
            <pc:docMk/>
            <pc:sldMk cId="724026480" sldId="349"/>
            <ac:spMk id="7" creationId="{00000000-0000-0000-0000-000000000000}"/>
          </ac:spMkLst>
        </pc:spChg>
        <pc:picChg chg="mod modCrop">
          <ac:chgData name="Romig, Laura" userId="S::lromig@savechildren.org::d18f9edb-0ab4-48b9-b46b-a11c47436c90" providerId="AD" clId="Web-{A7F15EAA-705E-B236-83AF-47992D446C8E}" dt="2020-07-07T20:50:10.986" v="42" actId="1076"/>
          <ac:picMkLst>
            <pc:docMk/>
            <pc:sldMk cId="724026480" sldId="349"/>
            <ac:picMk id="2" creationId="{00000000-0000-0000-0000-000000000000}"/>
          </ac:picMkLst>
        </pc:picChg>
      </pc:sldChg>
    </pc:docChg>
  </pc:docChgLst>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docChgLst>
    <pc:chgData name="Romig, Laura" userId="S::lromig@savechildren.org::d18f9edb-0ab4-48b9-b46b-a11c47436c90" providerId="AD" clId="Web-{503C4BFE-50ED-C9F9-ED0E-057B72F8E283}"/>
    <pc:docChg chg="modSld">
      <pc:chgData name="Romig, Laura" userId="S::lromig@savechildren.org::d18f9edb-0ab4-48b9-b46b-a11c47436c90" providerId="AD" clId="Web-{503C4BFE-50ED-C9F9-ED0E-057B72F8E283}" dt="2020-07-07T20:58:37.434" v="6" actId="1076"/>
      <pc:docMkLst>
        <pc:docMk/>
      </pc:docMkLst>
      <pc:sldChg chg="modSp">
        <pc:chgData name="Romig, Laura" userId="S::lromig@savechildren.org::d18f9edb-0ab4-48b9-b46b-a11c47436c90" providerId="AD" clId="Web-{503C4BFE-50ED-C9F9-ED0E-057B72F8E283}" dt="2020-07-07T20:58:08.074" v="3" actId="1076"/>
        <pc:sldMkLst>
          <pc:docMk/>
          <pc:sldMk cId="2972298509" sldId="343"/>
        </pc:sldMkLst>
        <pc:picChg chg="mod">
          <ac:chgData name="Romig, Laura" userId="S::lromig@savechildren.org::d18f9edb-0ab4-48b9-b46b-a11c47436c90" providerId="AD" clId="Web-{503C4BFE-50ED-C9F9-ED0E-057B72F8E283}" dt="2020-07-07T20:58:08.074" v="3" actId="1076"/>
          <ac:picMkLst>
            <pc:docMk/>
            <pc:sldMk cId="2972298509" sldId="343"/>
            <ac:picMk id="5" creationId="{00000000-0000-0000-0000-000000000000}"/>
          </ac:picMkLst>
        </pc:picChg>
      </pc:sldChg>
      <pc:sldChg chg="modSp">
        <pc:chgData name="Romig, Laura" userId="S::lromig@savechildren.org::d18f9edb-0ab4-48b9-b46b-a11c47436c90" providerId="AD" clId="Web-{503C4BFE-50ED-C9F9-ED0E-057B72F8E283}" dt="2020-07-07T20:58:19.809" v="5" actId="1076"/>
        <pc:sldMkLst>
          <pc:docMk/>
          <pc:sldMk cId="1209556866" sldId="346"/>
        </pc:sldMkLst>
        <pc:spChg chg="mod">
          <ac:chgData name="Romig, Laura" userId="S::lromig@savechildren.org::d18f9edb-0ab4-48b9-b46b-a11c47436c90" providerId="AD" clId="Web-{503C4BFE-50ED-C9F9-ED0E-057B72F8E283}" dt="2020-07-07T20:58:19.809" v="5" actId="1076"/>
          <ac:spMkLst>
            <pc:docMk/>
            <pc:sldMk cId="1209556866" sldId="346"/>
            <ac:spMk id="6" creationId="{00000000-0000-0000-0000-000000000000}"/>
          </ac:spMkLst>
        </pc:spChg>
        <pc:picChg chg="mod">
          <ac:chgData name="Romig, Laura" userId="S::lromig@savechildren.org::d18f9edb-0ab4-48b9-b46b-a11c47436c90" providerId="AD" clId="Web-{503C4BFE-50ED-C9F9-ED0E-057B72F8E283}" dt="2020-07-07T20:58:13.340" v="4" actId="1076"/>
          <ac:picMkLst>
            <pc:docMk/>
            <pc:sldMk cId="1209556866" sldId="346"/>
            <ac:picMk id="4" creationId="{00000000-0000-0000-0000-000000000000}"/>
          </ac:picMkLst>
        </pc:picChg>
      </pc:sldChg>
      <pc:sldChg chg="modSp">
        <pc:chgData name="Romig, Laura" userId="S::lromig@savechildren.org::d18f9edb-0ab4-48b9-b46b-a11c47436c90" providerId="AD" clId="Web-{503C4BFE-50ED-C9F9-ED0E-057B72F8E283}" dt="2020-07-07T20:58:37.434" v="6" actId="1076"/>
        <pc:sldMkLst>
          <pc:docMk/>
          <pc:sldMk cId="724026480" sldId="349"/>
        </pc:sldMkLst>
        <pc:picChg chg="mod">
          <ac:chgData name="Romig, Laura" userId="S::lromig@savechildren.org::d18f9edb-0ab4-48b9-b46b-a11c47436c90" providerId="AD" clId="Web-{503C4BFE-50ED-C9F9-ED0E-057B72F8E283}" dt="2020-07-07T20:58:37.434" v="6" actId="1076"/>
          <ac:picMkLst>
            <pc:docMk/>
            <pc:sldMk cId="724026480" sldId="349"/>
            <ac:picMk id="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D33B-09FC-4DC2-B31D-C2AAF28278BF}"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8CE0CDE-6ABE-46CC-9D07-CABE485AAFE5}">
      <dgm:prSet custT="1"/>
      <dgm:spPr>
        <a:solidFill>
          <a:schemeClr val="accent6">
            <a:lumMod val="50000"/>
          </a:schemeClr>
        </a:solidFill>
      </dgm:spPr>
      <dgm:t>
        <a:bodyPr/>
        <a:lstStyle/>
        <a:p>
          <a:pPr algn="ctr"/>
          <a:r>
            <a:rPr lang="en-US" sz="1800" b="1" i="0" dirty="0">
              <a:latin typeface="Calibri" panose="020F0502020204030204" pitchFamily="34" charset="0"/>
              <a:cs typeface="Calibri" panose="020F0502020204030204" pitchFamily="34" charset="0"/>
            </a:rPr>
            <a:t>Endemic</a:t>
          </a:r>
          <a:r>
            <a:rPr lang="en-US" sz="1800" b="0" i="0" dirty="0">
              <a:latin typeface="Calibri" panose="020F0502020204030204" pitchFamily="34" charset="0"/>
              <a:cs typeface="Calibri" panose="020F0502020204030204" pitchFamily="34" charset="0"/>
            </a:rPr>
            <a:t> </a:t>
          </a:r>
        </a:p>
        <a:p>
          <a:pPr algn="l"/>
          <a:r>
            <a:rPr lang="en-US" sz="1800" b="0" i="0" dirty="0">
              <a:latin typeface="Calibri" panose="020F0502020204030204" pitchFamily="34" charset="0"/>
              <a:cs typeface="Calibri" panose="020F0502020204030204" pitchFamily="34" charset="0"/>
            </a:rPr>
            <a:t>Constant presence of a disease or infectious agent in a population within a geographic area</a:t>
          </a:r>
          <a:endParaRPr lang="en-US" sz="1800" dirty="0">
            <a:latin typeface="Calibri" panose="020F0502020204030204" pitchFamily="34" charset="0"/>
            <a:cs typeface="Calibri" panose="020F0502020204030204" pitchFamily="34" charset="0"/>
          </a:endParaRPr>
        </a:p>
      </dgm:t>
    </dgm:pt>
    <dgm:pt modelId="{0EA1E8CB-6B40-4580-9022-726DE1F7D583}" type="parTrans" cxnId="{EC9E636A-A597-418E-BF19-8FCADAEAE3CD}">
      <dgm:prSet/>
      <dgm:spPr/>
      <dgm:t>
        <a:bodyPr/>
        <a:lstStyle/>
        <a:p>
          <a:endParaRPr lang="en-US"/>
        </a:p>
      </dgm:t>
    </dgm:pt>
    <dgm:pt modelId="{B8F0726C-FFE6-489E-A337-39D961700FEC}" type="sibTrans" cxnId="{EC9E636A-A597-418E-BF19-8FCADAEAE3CD}">
      <dgm:prSet/>
      <dgm:spPr/>
      <dgm:t>
        <a:bodyPr/>
        <a:lstStyle/>
        <a:p>
          <a:endParaRPr lang="en-US"/>
        </a:p>
      </dgm:t>
    </dgm:pt>
    <dgm:pt modelId="{8606781F-A370-49A3-ACA3-1C702034D9D0}">
      <dgm:prSet custT="1"/>
      <dgm:spPr>
        <a:solidFill>
          <a:schemeClr val="accent6">
            <a:lumMod val="50000"/>
          </a:schemeClr>
        </a:solidFill>
      </dgm:spPr>
      <dgm:t>
        <a:bodyPr/>
        <a:lstStyle/>
        <a:p>
          <a:pPr algn="ctr"/>
          <a:r>
            <a:rPr lang="en-US" sz="1800" b="1" i="0">
              <a:latin typeface="Calibri" panose="020F0502020204030204" pitchFamily="34" charset="0"/>
              <a:cs typeface="Calibri" panose="020F0502020204030204" pitchFamily="34" charset="0"/>
            </a:rPr>
            <a:t>Epidemic</a:t>
          </a:r>
        </a:p>
        <a:p>
          <a:pPr algn="l"/>
          <a:r>
            <a:rPr lang="en-US" sz="1800" b="0" i="0">
              <a:latin typeface="Calibri" panose="020F0502020204030204" pitchFamily="34" charset="0"/>
              <a:cs typeface="Calibri" panose="020F0502020204030204" pitchFamily="34" charset="0"/>
            </a:rPr>
            <a:t>Sudden</a:t>
          </a:r>
          <a:r>
            <a:rPr lang="en-US" sz="1800" b="1" i="0">
              <a:latin typeface="Calibri" panose="020F0502020204030204" pitchFamily="34" charset="0"/>
              <a:cs typeface="Calibri" panose="020F0502020204030204" pitchFamily="34" charset="0"/>
            </a:rPr>
            <a:t> </a:t>
          </a:r>
          <a:r>
            <a:rPr lang="en-US" sz="1800" b="0" i="0">
              <a:latin typeface="Calibri" panose="020F0502020204030204" pitchFamily="34" charset="0"/>
              <a:cs typeface="Calibri" panose="020F0502020204030204" pitchFamily="34" charset="0"/>
            </a:rPr>
            <a:t>Increase in the number of cases of a disease above what is normally expected in that population </a:t>
          </a:r>
        </a:p>
      </dgm:t>
    </dgm:pt>
    <dgm:pt modelId="{554B009E-5825-4C85-BF76-2E36475024FE}" type="parTrans" cxnId="{9C58FA47-BDF5-4603-9BDC-4E91B4780CC0}">
      <dgm:prSet/>
      <dgm:spPr/>
      <dgm:t>
        <a:bodyPr/>
        <a:lstStyle/>
        <a:p>
          <a:endParaRPr lang="en-US"/>
        </a:p>
      </dgm:t>
    </dgm:pt>
    <dgm:pt modelId="{BD08A122-33FB-495A-8B1F-45DA474E9CCE}" type="sibTrans" cxnId="{9C58FA47-BDF5-4603-9BDC-4E91B4780CC0}">
      <dgm:prSet/>
      <dgm:spPr/>
      <dgm:t>
        <a:bodyPr/>
        <a:lstStyle/>
        <a:p>
          <a:endParaRPr lang="en-US"/>
        </a:p>
      </dgm:t>
    </dgm:pt>
    <dgm:pt modelId="{88C53B9C-A59A-46C9-B889-3E630679E0C9}">
      <dgm:prSet custT="1"/>
      <dgm:spPr>
        <a:solidFill>
          <a:schemeClr val="accent6">
            <a:lumMod val="50000"/>
          </a:schemeClr>
        </a:solidFill>
      </dgm:spPr>
      <dgm:t>
        <a:bodyPr anchor="t"/>
        <a:lstStyle/>
        <a:p>
          <a:pPr algn="ctr"/>
          <a:endParaRPr lang="en-US" sz="1800" b="1" i="0" dirty="0"/>
        </a:p>
        <a:p>
          <a:pPr algn="ctr"/>
          <a:r>
            <a:rPr lang="en-US" sz="1800" b="1" i="0" dirty="0">
              <a:latin typeface="Calibri" panose="020F0502020204030204" pitchFamily="34" charset="0"/>
              <a:cs typeface="Calibri" panose="020F0502020204030204" pitchFamily="34" charset="0"/>
            </a:rPr>
            <a:t>Outbreak</a:t>
          </a:r>
          <a:r>
            <a:rPr lang="en-US" sz="1400" b="1" i="0" dirty="0">
              <a:latin typeface="Calibri" panose="020F0502020204030204" pitchFamily="34" charset="0"/>
              <a:cs typeface="Calibri" panose="020F0502020204030204" pitchFamily="34" charset="0"/>
            </a:rPr>
            <a:t> </a:t>
          </a:r>
        </a:p>
        <a:p>
          <a:pPr algn="l"/>
          <a:r>
            <a:rPr lang="en-US" sz="1800" b="0" i="0" dirty="0" smtClean="0">
              <a:latin typeface="Calibri" panose="020F0502020204030204" pitchFamily="34" charset="0"/>
              <a:cs typeface="Calibri" panose="020F0502020204030204" pitchFamily="34" charset="0"/>
            </a:rPr>
            <a:t>An epidemic, but </a:t>
          </a:r>
          <a:r>
            <a:rPr lang="en-US" sz="1800" b="0" i="0" dirty="0">
              <a:latin typeface="Calibri" panose="020F0502020204030204" pitchFamily="34" charset="0"/>
              <a:cs typeface="Calibri" panose="020F0502020204030204" pitchFamily="34" charset="0"/>
            </a:rPr>
            <a:t>often used for a more limited geographic area</a:t>
          </a:r>
          <a:endParaRPr lang="en-US" sz="1800" dirty="0">
            <a:latin typeface="Calibri" panose="020F0502020204030204" pitchFamily="34" charset="0"/>
            <a:cs typeface="Calibri" panose="020F0502020204030204" pitchFamily="34" charset="0"/>
          </a:endParaRPr>
        </a:p>
      </dgm:t>
    </dgm:pt>
    <dgm:pt modelId="{B4625418-7855-4898-A695-D405509A0CA4}" type="parTrans" cxnId="{67E3BCC5-3F04-47FE-BBB4-C478E94198C2}">
      <dgm:prSet/>
      <dgm:spPr/>
      <dgm:t>
        <a:bodyPr/>
        <a:lstStyle/>
        <a:p>
          <a:endParaRPr lang="en-US"/>
        </a:p>
      </dgm:t>
    </dgm:pt>
    <dgm:pt modelId="{813769CA-AC72-4C09-8BED-E6C5837912AF}" type="sibTrans" cxnId="{67E3BCC5-3F04-47FE-BBB4-C478E94198C2}">
      <dgm:prSet/>
      <dgm:spPr/>
      <dgm:t>
        <a:bodyPr/>
        <a:lstStyle/>
        <a:p>
          <a:endParaRPr lang="en-US"/>
        </a:p>
      </dgm:t>
    </dgm:pt>
    <dgm:pt modelId="{E2AE486D-229D-42FB-97FB-F681D246AC39}">
      <dgm:prSet custT="1"/>
      <dgm:spPr>
        <a:solidFill>
          <a:schemeClr val="accent6">
            <a:lumMod val="50000"/>
          </a:schemeClr>
        </a:solidFill>
      </dgm:spPr>
      <dgm:t>
        <a:bodyPr/>
        <a:lstStyle/>
        <a:p>
          <a:pPr algn="ctr"/>
          <a:r>
            <a:rPr lang="en-GB" sz="1800" b="1" i="0" dirty="0">
              <a:latin typeface="Calibri" panose="020F0502020204030204" pitchFamily="34" charset="0"/>
              <a:cs typeface="Calibri" panose="020F0502020204030204" pitchFamily="34" charset="0"/>
            </a:rPr>
            <a:t>Pandemic </a:t>
          </a:r>
        </a:p>
        <a:p>
          <a:pPr algn="l"/>
          <a:r>
            <a:rPr lang="en-US" sz="1800" b="0" i="0" dirty="0" smtClean="0">
              <a:latin typeface="Calibri" panose="020F0502020204030204" pitchFamily="34" charset="0"/>
              <a:cs typeface="Calibri" panose="020F0502020204030204" pitchFamily="34" charset="0"/>
            </a:rPr>
            <a:t>An epidemic </a:t>
          </a:r>
          <a:r>
            <a:rPr lang="en-US" sz="1800" b="0" i="0" dirty="0">
              <a:latin typeface="Calibri" panose="020F0502020204030204" pitchFamily="34" charset="0"/>
              <a:cs typeface="Calibri" panose="020F0502020204030204" pitchFamily="34" charset="0"/>
            </a:rPr>
            <a:t>that has spread over several countries or continents, usually affecting large number of </a:t>
          </a:r>
          <a:r>
            <a:rPr lang="en-US" sz="1800" b="0" i="0" dirty="0" smtClean="0">
              <a:latin typeface="Calibri" panose="020F0502020204030204" pitchFamily="34" charset="0"/>
              <a:cs typeface="Calibri" panose="020F0502020204030204" pitchFamily="34" charset="0"/>
            </a:rPr>
            <a:t>people; typically characteristic of a new disease.</a:t>
          </a:r>
          <a:endParaRPr lang="en-US" sz="1800" b="0" i="0" dirty="0">
            <a:latin typeface="Calibri" panose="020F0502020204030204" pitchFamily="34" charset="0"/>
            <a:cs typeface="Calibri" panose="020F0502020204030204" pitchFamily="34" charset="0"/>
          </a:endParaRPr>
        </a:p>
      </dgm:t>
    </dgm:pt>
    <dgm:pt modelId="{7EE66AE8-68D6-410C-BDFA-45BAAF979E16}" type="parTrans" cxnId="{B7858060-58A1-4E73-B604-6C74E5BF4A2F}">
      <dgm:prSet/>
      <dgm:spPr/>
      <dgm:t>
        <a:bodyPr/>
        <a:lstStyle/>
        <a:p>
          <a:endParaRPr lang="en-US"/>
        </a:p>
      </dgm:t>
    </dgm:pt>
    <dgm:pt modelId="{86117D82-8EF9-49A8-B26C-5A327CFF5AFC}" type="sibTrans" cxnId="{B7858060-58A1-4E73-B604-6C74E5BF4A2F}">
      <dgm:prSet/>
      <dgm:spPr/>
      <dgm:t>
        <a:bodyPr/>
        <a:lstStyle/>
        <a:p>
          <a:endParaRPr lang="en-US"/>
        </a:p>
      </dgm:t>
    </dgm:pt>
    <dgm:pt modelId="{C05A8BA9-71B8-9941-9249-AA0AE9566057}" type="pres">
      <dgm:prSet presAssocID="{5EF2D33B-09FC-4DC2-B31D-C2AAF28278BF}" presName="diagram" presStyleCnt="0">
        <dgm:presLayoutVars>
          <dgm:dir/>
          <dgm:resizeHandles val="exact"/>
        </dgm:presLayoutVars>
      </dgm:prSet>
      <dgm:spPr/>
      <dgm:t>
        <a:bodyPr/>
        <a:lstStyle/>
        <a:p>
          <a:endParaRPr lang="en-US"/>
        </a:p>
      </dgm:t>
    </dgm:pt>
    <dgm:pt modelId="{10F657F5-B5CB-5441-B54E-B810CE308362}" type="pres">
      <dgm:prSet presAssocID="{18CE0CDE-6ABE-46CC-9D07-CABE485AAFE5}" presName="node" presStyleLbl="node1" presStyleIdx="0" presStyleCnt="4">
        <dgm:presLayoutVars>
          <dgm:bulletEnabled val="1"/>
        </dgm:presLayoutVars>
      </dgm:prSet>
      <dgm:spPr/>
      <dgm:t>
        <a:bodyPr/>
        <a:lstStyle/>
        <a:p>
          <a:endParaRPr lang="en-US"/>
        </a:p>
      </dgm:t>
    </dgm:pt>
    <dgm:pt modelId="{A4A49DC3-445E-E341-9271-52C7611BF6AC}" type="pres">
      <dgm:prSet presAssocID="{B8F0726C-FFE6-489E-A337-39D961700FEC}" presName="sibTrans" presStyleCnt="0"/>
      <dgm:spPr/>
    </dgm:pt>
    <dgm:pt modelId="{6A72CE6A-3795-6F4F-8ED9-F8EF004B00FF}" type="pres">
      <dgm:prSet presAssocID="{8606781F-A370-49A3-ACA3-1C702034D9D0}" presName="node" presStyleLbl="node1" presStyleIdx="1" presStyleCnt="4">
        <dgm:presLayoutVars>
          <dgm:bulletEnabled val="1"/>
        </dgm:presLayoutVars>
      </dgm:prSet>
      <dgm:spPr/>
      <dgm:t>
        <a:bodyPr/>
        <a:lstStyle/>
        <a:p>
          <a:endParaRPr lang="en-US"/>
        </a:p>
      </dgm:t>
    </dgm:pt>
    <dgm:pt modelId="{490839EC-DD5F-444A-B978-C9E14431FB4F}" type="pres">
      <dgm:prSet presAssocID="{BD08A122-33FB-495A-8B1F-45DA474E9CCE}" presName="sibTrans" presStyleCnt="0"/>
      <dgm:spPr/>
    </dgm:pt>
    <dgm:pt modelId="{7D09C931-7F1C-924A-B8D7-6ADCE86B2663}" type="pres">
      <dgm:prSet presAssocID="{88C53B9C-A59A-46C9-B889-3E630679E0C9}" presName="node" presStyleLbl="node1" presStyleIdx="2" presStyleCnt="4">
        <dgm:presLayoutVars>
          <dgm:bulletEnabled val="1"/>
        </dgm:presLayoutVars>
      </dgm:prSet>
      <dgm:spPr/>
      <dgm:t>
        <a:bodyPr/>
        <a:lstStyle/>
        <a:p>
          <a:endParaRPr lang="en-US"/>
        </a:p>
      </dgm:t>
    </dgm:pt>
    <dgm:pt modelId="{2E396A84-8B63-E747-848F-5BE10ED2E858}" type="pres">
      <dgm:prSet presAssocID="{813769CA-AC72-4C09-8BED-E6C5837912AF}" presName="sibTrans" presStyleCnt="0"/>
      <dgm:spPr/>
    </dgm:pt>
    <dgm:pt modelId="{D23F892F-D829-024F-A322-6B667DFE3D86}" type="pres">
      <dgm:prSet presAssocID="{E2AE486D-229D-42FB-97FB-F681D246AC39}" presName="node" presStyleLbl="node1" presStyleIdx="3" presStyleCnt="4">
        <dgm:presLayoutVars>
          <dgm:bulletEnabled val="1"/>
        </dgm:presLayoutVars>
      </dgm:prSet>
      <dgm:spPr/>
      <dgm:t>
        <a:bodyPr/>
        <a:lstStyle/>
        <a:p>
          <a:endParaRPr lang="en-US"/>
        </a:p>
      </dgm:t>
    </dgm:pt>
  </dgm:ptLst>
  <dgm:cxnLst>
    <dgm:cxn modelId="{40E8B8C1-E6DB-B946-A3E5-1F73D16D73F2}" type="presOf" srcId="{8606781F-A370-49A3-ACA3-1C702034D9D0}" destId="{6A72CE6A-3795-6F4F-8ED9-F8EF004B00FF}" srcOrd="0" destOrd="0" presId="urn:microsoft.com/office/officeart/2005/8/layout/default"/>
    <dgm:cxn modelId="{B7858060-58A1-4E73-B604-6C74E5BF4A2F}" srcId="{5EF2D33B-09FC-4DC2-B31D-C2AAF28278BF}" destId="{E2AE486D-229D-42FB-97FB-F681D246AC39}" srcOrd="3" destOrd="0" parTransId="{7EE66AE8-68D6-410C-BDFA-45BAAF979E16}" sibTransId="{86117D82-8EF9-49A8-B26C-5A327CFF5AFC}"/>
    <dgm:cxn modelId="{67E3BCC5-3F04-47FE-BBB4-C478E94198C2}" srcId="{5EF2D33B-09FC-4DC2-B31D-C2AAF28278BF}" destId="{88C53B9C-A59A-46C9-B889-3E630679E0C9}" srcOrd="2" destOrd="0" parTransId="{B4625418-7855-4898-A695-D405509A0CA4}" sibTransId="{813769CA-AC72-4C09-8BED-E6C5837912AF}"/>
    <dgm:cxn modelId="{8FFB7CA5-F021-8143-A176-B2D02FA5D35F}" type="presOf" srcId="{88C53B9C-A59A-46C9-B889-3E630679E0C9}" destId="{7D09C931-7F1C-924A-B8D7-6ADCE86B2663}" srcOrd="0" destOrd="0" presId="urn:microsoft.com/office/officeart/2005/8/layout/default"/>
    <dgm:cxn modelId="{26397459-E84D-1447-9357-693BD7891BB0}" type="presOf" srcId="{5EF2D33B-09FC-4DC2-B31D-C2AAF28278BF}" destId="{C05A8BA9-71B8-9941-9249-AA0AE9566057}" srcOrd="0" destOrd="0" presId="urn:microsoft.com/office/officeart/2005/8/layout/default"/>
    <dgm:cxn modelId="{EC9E636A-A597-418E-BF19-8FCADAEAE3CD}" srcId="{5EF2D33B-09FC-4DC2-B31D-C2AAF28278BF}" destId="{18CE0CDE-6ABE-46CC-9D07-CABE485AAFE5}" srcOrd="0" destOrd="0" parTransId="{0EA1E8CB-6B40-4580-9022-726DE1F7D583}" sibTransId="{B8F0726C-FFE6-489E-A337-39D961700FEC}"/>
    <dgm:cxn modelId="{72FC30CC-B846-F647-94F0-F87530516E68}" type="presOf" srcId="{18CE0CDE-6ABE-46CC-9D07-CABE485AAFE5}" destId="{10F657F5-B5CB-5441-B54E-B810CE308362}" srcOrd="0" destOrd="0" presId="urn:microsoft.com/office/officeart/2005/8/layout/default"/>
    <dgm:cxn modelId="{9C58FA47-BDF5-4603-9BDC-4E91B4780CC0}" srcId="{5EF2D33B-09FC-4DC2-B31D-C2AAF28278BF}" destId="{8606781F-A370-49A3-ACA3-1C702034D9D0}" srcOrd="1" destOrd="0" parTransId="{554B009E-5825-4C85-BF76-2E36475024FE}" sibTransId="{BD08A122-33FB-495A-8B1F-45DA474E9CCE}"/>
    <dgm:cxn modelId="{DBC3B367-086A-824F-849E-2B38A7C33B81}" type="presOf" srcId="{E2AE486D-229D-42FB-97FB-F681D246AC39}" destId="{D23F892F-D829-024F-A322-6B667DFE3D86}" srcOrd="0" destOrd="0" presId="urn:microsoft.com/office/officeart/2005/8/layout/default"/>
    <dgm:cxn modelId="{F8B03B80-B3AB-524D-8189-AC504E14B149}" type="presParOf" srcId="{C05A8BA9-71B8-9941-9249-AA0AE9566057}" destId="{10F657F5-B5CB-5441-B54E-B810CE308362}" srcOrd="0" destOrd="0" presId="urn:microsoft.com/office/officeart/2005/8/layout/default"/>
    <dgm:cxn modelId="{E44DA87E-E73C-C541-8AFD-2931D0875974}" type="presParOf" srcId="{C05A8BA9-71B8-9941-9249-AA0AE9566057}" destId="{A4A49DC3-445E-E341-9271-52C7611BF6AC}" srcOrd="1" destOrd="0" presId="urn:microsoft.com/office/officeart/2005/8/layout/default"/>
    <dgm:cxn modelId="{74F90C4B-3F4E-CB4C-8123-F1849EC9F1A1}" type="presParOf" srcId="{C05A8BA9-71B8-9941-9249-AA0AE9566057}" destId="{6A72CE6A-3795-6F4F-8ED9-F8EF004B00FF}" srcOrd="2" destOrd="0" presId="urn:microsoft.com/office/officeart/2005/8/layout/default"/>
    <dgm:cxn modelId="{23AD585E-EF97-CD47-A0AF-2995D2002D68}" type="presParOf" srcId="{C05A8BA9-71B8-9941-9249-AA0AE9566057}" destId="{490839EC-DD5F-444A-B978-C9E14431FB4F}" srcOrd="3" destOrd="0" presId="urn:microsoft.com/office/officeart/2005/8/layout/default"/>
    <dgm:cxn modelId="{DF84EA3F-2315-7E47-8590-303282538296}" type="presParOf" srcId="{C05A8BA9-71B8-9941-9249-AA0AE9566057}" destId="{7D09C931-7F1C-924A-B8D7-6ADCE86B2663}" srcOrd="4" destOrd="0" presId="urn:microsoft.com/office/officeart/2005/8/layout/default"/>
    <dgm:cxn modelId="{CD38A9AA-403B-4943-A690-DB2F075F3D33}" type="presParOf" srcId="{C05A8BA9-71B8-9941-9249-AA0AE9566057}" destId="{2E396A84-8B63-E747-848F-5BE10ED2E858}" srcOrd="5" destOrd="0" presId="urn:microsoft.com/office/officeart/2005/8/layout/default"/>
    <dgm:cxn modelId="{D4082F4B-FAA3-F64C-BA8F-4AF6060ED931}" type="presParOf" srcId="{C05A8BA9-71B8-9941-9249-AA0AE9566057}" destId="{D23F892F-D829-024F-A322-6B667DFE3D8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657F5-B5CB-5441-B54E-B810CE308362}">
      <dsp:nvSpPr>
        <dsp:cNvPr id="0" name=""/>
        <dsp:cNvSpPr/>
      </dsp:nvSpPr>
      <dsp:spPr>
        <a:xfrm>
          <a:off x="196207" y="1718"/>
          <a:ext cx="3514278" cy="2108567"/>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a:latin typeface="Calibri" panose="020F0502020204030204" pitchFamily="34" charset="0"/>
              <a:cs typeface="Calibri" panose="020F0502020204030204" pitchFamily="34" charset="0"/>
            </a:rPr>
            <a:t>Endemic</a:t>
          </a:r>
          <a:r>
            <a:rPr lang="en-US" sz="1800" b="0" i="0" kern="1200" dirty="0">
              <a:latin typeface="Calibri" panose="020F0502020204030204" pitchFamily="34" charset="0"/>
              <a:cs typeface="Calibri" panose="020F0502020204030204" pitchFamily="34" charset="0"/>
            </a:rPr>
            <a:t> </a:t>
          </a:r>
        </a:p>
        <a:p>
          <a:pPr lvl="0" algn="l" defTabSz="800100">
            <a:lnSpc>
              <a:spcPct val="90000"/>
            </a:lnSpc>
            <a:spcBef>
              <a:spcPct val="0"/>
            </a:spcBef>
            <a:spcAft>
              <a:spcPct val="35000"/>
            </a:spcAft>
          </a:pPr>
          <a:r>
            <a:rPr lang="en-US" sz="1800" b="0" i="0" kern="1200" dirty="0">
              <a:latin typeface="Calibri" panose="020F0502020204030204" pitchFamily="34" charset="0"/>
              <a:cs typeface="Calibri" panose="020F0502020204030204" pitchFamily="34" charset="0"/>
            </a:rPr>
            <a:t>Constant presence of a disease or infectious agent in a population within a geographic area</a:t>
          </a:r>
          <a:endParaRPr lang="en-US" sz="1800" kern="1200" dirty="0">
            <a:latin typeface="Calibri" panose="020F0502020204030204" pitchFamily="34" charset="0"/>
            <a:cs typeface="Calibri" panose="020F0502020204030204" pitchFamily="34" charset="0"/>
          </a:endParaRPr>
        </a:p>
      </dsp:txBody>
      <dsp:txXfrm>
        <a:off x="196207" y="1718"/>
        <a:ext cx="3514278" cy="2108567"/>
      </dsp:txXfrm>
    </dsp:sp>
    <dsp:sp modelId="{6A72CE6A-3795-6F4F-8ED9-F8EF004B00FF}">
      <dsp:nvSpPr>
        <dsp:cNvPr id="0" name=""/>
        <dsp:cNvSpPr/>
      </dsp:nvSpPr>
      <dsp:spPr>
        <a:xfrm>
          <a:off x="4061913" y="1718"/>
          <a:ext cx="3514278" cy="2108567"/>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a:latin typeface="Calibri" panose="020F0502020204030204" pitchFamily="34" charset="0"/>
              <a:cs typeface="Calibri" panose="020F0502020204030204" pitchFamily="34" charset="0"/>
            </a:rPr>
            <a:t>Epidemic</a:t>
          </a:r>
        </a:p>
        <a:p>
          <a:pPr lvl="0" algn="l" defTabSz="800100">
            <a:lnSpc>
              <a:spcPct val="90000"/>
            </a:lnSpc>
            <a:spcBef>
              <a:spcPct val="0"/>
            </a:spcBef>
            <a:spcAft>
              <a:spcPct val="35000"/>
            </a:spcAft>
          </a:pPr>
          <a:r>
            <a:rPr lang="en-US" sz="1800" b="0" i="0" kern="1200">
              <a:latin typeface="Calibri" panose="020F0502020204030204" pitchFamily="34" charset="0"/>
              <a:cs typeface="Calibri" panose="020F0502020204030204" pitchFamily="34" charset="0"/>
            </a:rPr>
            <a:t>Sudden</a:t>
          </a:r>
          <a:r>
            <a:rPr lang="en-US" sz="1800" b="1" i="0" kern="1200">
              <a:latin typeface="Calibri" panose="020F0502020204030204" pitchFamily="34" charset="0"/>
              <a:cs typeface="Calibri" panose="020F0502020204030204" pitchFamily="34" charset="0"/>
            </a:rPr>
            <a:t> </a:t>
          </a:r>
          <a:r>
            <a:rPr lang="en-US" sz="1800" b="0" i="0" kern="1200">
              <a:latin typeface="Calibri" panose="020F0502020204030204" pitchFamily="34" charset="0"/>
              <a:cs typeface="Calibri" panose="020F0502020204030204" pitchFamily="34" charset="0"/>
            </a:rPr>
            <a:t>Increase in the number of cases of a disease above what is normally expected in that population </a:t>
          </a:r>
        </a:p>
      </dsp:txBody>
      <dsp:txXfrm>
        <a:off x="4061913" y="1718"/>
        <a:ext cx="3514278" cy="2108567"/>
      </dsp:txXfrm>
    </dsp:sp>
    <dsp:sp modelId="{7D09C931-7F1C-924A-B8D7-6ADCE86B2663}">
      <dsp:nvSpPr>
        <dsp:cNvPr id="0" name=""/>
        <dsp:cNvSpPr/>
      </dsp:nvSpPr>
      <dsp:spPr>
        <a:xfrm>
          <a:off x="196207" y="2461713"/>
          <a:ext cx="3514278" cy="2108567"/>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b="1" i="0" kern="1200" dirty="0"/>
        </a:p>
        <a:p>
          <a:pPr lvl="0" algn="ctr" defTabSz="800100">
            <a:lnSpc>
              <a:spcPct val="90000"/>
            </a:lnSpc>
            <a:spcBef>
              <a:spcPct val="0"/>
            </a:spcBef>
            <a:spcAft>
              <a:spcPct val="35000"/>
            </a:spcAft>
          </a:pPr>
          <a:r>
            <a:rPr lang="en-US" sz="1800" b="1" i="0" kern="1200" dirty="0">
              <a:latin typeface="Calibri" panose="020F0502020204030204" pitchFamily="34" charset="0"/>
              <a:cs typeface="Calibri" panose="020F0502020204030204" pitchFamily="34" charset="0"/>
            </a:rPr>
            <a:t>Outbreak</a:t>
          </a:r>
          <a:r>
            <a:rPr lang="en-US" sz="1400" b="1" i="0" kern="1200" dirty="0">
              <a:latin typeface="Calibri" panose="020F0502020204030204" pitchFamily="34" charset="0"/>
              <a:cs typeface="Calibri" panose="020F0502020204030204" pitchFamily="34" charset="0"/>
            </a:rPr>
            <a:t> </a:t>
          </a:r>
        </a:p>
        <a:p>
          <a:pPr lvl="0" algn="l" defTabSz="800100">
            <a:lnSpc>
              <a:spcPct val="90000"/>
            </a:lnSpc>
            <a:spcBef>
              <a:spcPct val="0"/>
            </a:spcBef>
            <a:spcAft>
              <a:spcPct val="35000"/>
            </a:spcAft>
          </a:pPr>
          <a:r>
            <a:rPr lang="en-US" sz="1800" b="0" i="0" kern="1200" dirty="0" smtClean="0">
              <a:latin typeface="Calibri" panose="020F0502020204030204" pitchFamily="34" charset="0"/>
              <a:cs typeface="Calibri" panose="020F0502020204030204" pitchFamily="34" charset="0"/>
            </a:rPr>
            <a:t>An epidemic, but </a:t>
          </a:r>
          <a:r>
            <a:rPr lang="en-US" sz="1800" b="0" i="0" kern="1200" dirty="0">
              <a:latin typeface="Calibri" panose="020F0502020204030204" pitchFamily="34" charset="0"/>
              <a:cs typeface="Calibri" panose="020F0502020204030204" pitchFamily="34" charset="0"/>
            </a:rPr>
            <a:t>often used for a more limited geographic area</a:t>
          </a:r>
          <a:endParaRPr lang="en-US" sz="1800" kern="1200" dirty="0">
            <a:latin typeface="Calibri" panose="020F0502020204030204" pitchFamily="34" charset="0"/>
            <a:cs typeface="Calibri" panose="020F0502020204030204" pitchFamily="34" charset="0"/>
          </a:endParaRPr>
        </a:p>
      </dsp:txBody>
      <dsp:txXfrm>
        <a:off x="196207" y="2461713"/>
        <a:ext cx="3514278" cy="2108567"/>
      </dsp:txXfrm>
    </dsp:sp>
    <dsp:sp modelId="{D23F892F-D829-024F-A322-6B667DFE3D86}">
      <dsp:nvSpPr>
        <dsp:cNvPr id="0" name=""/>
        <dsp:cNvSpPr/>
      </dsp:nvSpPr>
      <dsp:spPr>
        <a:xfrm>
          <a:off x="4061913" y="2461713"/>
          <a:ext cx="3514278" cy="2108567"/>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i="0" kern="1200" dirty="0">
              <a:latin typeface="Calibri" panose="020F0502020204030204" pitchFamily="34" charset="0"/>
              <a:cs typeface="Calibri" panose="020F0502020204030204" pitchFamily="34" charset="0"/>
            </a:rPr>
            <a:t>Pandemic </a:t>
          </a:r>
        </a:p>
        <a:p>
          <a:pPr lvl="0" algn="l" defTabSz="800100">
            <a:lnSpc>
              <a:spcPct val="90000"/>
            </a:lnSpc>
            <a:spcBef>
              <a:spcPct val="0"/>
            </a:spcBef>
            <a:spcAft>
              <a:spcPct val="35000"/>
            </a:spcAft>
          </a:pPr>
          <a:r>
            <a:rPr lang="en-US" sz="1800" b="0" i="0" kern="1200" dirty="0" smtClean="0">
              <a:latin typeface="Calibri" panose="020F0502020204030204" pitchFamily="34" charset="0"/>
              <a:cs typeface="Calibri" panose="020F0502020204030204" pitchFamily="34" charset="0"/>
            </a:rPr>
            <a:t>An epidemic </a:t>
          </a:r>
          <a:r>
            <a:rPr lang="en-US" sz="1800" b="0" i="0" kern="1200" dirty="0">
              <a:latin typeface="Calibri" panose="020F0502020204030204" pitchFamily="34" charset="0"/>
              <a:cs typeface="Calibri" panose="020F0502020204030204" pitchFamily="34" charset="0"/>
            </a:rPr>
            <a:t>that has spread over several countries or continents, usually affecting large number of </a:t>
          </a:r>
          <a:r>
            <a:rPr lang="en-US" sz="1800" b="0" i="0" kern="1200" dirty="0" smtClean="0">
              <a:latin typeface="Calibri" panose="020F0502020204030204" pitchFamily="34" charset="0"/>
              <a:cs typeface="Calibri" panose="020F0502020204030204" pitchFamily="34" charset="0"/>
            </a:rPr>
            <a:t>people; typically characteristic of a new disease.</a:t>
          </a:r>
          <a:endParaRPr lang="en-US" sz="1800" b="0" i="0" kern="1200" dirty="0">
            <a:latin typeface="Calibri" panose="020F0502020204030204" pitchFamily="34" charset="0"/>
            <a:cs typeface="Calibri" panose="020F0502020204030204" pitchFamily="34" charset="0"/>
          </a:endParaRPr>
        </a:p>
      </dsp:txBody>
      <dsp:txXfrm>
        <a:off x="4061913" y="2461713"/>
        <a:ext cx="3514278" cy="21085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here depicts the </a:t>
            </a:r>
            <a:r>
              <a:rPr lang="en-US" b="1"/>
              <a:t>scale of Infectious diseases globally </a:t>
            </a:r>
            <a:r>
              <a:rPr lang="en-US"/>
              <a:t>and emerging or re-emerging threats really has no boundaries. </a:t>
            </a:r>
          </a:p>
          <a:p>
            <a:endParaRPr lang="en-US">
              <a:cs typeface="Calibri"/>
            </a:endParaRPr>
          </a:p>
          <a:p>
            <a:r>
              <a:rPr lang="en-US"/>
              <a:t>• From this diagram (red-dots representing emerging disease, and Blue representing re-emerging) it is clear that the next big one </a:t>
            </a:r>
            <a:r>
              <a:rPr lang="en-US" b="1"/>
              <a:t>can happen anywhere and move anywhere. </a:t>
            </a:r>
            <a:endParaRPr lang="en-US"/>
          </a:p>
          <a:p>
            <a:endParaRPr lang="en-US">
              <a:cs typeface="Calibri"/>
            </a:endParaRPr>
          </a:p>
          <a:p>
            <a:r>
              <a:rPr lang="en-US"/>
              <a:t>• Between  2011 and 2018, WHO tracked nearly </a:t>
            </a:r>
            <a:r>
              <a:rPr lang="en-US" b="1"/>
              <a:t>1,500</a:t>
            </a:r>
            <a:r>
              <a:rPr lang="en-US"/>
              <a:t> epidemic events in 172 countries though there may be others that weren’t declared. </a:t>
            </a:r>
            <a:endParaRPr lang="en-US">
              <a:cs typeface="Calibri"/>
            </a:endParaRPr>
          </a:p>
          <a:p>
            <a:endParaRPr lang="en-US">
              <a:cs typeface="Calibri"/>
            </a:endParaRPr>
          </a:p>
          <a:p>
            <a:r>
              <a:rPr lang="en-US"/>
              <a:t>• Epidemic-prone diseases such as influenza, severe acute respiratory syndrome (SARS), Middle East respiratory syndrome (MERS), Ebola, Zika, plague, yellow fever and others, are harbingers of a </a:t>
            </a:r>
            <a:r>
              <a:rPr lang="en-US" b="1"/>
              <a:t>new era of high-impact, potentially fast-spreading outbreaks that are more frequently detected and increasingly difficult to manage</a:t>
            </a:r>
            <a:r>
              <a:rPr lang="en-US"/>
              <a:t>.  </a:t>
            </a:r>
            <a:endParaRPr lang="en-US">
              <a:cs typeface="Calibri"/>
            </a:endParaRPr>
          </a:p>
          <a:p>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1077318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143102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308645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Here is a timeline denoting some major epidemics timelines and introduction of key frameworks/guidance on preparedness as a result.  You can see that GAVI and Global Outbreak Response Network was created nearly 20 years ago </a:t>
            </a:r>
          </a:p>
          <a:p>
            <a:pPr marL="171450" indent="-171450">
              <a:buFont typeface="Arial"/>
              <a:buChar char="•"/>
            </a:pPr>
            <a:r>
              <a:rPr lang="en-US"/>
              <a:t>IHR was put in place in 2005 that has enshrined into policy much of the obligations on outbreak declaration and response. </a:t>
            </a:r>
          </a:p>
          <a:p>
            <a:pPr marL="171450" indent="-171450">
              <a:buFont typeface="Arial"/>
              <a:buChar char="•"/>
            </a:pPr>
            <a:endParaRPr lang="en-US"/>
          </a:p>
          <a:p>
            <a:endParaRPr lang="en-US">
              <a:cs typeface="Calibri"/>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77614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 often make reference to all 3 of these and it’s important to make clear definitions between what we mean when we say outbreak/epidemic/pandemic.  </a:t>
            </a:r>
          </a:p>
          <a:p>
            <a:endParaRPr lang="en-US"/>
          </a:p>
          <a:p>
            <a:r>
              <a:rPr lang="en-US"/>
              <a:t>Outbreak:  In excess of what’s expected in a defined community/geographic area – can be in a restricted area or extended over several countries.  Lasts between few days – weeks to years. </a:t>
            </a:r>
          </a:p>
          <a:p>
            <a:r>
              <a:rPr lang="en-US"/>
              <a:t>Epidemic:  Occurs in a community or region with </a:t>
            </a:r>
            <a:r>
              <a:rPr lang="en-US" b="1"/>
              <a:t>cases of illness that are in excess of normal expectancy.  </a:t>
            </a:r>
            <a:endParaRPr lang="en-US"/>
          </a:p>
          <a:p>
            <a:r>
              <a:rPr lang="en-US"/>
              <a:t>Pandemic:  WORLDWIDE spread of a new disease</a:t>
            </a:r>
          </a:p>
          <a:p>
            <a:endParaRPr lang="en-US">
              <a:cs typeface="Calibri"/>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357429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2800"/>
              <a:t>A serious public health events that </a:t>
            </a:r>
            <a:r>
              <a:rPr lang="en-US" sz="2800" b="1" i="1"/>
              <a:t>endanger international public health </a:t>
            </a:r>
          </a:p>
          <a:p>
            <a:pPr marL="0" indent="0" fontAlgn="base">
              <a:buNone/>
            </a:pPr>
            <a:r>
              <a:rPr lang="en-US" sz="2800" b="1" i="1"/>
              <a:t>DETERMINATION: unusual and unexpected event (2 out of 4)</a:t>
            </a:r>
          </a:p>
          <a:p>
            <a:pPr marL="0" indent="0" fontAlgn="base">
              <a:buNone/>
            </a:pPr>
            <a:r>
              <a:rPr lang="en-US" sz="2800" b="1" i="1"/>
              <a:t>Event resulting in serious Public health Impact</a:t>
            </a:r>
          </a:p>
          <a:p>
            <a:pPr marL="0" indent="0" fontAlgn="base">
              <a:buNone/>
            </a:pPr>
            <a:r>
              <a:rPr lang="en-US" sz="2800" b="1" i="1"/>
              <a:t>Event with significant risk of international spread</a:t>
            </a:r>
          </a:p>
          <a:p>
            <a:pPr marL="0" indent="0" fontAlgn="base">
              <a:buNone/>
            </a:pPr>
            <a:r>
              <a:rPr lang="en-US" sz="2800" b="1" i="1"/>
              <a:t>Event with significant risk of international travel or trade restriction</a:t>
            </a:r>
          </a:p>
          <a:p>
            <a:pPr marL="0" indent="0" fontAlgn="base">
              <a:buNone/>
            </a:pPr>
            <a:endParaRPr lang="en-US" sz="1400"/>
          </a:p>
          <a:p>
            <a:pPr marL="0" indent="0" fontAlgn="base">
              <a:buNone/>
            </a:pPr>
            <a:r>
              <a:rPr lang="en-US" sz="2800"/>
              <a:t>It is </a:t>
            </a:r>
            <a:r>
              <a:rPr lang="en-US" sz="2800" b="1" i="1"/>
              <a:t>an </a:t>
            </a:r>
            <a:r>
              <a:rPr lang="en-US" sz="2800" b="1"/>
              <a:t>extraordinary event </a:t>
            </a:r>
            <a:r>
              <a:rPr lang="en-US" sz="2800"/>
              <a:t>that:</a:t>
            </a:r>
          </a:p>
          <a:p>
            <a:pPr lvl="1" fontAlgn="base"/>
            <a:r>
              <a:rPr lang="en-US" sz="2800"/>
              <a:t>Constitute a public health risk to other States through the international spread of disease</a:t>
            </a:r>
          </a:p>
          <a:p>
            <a:pPr lvl="1" fontAlgn="base"/>
            <a:r>
              <a:rPr lang="en-US" sz="2800"/>
              <a:t>Require a coordinated international response</a:t>
            </a:r>
          </a:p>
          <a:p>
            <a:pPr lvl="1" fontAlgn="base"/>
            <a:r>
              <a:rPr lang="en-US" sz="2800"/>
              <a:t> There are implications for public health beyond the affected State’s national border</a:t>
            </a:r>
          </a:p>
          <a:p>
            <a:pPr lvl="1" fontAlgn="base"/>
            <a:r>
              <a:rPr lang="en-US" sz="2800"/>
              <a:t>May require immediate international action</a:t>
            </a:r>
          </a:p>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406944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17851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kern="1200">
                <a:effectLst/>
              </a:rPr>
              <a:t>Infectious disease outbreaks have always occupied a critical space in public health, requiring dedicated levels of effort towards controlling disease spread and minimizing population health impact</a:t>
            </a:r>
            <a:r>
              <a:rPr lang="en-US"/>
              <a:t>.</a:t>
            </a:r>
            <a:endParaRPr lang="en-US">
              <a:cs typeface="Calibri"/>
            </a:endParaRPr>
          </a:p>
          <a:p>
            <a:pPr marL="171450" indent="-171450">
              <a:buFont typeface="Arial"/>
              <a:buChar char="•"/>
            </a:pPr>
            <a:endParaRPr lang="en-US"/>
          </a:p>
          <a:p>
            <a:pPr marL="171450" indent="-171450">
              <a:buFont typeface="Arial"/>
              <a:buChar char="•"/>
            </a:pPr>
            <a:r>
              <a:rPr lang="en-US" kern="1200">
                <a:effectLst/>
              </a:rPr>
              <a:t>However, epidemic-fueled public health emergencies have gained greater international focus in recent years.</a:t>
            </a:r>
            <a:r>
              <a:rPr lang="en-US"/>
              <a:t> </a:t>
            </a:r>
            <a:endParaRPr lang="en-US">
              <a:cs typeface="Calibri"/>
            </a:endParaRPr>
          </a:p>
          <a:p>
            <a:pPr marL="171450" indent="-171450">
              <a:buFont typeface="Arial"/>
              <a:buChar char="•"/>
            </a:pPr>
            <a:r>
              <a:rPr lang="en-US" kern="1200">
                <a:effectLst/>
              </a:rPr>
              <a:t>Inadequate responses to large-scale crises like the 2014 West Africa Ebola Virus Disease (EVD) outbreak and increasing effects of globalization have exponentially increased the potential impact of both known and unknown pathogens in limited-resource settings.</a:t>
            </a:r>
            <a:r>
              <a:rPr lang="en-US"/>
              <a:t>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68510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country is in a different phase along the same continuum  – Some are still in 1-3  therefore are concentrating their effort toward containment</a:t>
            </a:r>
          </a:p>
          <a:p>
            <a:r>
              <a:rPr lang="en-US"/>
              <a:t>Whereas those in phases 5-6 would focus on mitigation.</a:t>
            </a:r>
          </a:p>
          <a:p>
            <a:r>
              <a:rPr lang="en-US"/>
              <a:t>Overall majority of affected countries are between phase 4-5 and looking at both Containment and mitigation</a:t>
            </a:r>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220701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26563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32252004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a:extLst>
              <a:ext uri="{28A0092B-C50C-407E-A947-70E740481C1C}">
                <a14:useLocalDpi xmlns:a14="http://schemas.microsoft.com/office/drawing/2010/main" val="0"/>
              </a:ext>
            </a:extLst>
          </a:blip>
          <a:srcRect l="7200" b="8800"/>
          <a:stretch/>
        </p:blipFill>
        <p:spPr>
          <a:xfrm flipH="1">
            <a:off x="152400" y="152399"/>
            <a:ext cx="8839200" cy="5791201"/>
          </a:xfrm>
          <a:prstGeom prst="rect">
            <a:avLst/>
          </a:prstGeom>
          <a:solidFill>
            <a:srgbClr val="CFCDC9"/>
          </a:solidFill>
        </p:spPr>
      </p:pic>
      <p:sp>
        <p:nvSpPr>
          <p:cNvPr id="12" name="Title 1"/>
          <p:cNvSpPr>
            <a:spLocks noGrp="1"/>
          </p:cNvSpPr>
          <p:nvPr>
            <p:ph type="ctrTitle" hasCustomPrompt="1"/>
          </p:nvPr>
        </p:nvSpPr>
        <p:spPr>
          <a:xfrm>
            <a:off x="1066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1066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1224552"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Save the Children / Lei </a:t>
            </a:r>
            <a:r>
              <a:rPr lang="en-US" err="1"/>
              <a:t>Tapang</a:t>
            </a:r>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READY: GLOBAL READINESS FOR MAJOR DISEASE OUTBREAK RESPONSE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READY: GLOBAL READINESS FOR MAJOR DISEASE OUTBREAK RESPONSE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READY: GLOBAL READINESS FOR MAJOR DISEASE OUTBREAK RESPONSE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READY: GLOBAL READINESS FOR MAJOR DISEASE OUTBREAK RESPONSE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READY: GLOBAL READINESS FOR MAJOR DISEASE OUTBREAK RESPONSE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READY: GLOBAL READINESS FOR MAJOR DISEASE OUTBREAK RESPONSE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vex.com/organizations/united-nations-un-41567" TargetMode="External"/><Relationship Id="rId2" Type="http://schemas.openxmlformats.org/officeDocument/2006/relationships/hyperlink" Target="https://www.gov.uk/government/news/uk-leads-global-fight-to-prevent-second-wave-of-coronaviru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africacdc.org/covid-19/covid-19-resources/" TargetMode="External"/><Relationship Id="rId4" Type="http://schemas.openxmlformats.org/officeDocument/2006/relationships/hyperlink" Target="https://www.who.int/emergencies/diseases/novel-coronavirus-2019/technical-guidanc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openwho.org/courses/introduction-to-nc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2133600"/>
            <a:ext cx="4038600" cy="1600200"/>
          </a:xfrm>
        </p:spPr>
        <p:txBody>
          <a:bodyPr>
            <a:normAutofit fontScale="90000"/>
          </a:bodyPr>
          <a:lstStyle/>
          <a:p>
            <a:r>
              <a:rPr lang="en-US" b="1">
                <a:solidFill>
                  <a:srgbClr val="BA0C2F"/>
                </a:solidFill>
              </a:rPr>
              <a:t>READY</a:t>
            </a:r>
            <a:r>
              <a:rPr lang="en-US">
                <a:solidFill>
                  <a:srgbClr val="BA0C2F"/>
                </a:solidFill>
              </a:rPr>
              <a:t>:</a:t>
            </a:r>
            <a:r>
              <a:rPr lang="en-US"/>
              <a:t> GLOBAL READINESS FOR MAJOR DISEASE OUTBREAK RESPONSE</a:t>
            </a:r>
          </a:p>
        </p:txBody>
      </p:sp>
      <p:sp>
        <p:nvSpPr>
          <p:cNvPr id="6" name="Subtitle 5"/>
          <p:cNvSpPr>
            <a:spLocks noGrp="1"/>
          </p:cNvSpPr>
          <p:nvPr>
            <p:ph type="subTitle" idx="1"/>
          </p:nvPr>
        </p:nvSpPr>
        <p:spPr>
          <a:xfrm>
            <a:off x="1193800" y="4127500"/>
            <a:ext cx="3429000" cy="685800"/>
          </a:xfrm>
        </p:spPr>
        <p:txBody>
          <a:bodyPr/>
          <a:lstStyle/>
          <a:p>
            <a:r>
              <a:rPr lang="en-US"/>
              <a:t>INTRODUCTION TO EPIDEMICS &amp; PANDEMICS</a:t>
            </a:r>
          </a:p>
        </p:txBody>
      </p:sp>
      <p:sp>
        <p:nvSpPr>
          <p:cNvPr id="2" name="TextBox 1"/>
          <p:cNvSpPr txBox="1"/>
          <p:nvPr/>
        </p:nvSpPr>
        <p:spPr>
          <a:xfrm rot="16200000">
            <a:off x="8082349" y="512489"/>
            <a:ext cx="1670566" cy="200055"/>
          </a:xfrm>
          <a:prstGeom prst="rect">
            <a:avLst/>
          </a:prstGeom>
          <a:noFill/>
        </p:spPr>
        <p:txBody>
          <a:bodyPr wrap="square" rtlCol="0">
            <a:spAutoFit/>
          </a:bodyPr>
          <a:lstStyle/>
          <a:p>
            <a:r>
              <a:rPr lang="en-US" sz="700">
                <a:solidFill>
                  <a:schemeClr val="bg1"/>
                </a:solidFill>
              </a:rPr>
              <a:t>Save the Children / Lei </a:t>
            </a:r>
            <a:r>
              <a:rPr lang="en-US" sz="700" err="1">
                <a:solidFill>
                  <a:schemeClr val="bg1"/>
                </a:solidFill>
              </a:rPr>
              <a:t>Tapang</a:t>
            </a:r>
            <a:endParaRPr lang="en-US" sz="700">
              <a:solidFill>
                <a:schemeClr val="bg1"/>
              </a:solidFill>
            </a:endParaRPr>
          </a:p>
        </p:txBody>
      </p:sp>
    </p:spTree>
    <p:extLst>
      <p:ext uri="{BB962C8B-B14F-4D97-AF65-F5344CB8AC3E}">
        <p14:creationId xmlns:p14="http://schemas.microsoft.com/office/powerpoint/2010/main" val="325735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a:extLst>
              <a:ext uri="{FF2B5EF4-FFF2-40B4-BE49-F238E27FC236}">
                <a16:creationId xmlns:a16="http://schemas.microsoft.com/office/drawing/2014/main" id="{BA55980D-537B-8E48-8B12-584CDAE90762}"/>
              </a:ext>
            </a:extLst>
          </p:cNvPr>
          <p:cNvPicPr>
            <a:picLocks noGrp="1" noChangeAspect="1"/>
          </p:cNvPicPr>
          <p:nvPr>
            <p:ph type="pic" sz="quarter" idx="10"/>
          </p:nvPr>
        </p:nvPicPr>
        <p:blipFill rotWithShape="1">
          <a:blip r:embed="rId3"/>
          <a:srcRect l="-132" t="4911" r="132" b="4296"/>
          <a:stretch/>
        </p:blipFill>
        <p:spPr>
          <a:xfrm>
            <a:off x="0" y="3505200"/>
            <a:ext cx="8991599" cy="3352800"/>
          </a:xfrm>
          <a:prstGeom prst="rect">
            <a:avLst/>
          </a:prstGeom>
          <a:noFill/>
        </p:spPr>
      </p:pic>
      <p:sp>
        <p:nvSpPr>
          <p:cNvPr id="9" name="Content Placeholder 8">
            <a:extLst>
              <a:ext uri="{FF2B5EF4-FFF2-40B4-BE49-F238E27FC236}">
                <a16:creationId xmlns:a16="http://schemas.microsoft.com/office/drawing/2014/main" id="{43947497-8BC1-0C4E-B0D5-0BD7BF01124B}"/>
              </a:ext>
            </a:extLst>
          </p:cNvPr>
          <p:cNvSpPr>
            <a:spLocks noGrp="1"/>
          </p:cNvSpPr>
          <p:nvPr>
            <p:ph idx="1"/>
          </p:nvPr>
        </p:nvSpPr>
        <p:spPr>
          <a:xfrm>
            <a:off x="304800" y="990602"/>
            <a:ext cx="8502134" cy="2362198"/>
          </a:xfrm>
        </p:spPr>
        <p:txBody>
          <a:bodyPr>
            <a:normAutofit fontScale="92500"/>
          </a:bodyPr>
          <a:lstStyle/>
          <a:p>
            <a:pPr fontAlgn="base">
              <a:lnSpc>
                <a:spcPct val="90000"/>
              </a:lnSpc>
            </a:pPr>
            <a:r>
              <a:rPr lang="en-US" sz="1550">
                <a:latin typeface="Calibri" panose="020F0502020204030204" pitchFamily="34" charset="0"/>
                <a:cs typeface="Calibri" panose="020F0502020204030204" pitchFamily="34" charset="0"/>
              </a:rPr>
              <a:t>The pandemic influenza phases reflect WHO’s risk assessment of the global situation</a:t>
            </a:r>
          </a:p>
          <a:p>
            <a:pPr fontAlgn="base">
              <a:lnSpc>
                <a:spcPct val="90000"/>
              </a:lnSpc>
            </a:pPr>
            <a:r>
              <a:rPr lang="en-US" sz="1550">
                <a:latin typeface="Calibri" panose="020F0502020204030204" pitchFamily="34" charset="0"/>
                <a:cs typeface="Calibri" panose="020F0502020204030204" pitchFamily="34" charset="0"/>
              </a:rPr>
              <a:t> The assessments are made initially when such viruses are identified and are updated based on evolving virologic, epidemiological and clinical data. </a:t>
            </a:r>
            <a:r>
              <a:rPr lang="en-US" sz="1550" b="1">
                <a:latin typeface="Calibri" panose="020F0502020204030204" pitchFamily="34" charset="0"/>
                <a:cs typeface="Calibri" panose="020F0502020204030204" pitchFamily="34" charset="0"/>
              </a:rPr>
              <a:t>The phases provide a high-level, global view of the evolving picture.</a:t>
            </a:r>
          </a:p>
          <a:p>
            <a:pPr fontAlgn="base">
              <a:lnSpc>
                <a:spcPct val="90000"/>
              </a:lnSpc>
            </a:pPr>
            <a:r>
              <a:rPr lang="en-US" sz="1550">
                <a:latin typeface="Calibri" panose="020F0502020204030204" pitchFamily="34" charset="0"/>
                <a:cs typeface="Calibri" panose="020F0502020204030204" pitchFamily="34" charset="0"/>
              </a:rPr>
              <a:t>As pandemic viruses emerge, </a:t>
            </a:r>
            <a:r>
              <a:rPr lang="en-US" sz="1550" b="1">
                <a:latin typeface="Calibri" panose="020F0502020204030204" pitchFamily="34" charset="0"/>
                <a:cs typeface="Calibri" panose="020F0502020204030204" pitchFamily="34" charset="0"/>
              </a:rPr>
              <a:t>countries and regions face different risks at different times</a:t>
            </a:r>
            <a:r>
              <a:rPr lang="en-US" sz="1550">
                <a:latin typeface="Calibri" panose="020F0502020204030204" pitchFamily="34" charset="0"/>
                <a:cs typeface="Calibri" panose="020F0502020204030204" pitchFamily="34" charset="0"/>
              </a:rPr>
              <a:t>. For that reason, countries are strongly advised to develop their own national risk assessments based on local circumstances</a:t>
            </a:r>
          </a:p>
          <a:p>
            <a:pPr fontAlgn="base">
              <a:lnSpc>
                <a:spcPct val="90000"/>
              </a:lnSpc>
            </a:pPr>
            <a:r>
              <a:rPr lang="en-US" sz="1550">
                <a:latin typeface="Calibri" panose="020F0502020204030204" pitchFamily="34" charset="0"/>
                <a:cs typeface="Calibri" panose="020F0502020204030204" pitchFamily="34" charset="0"/>
              </a:rPr>
              <a:t>Risk management decisions by countries are expected to be informed by global risk assessments but based on local risk assessments.</a:t>
            </a:r>
          </a:p>
          <a:p>
            <a:pPr>
              <a:lnSpc>
                <a:spcPct val="90000"/>
              </a:lnSpc>
            </a:pPr>
            <a:endParaRPr lang="en-US" sz="1400"/>
          </a:p>
        </p:txBody>
      </p:sp>
      <p:sp>
        <p:nvSpPr>
          <p:cNvPr id="19" name="Slide Number Placeholder 5">
            <a:extLst>
              <a:ext uri="{FF2B5EF4-FFF2-40B4-BE49-F238E27FC236}">
                <a16:creationId xmlns:a16="http://schemas.microsoft.com/office/drawing/2014/main" id="{57801D97-1DC4-44C0-AFE8-1F52C0A16190}"/>
              </a:ext>
            </a:extLst>
          </p:cNvPr>
          <p:cNvSpPr>
            <a:spLocks noGrp="1"/>
          </p:cNvSpPr>
          <p:nvPr>
            <p:ph type="sldNum" sz="quarter" idx="4"/>
          </p:nvPr>
        </p:nvSpPr>
        <p:spPr/>
        <p:txBody>
          <a:bodyPr anchor="ctr">
            <a:normAutofit/>
          </a:bodyPr>
          <a:lstStyle/>
          <a:p>
            <a:pPr>
              <a:spcAft>
                <a:spcPts val="600"/>
              </a:spcAft>
            </a:pPr>
            <a:fld id="{42782948-4DBE-204D-AB9E-B65E067054AE}" type="slidenum">
              <a:rPr lang="en-US" smtClean="0"/>
              <a:pPr>
                <a:spcAft>
                  <a:spcPts val="600"/>
                </a:spcAft>
              </a:pPr>
              <a:t>10</a:t>
            </a:fld>
            <a:endParaRPr lang="en-US"/>
          </a:p>
        </p:txBody>
      </p:sp>
      <p:sp>
        <p:nvSpPr>
          <p:cNvPr id="8" name="Title 7">
            <a:extLst>
              <a:ext uri="{FF2B5EF4-FFF2-40B4-BE49-F238E27FC236}">
                <a16:creationId xmlns:a16="http://schemas.microsoft.com/office/drawing/2014/main" id="{B23259F9-0500-164A-B0BB-E5292A76C5AE}"/>
              </a:ext>
            </a:extLst>
          </p:cNvPr>
          <p:cNvSpPr>
            <a:spLocks noGrp="1"/>
          </p:cNvSpPr>
          <p:nvPr>
            <p:ph type="title"/>
          </p:nvPr>
        </p:nvSpPr>
        <p:spPr>
          <a:xfrm>
            <a:off x="304800" y="152400"/>
            <a:ext cx="8502134" cy="762000"/>
          </a:xfrm>
        </p:spPr>
        <p:txBody>
          <a:bodyPr anchor="ctr">
            <a:normAutofit/>
          </a:bodyPr>
          <a:lstStyle/>
          <a:p>
            <a:pPr algn="ctr"/>
            <a:r>
              <a:rPr lang="en-US" sz="2000" b="1">
                <a:latin typeface="+mj-lt"/>
                <a:cs typeface="Calibri" panose="020F0502020204030204" pitchFamily="34" charset="0"/>
              </a:rPr>
              <a:t>THE CURRENT WHO PHASES OF PANDEMIC ALERT</a:t>
            </a:r>
            <a:endParaRPr lang="en-US" sz="2000">
              <a:latin typeface="+mj-lt"/>
              <a:cs typeface="Calibri" panose="020F0502020204030204" pitchFamily="34" charset="0"/>
            </a:endParaRPr>
          </a:p>
        </p:txBody>
      </p:sp>
    </p:spTree>
    <p:extLst>
      <p:ext uri="{BB962C8B-B14F-4D97-AF65-F5344CB8AC3E}">
        <p14:creationId xmlns:p14="http://schemas.microsoft.com/office/powerpoint/2010/main" val="317557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1C53BA4-71CF-7548-8B31-950101F90902}"/>
              </a:ext>
            </a:extLst>
          </p:cNvPr>
          <p:cNvSpPr>
            <a:spLocks noGrp="1"/>
          </p:cNvSpPr>
          <p:nvPr>
            <p:ph sz="half" idx="1"/>
          </p:nvPr>
        </p:nvSpPr>
        <p:spPr>
          <a:xfrm>
            <a:off x="304800" y="1371600"/>
            <a:ext cx="3809696" cy="4572000"/>
          </a:xfrm>
        </p:spPr>
        <p:txBody>
          <a:bodyPr>
            <a:normAutofit/>
          </a:bodyPr>
          <a:lstStyle/>
          <a:p>
            <a:r>
              <a:rPr lang="en-US">
                <a:latin typeface="Calibri" panose="020F0502020204030204" pitchFamily="34" charset="0"/>
                <a:cs typeface="Calibri" panose="020F0502020204030204" pitchFamily="34" charset="0"/>
              </a:rPr>
              <a:t>The World Health Organization (WHO) is responsible for declaring a pandemic</a:t>
            </a:r>
          </a:p>
          <a:p>
            <a:r>
              <a:rPr lang="en-US">
                <a:latin typeface="Calibri" panose="020F0502020204030204" pitchFamily="34" charset="0"/>
                <a:cs typeface="Calibri" panose="020F0502020204030204" pitchFamily="34" charset="0"/>
              </a:rPr>
              <a:t>“Pandemic” is the term used to describe a new virus that emerges and spreads to multiple countries throughout the world</a:t>
            </a:r>
          </a:p>
          <a:p>
            <a:r>
              <a:rPr lang="en-US">
                <a:latin typeface="Calibri" panose="020F0502020204030204" pitchFamily="34" charset="0"/>
                <a:cs typeface="Calibri" panose="020F0502020204030204" pitchFamily="34" charset="0"/>
              </a:rPr>
              <a:t>It implies that the virus is </a:t>
            </a:r>
            <a:r>
              <a:rPr lang="en-US" b="1">
                <a:latin typeface="Calibri" panose="020F0502020204030204" pitchFamily="34" charset="0"/>
                <a:cs typeface="Calibri" panose="020F0502020204030204" pitchFamily="34" charset="0"/>
              </a:rPr>
              <a:t>spreading efficiently </a:t>
            </a:r>
            <a:r>
              <a:rPr lang="en-US">
                <a:latin typeface="Calibri" panose="020F0502020204030204" pitchFamily="34" charset="0"/>
                <a:cs typeface="Calibri" panose="020F0502020204030204" pitchFamily="34" charset="0"/>
              </a:rPr>
              <a:t>in multiple countries</a:t>
            </a:r>
          </a:p>
          <a:p>
            <a:r>
              <a:rPr lang="en-US">
                <a:latin typeface="Calibri" panose="020F0502020204030204" pitchFamily="34" charset="0"/>
                <a:cs typeface="Calibri" panose="020F0502020204030204" pitchFamily="34" charset="0"/>
              </a:rPr>
              <a:t>It does </a:t>
            </a:r>
            <a:r>
              <a:rPr lang="en-US" b="1">
                <a:latin typeface="Calibri" panose="020F0502020204030204" pitchFamily="34" charset="0"/>
                <a:cs typeface="Calibri" panose="020F0502020204030204" pitchFamily="34" charset="0"/>
              </a:rPr>
              <a:t>not</a:t>
            </a:r>
            <a:r>
              <a:rPr lang="en-US">
                <a:latin typeface="Calibri" panose="020F0502020204030204" pitchFamily="34" charset="0"/>
                <a:cs typeface="Calibri" panose="020F0502020204030204" pitchFamily="34" charset="0"/>
              </a:rPr>
              <a:t> tell us how severe the virus may be</a:t>
            </a:r>
            <a:r>
              <a:rPr lang="en-US"/>
              <a:t/>
            </a:r>
            <a:br>
              <a:rPr lang="en-US"/>
            </a:br>
            <a:endParaRPr lang="en-US"/>
          </a:p>
        </p:txBody>
      </p:sp>
      <p:sp>
        <p:nvSpPr>
          <p:cNvPr id="9" name="Title 8">
            <a:extLst>
              <a:ext uri="{FF2B5EF4-FFF2-40B4-BE49-F238E27FC236}">
                <a16:creationId xmlns:a16="http://schemas.microsoft.com/office/drawing/2014/main" id="{2DE3A5E4-5C6B-CC49-91F6-B9E3C1793C56}"/>
              </a:ext>
            </a:extLst>
          </p:cNvPr>
          <p:cNvSpPr>
            <a:spLocks noGrp="1"/>
          </p:cNvSpPr>
          <p:nvPr>
            <p:ph type="title"/>
          </p:nvPr>
        </p:nvSpPr>
        <p:spPr>
          <a:xfrm>
            <a:off x="686104" y="457200"/>
            <a:ext cx="7772400" cy="914400"/>
          </a:xfrm>
        </p:spPr>
        <p:txBody>
          <a:bodyPr anchor="t">
            <a:normAutofit/>
          </a:bodyPr>
          <a:lstStyle/>
          <a:p>
            <a:pPr>
              <a:lnSpc>
                <a:spcPct val="90000"/>
              </a:lnSpc>
            </a:pPr>
            <a:r>
              <a:rPr lang="en-US" sz="2000" b="1">
                <a:latin typeface="+mj-lt"/>
                <a:cs typeface="Calibri" panose="020F0502020204030204" pitchFamily="34" charset="0"/>
              </a:rPr>
              <a:t>COVID-19 IS A PANDEMIC - WHAT DOES THAT MEAN?</a:t>
            </a:r>
            <a:endParaRPr lang="en-US" sz="2000">
              <a:latin typeface="+mj-lt"/>
              <a:cs typeface="Calibri" panose="020F0502020204030204" pitchFamily="34" charset="0"/>
            </a:endParaRPr>
          </a:p>
        </p:txBody>
      </p:sp>
      <p:sp>
        <p:nvSpPr>
          <p:cNvPr id="2" name="Footer Placeholder 1"/>
          <p:cNvSpPr>
            <a:spLocks noGrp="1"/>
          </p:cNvSpPr>
          <p:nvPr>
            <p:ph type="ftr" sz="quarter" idx="11"/>
          </p:nvPr>
        </p:nvSpPr>
        <p:spPr/>
        <p:txBody>
          <a:bodyPr/>
          <a:lstStyle/>
          <a:p>
            <a:r>
              <a:rPr lang="en-US"/>
              <a:t>READY: GLOBAL READINESS FOR MAJOR DISEASE OUTBREAK RESPONSE</a:t>
            </a:r>
          </a:p>
        </p:txBody>
      </p:sp>
      <p:sp>
        <p:nvSpPr>
          <p:cNvPr id="3" name="Slide Number Placeholder 2"/>
          <p:cNvSpPr>
            <a:spLocks noGrp="1"/>
          </p:cNvSpPr>
          <p:nvPr>
            <p:ph type="sldNum" sz="quarter" idx="12"/>
          </p:nvPr>
        </p:nvSpPr>
        <p:spPr/>
        <p:txBody>
          <a:bodyPr/>
          <a:lstStyle/>
          <a:p>
            <a:fld id="{42782948-4DBE-204D-AB9E-B65E067054AE}" type="slidenum">
              <a:rPr lang="en-US" smtClean="0"/>
              <a:pPr/>
              <a:t>11</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0" r="49767" b="150"/>
          <a:stretch/>
        </p:blipFill>
        <p:spPr>
          <a:xfrm>
            <a:off x="4810725" y="1372848"/>
            <a:ext cx="3374554" cy="4658413"/>
          </a:xfrm>
          <a:prstGeom prst="rect">
            <a:avLst/>
          </a:prstGeom>
        </p:spPr>
      </p:pic>
      <p:sp>
        <p:nvSpPr>
          <p:cNvPr id="6" name="TextBox 5"/>
          <p:cNvSpPr txBox="1"/>
          <p:nvPr/>
        </p:nvSpPr>
        <p:spPr>
          <a:xfrm rot="16200000">
            <a:off x="7443418" y="1810803"/>
            <a:ext cx="1295400" cy="253916"/>
          </a:xfrm>
          <a:prstGeom prst="rect">
            <a:avLst/>
          </a:prstGeom>
          <a:noFill/>
        </p:spPr>
        <p:txBody>
          <a:bodyPr wrap="square" rtlCol="0">
            <a:spAutoFit/>
          </a:bodyPr>
          <a:lstStyle/>
          <a:p>
            <a:r>
              <a:rPr lang="en-US" sz="1050"/>
              <a:t>Save the Children</a:t>
            </a:r>
          </a:p>
        </p:txBody>
      </p:sp>
    </p:spTree>
    <p:extLst>
      <p:ext uri="{BB962C8B-B14F-4D97-AF65-F5344CB8AC3E}">
        <p14:creationId xmlns:p14="http://schemas.microsoft.com/office/powerpoint/2010/main" val="120955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054" t="3872" r="18182"/>
          <a:stretch/>
        </p:blipFill>
        <p:spPr>
          <a:xfrm>
            <a:off x="4953620" y="1293500"/>
            <a:ext cx="3368148" cy="4570724"/>
          </a:xfrm>
          <a:prstGeom prst="rect">
            <a:avLst/>
          </a:prstGeom>
        </p:spPr>
      </p:pic>
      <p:sp>
        <p:nvSpPr>
          <p:cNvPr id="10" name="Content Placeholder 9">
            <a:extLst>
              <a:ext uri="{FF2B5EF4-FFF2-40B4-BE49-F238E27FC236}">
                <a16:creationId xmlns:a16="http://schemas.microsoft.com/office/drawing/2014/main" id="{D6CE7F3A-B7E2-1C48-91A2-7A85DFA47FB4}"/>
              </a:ext>
            </a:extLst>
          </p:cNvPr>
          <p:cNvSpPr>
            <a:spLocks noGrp="1"/>
          </p:cNvSpPr>
          <p:nvPr>
            <p:ph sz="half" idx="1"/>
          </p:nvPr>
        </p:nvSpPr>
        <p:spPr>
          <a:xfrm>
            <a:off x="381000" y="1295400"/>
            <a:ext cx="3983041" cy="4572000"/>
          </a:xfrm>
        </p:spPr>
        <p:txBody>
          <a:bodyPr>
            <a:normAutofit/>
          </a:bodyPr>
          <a:lstStyle/>
          <a:p>
            <a:pPr>
              <a:lnSpc>
                <a:spcPct val="90000"/>
              </a:lnSpc>
            </a:pPr>
            <a:r>
              <a:rPr lang="en-US" dirty="0">
                <a:latin typeface="Calibri" panose="020F0502020204030204" pitchFamily="34" charset="0"/>
                <a:cs typeface="Calibri" panose="020F0502020204030204" pitchFamily="34" charset="0"/>
              </a:rPr>
              <a:t>Participate in established coordination mechanisms and relevant </a:t>
            </a:r>
            <a:r>
              <a:rPr lang="en-US" dirty="0" smtClean="0">
                <a:latin typeface="Calibri" panose="020F0502020204030204" pitchFamily="34" charset="0"/>
                <a:cs typeface="Calibri" panose="020F0502020204030204" pitchFamily="34" charset="0"/>
              </a:rPr>
              <a:t>technical </a:t>
            </a:r>
            <a:r>
              <a:rPr lang="en-US" dirty="0">
                <a:latin typeface="Calibri" panose="020F0502020204030204" pitchFamily="34" charset="0"/>
                <a:cs typeface="Calibri" panose="020F0502020204030204" pitchFamily="34" charset="0"/>
              </a:rPr>
              <a:t>w</a:t>
            </a:r>
            <a:r>
              <a:rPr lang="en-US" dirty="0" smtClean="0">
                <a:latin typeface="Calibri" panose="020F0502020204030204" pitchFamily="34" charset="0"/>
                <a:cs typeface="Calibri" panose="020F0502020204030204" pitchFamily="34" charset="0"/>
              </a:rPr>
              <a:t>orking </a:t>
            </a:r>
            <a:r>
              <a:rPr lang="en-US" dirty="0">
                <a:latin typeface="Calibri" panose="020F0502020204030204" pitchFamily="34" charset="0"/>
                <a:cs typeface="Calibri" panose="020F0502020204030204" pitchFamily="34" charset="0"/>
              </a:rPr>
              <a:t>g</a:t>
            </a:r>
            <a:r>
              <a:rPr lang="en-US" dirty="0" smtClean="0">
                <a:latin typeface="Calibri" panose="020F0502020204030204" pitchFamily="34" charset="0"/>
                <a:cs typeface="Calibri" panose="020F0502020204030204" pitchFamily="34" charset="0"/>
              </a:rPr>
              <a:t>roups </a:t>
            </a:r>
            <a:r>
              <a:rPr lang="en-US" dirty="0">
                <a:latin typeface="Calibri" panose="020F0502020204030204" pitchFamily="34" charset="0"/>
                <a:cs typeface="Calibri" panose="020F0502020204030204" pitchFamily="34" charset="0"/>
              </a:rPr>
              <a:t>to coordinate </a:t>
            </a:r>
            <a:r>
              <a:rPr lang="en-US" dirty="0" smtClean="0">
                <a:latin typeface="Calibri" panose="020F0502020204030204" pitchFamily="34" charset="0"/>
                <a:cs typeface="Calibri" panose="020F0502020204030204" pitchFamily="34" charset="0"/>
              </a:rPr>
              <a:t>COVID-19 </a:t>
            </a:r>
            <a:r>
              <a:rPr lang="en-US" dirty="0">
                <a:latin typeface="Calibri" panose="020F0502020204030204" pitchFamily="34" charset="0"/>
                <a:cs typeface="Calibri" panose="020F0502020204030204" pitchFamily="34" charset="0"/>
              </a:rPr>
              <a:t>regional activities</a:t>
            </a:r>
          </a:p>
          <a:p>
            <a:pPr>
              <a:lnSpc>
                <a:spcPct val="90000"/>
              </a:lnSpc>
            </a:pPr>
            <a:r>
              <a:rPr lang="en-US" dirty="0">
                <a:latin typeface="Calibri" panose="020F0502020204030204" pitchFamily="34" charset="0"/>
                <a:cs typeface="Calibri" panose="020F0502020204030204" pitchFamily="34" charset="0"/>
              </a:rPr>
              <a:t>Strengthen the capacity of institutional counterparts</a:t>
            </a:r>
          </a:p>
          <a:p>
            <a:pPr>
              <a:lnSpc>
                <a:spcPct val="90000"/>
              </a:lnSpc>
            </a:pPr>
            <a:r>
              <a:rPr lang="en-US" dirty="0">
                <a:latin typeface="Calibri" panose="020F0502020204030204" pitchFamily="34" charset="0"/>
                <a:cs typeface="Calibri" panose="020F0502020204030204" pitchFamily="34" charset="0"/>
              </a:rPr>
              <a:t>Prioritize countries and activities based on available resources and needs assessments</a:t>
            </a:r>
          </a:p>
          <a:p>
            <a:pPr>
              <a:lnSpc>
                <a:spcPct val="90000"/>
              </a:lnSpc>
            </a:pPr>
            <a:r>
              <a:rPr lang="en-US" dirty="0">
                <a:latin typeface="Calibri" panose="020F0502020204030204" pitchFamily="34" charset="0"/>
                <a:cs typeface="Calibri" panose="020F0502020204030204" pitchFamily="34" charset="0"/>
              </a:rPr>
              <a:t>Conduct prioritization and risk assessment plans for program adaptation</a:t>
            </a:r>
          </a:p>
        </p:txBody>
      </p:sp>
      <p:sp>
        <p:nvSpPr>
          <p:cNvPr id="23" name="Slide Number Placeholder 5">
            <a:extLst>
              <a:ext uri="{FF2B5EF4-FFF2-40B4-BE49-F238E27FC236}">
                <a16:creationId xmlns:a16="http://schemas.microsoft.com/office/drawing/2014/main" id="{6C06861D-9585-4DA1-B63B-6D14592A1C26}"/>
              </a:ext>
            </a:extLst>
          </p:cNvPr>
          <p:cNvSpPr>
            <a:spLocks noGrp="1"/>
          </p:cNvSpPr>
          <p:nvPr>
            <p:ph type="sldNum" sz="quarter" idx="12"/>
          </p:nvPr>
        </p:nvSpPr>
        <p:spPr>
          <a:xfrm>
            <a:off x="6858000" y="6530079"/>
            <a:ext cx="2133600" cy="184666"/>
          </a:xfrm>
        </p:spPr>
        <p:txBody>
          <a:bodyPr/>
          <a:lstStyle/>
          <a:p>
            <a:pPr>
              <a:spcAft>
                <a:spcPts val="600"/>
              </a:spcAft>
            </a:pPr>
            <a:fld id="{42782948-4DBE-204D-AB9E-B65E067054AE}" type="slidenum">
              <a:rPr lang="en-US" smtClean="0"/>
              <a:pPr>
                <a:spcAft>
                  <a:spcPts val="600"/>
                </a:spcAft>
              </a:pPr>
              <a:t>12</a:t>
            </a:fld>
            <a:endParaRPr lang="en-US"/>
          </a:p>
        </p:txBody>
      </p:sp>
      <p:sp>
        <p:nvSpPr>
          <p:cNvPr id="7" name="Title 6">
            <a:extLst>
              <a:ext uri="{FF2B5EF4-FFF2-40B4-BE49-F238E27FC236}">
                <a16:creationId xmlns:a16="http://schemas.microsoft.com/office/drawing/2014/main" id="{6BAD123F-C86A-BD43-B3DF-530DB77DFFEB}"/>
              </a:ext>
            </a:extLst>
          </p:cNvPr>
          <p:cNvSpPr>
            <a:spLocks noGrp="1"/>
          </p:cNvSpPr>
          <p:nvPr>
            <p:ph type="title"/>
          </p:nvPr>
        </p:nvSpPr>
        <p:spPr>
          <a:xfrm>
            <a:off x="686104" y="457200"/>
            <a:ext cx="7772400" cy="533400"/>
          </a:xfrm>
        </p:spPr>
        <p:txBody>
          <a:bodyPr anchor="t">
            <a:normAutofit/>
          </a:bodyPr>
          <a:lstStyle/>
          <a:p>
            <a:pPr algn="ctr"/>
            <a:r>
              <a:rPr lang="en-US" sz="2000" b="1">
                <a:latin typeface="+mj-lt"/>
                <a:cs typeface="Calibri" panose="020F0502020204030204" pitchFamily="34" charset="0"/>
              </a:rPr>
              <a:t>IMPLICATIONS FOR NGOS AND INGOS </a:t>
            </a:r>
          </a:p>
        </p:txBody>
      </p:sp>
      <p:sp>
        <p:nvSpPr>
          <p:cNvPr id="3" name="TextBox 2">
            <a:extLst>
              <a:ext uri="{FF2B5EF4-FFF2-40B4-BE49-F238E27FC236}">
                <a16:creationId xmlns:a16="http://schemas.microsoft.com/office/drawing/2014/main" id="{FAB7E852-7741-3F40-B7CC-66C3E41AFBB4}"/>
              </a:ext>
            </a:extLst>
          </p:cNvPr>
          <p:cNvSpPr txBox="1"/>
          <p:nvPr/>
        </p:nvSpPr>
        <p:spPr>
          <a:xfrm rot="-5400000">
            <a:off x="6308782" y="1207454"/>
            <a:ext cx="3773453" cy="253916"/>
          </a:xfrm>
          <a:prstGeom prst="rect">
            <a:avLst/>
          </a:prstGeom>
          <a:noFill/>
        </p:spPr>
        <p:txBody>
          <a:bodyPr wrap="square" rtlCol="0" anchor="t">
            <a:spAutoFit/>
          </a:bodyPr>
          <a:lstStyle/>
          <a:p>
            <a:r>
              <a:rPr lang="en-US" sz="1050">
                <a:solidFill>
                  <a:srgbClr val="FFFFFF"/>
                </a:solidFill>
              </a:rPr>
              <a:t>Marco Sanna / Save the Children</a:t>
            </a:r>
          </a:p>
        </p:txBody>
      </p:sp>
      <p:sp>
        <p:nvSpPr>
          <p:cNvPr id="4" name="Footer Placeholder 3"/>
          <p:cNvSpPr>
            <a:spLocks noGrp="1"/>
          </p:cNvSpPr>
          <p:nvPr>
            <p:ph type="ftr" sz="quarter" idx="11"/>
          </p:nvPr>
        </p:nvSpPr>
        <p:spPr/>
        <p:txBody>
          <a:bodyPr/>
          <a:lstStyle/>
          <a:p>
            <a:r>
              <a:rPr lang="en-US"/>
              <a:t>READY: GLOBAL READINESS FOR MAJOR DISEASE OUTBREAK RESPONSE</a:t>
            </a:r>
          </a:p>
        </p:txBody>
      </p:sp>
    </p:spTree>
    <p:extLst>
      <p:ext uri="{BB962C8B-B14F-4D97-AF65-F5344CB8AC3E}">
        <p14:creationId xmlns:p14="http://schemas.microsoft.com/office/powerpoint/2010/main" val="256938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ABCC26E-54BD-A84C-9942-32224AF5AB0A}"/>
              </a:ext>
            </a:extLst>
          </p:cNvPr>
          <p:cNvSpPr>
            <a:spLocks noGrp="1"/>
          </p:cNvSpPr>
          <p:nvPr>
            <p:ph idx="1"/>
          </p:nvPr>
        </p:nvSpPr>
        <p:spPr>
          <a:xfrm>
            <a:off x="190500" y="1143000"/>
            <a:ext cx="8763000" cy="5410200"/>
          </a:xfrm>
        </p:spPr>
        <p:txBody>
          <a:bodyPr>
            <a:noAutofit/>
          </a:bodyPr>
          <a:lstStyle/>
          <a:p>
            <a:pPr>
              <a:lnSpc>
                <a:spcPct val="120000"/>
              </a:lnSpc>
            </a:pPr>
            <a:r>
              <a:rPr lang="en-US" sz="1800">
                <a:latin typeface="Calibri" panose="020F0502020204030204" pitchFamily="34" charset="0"/>
                <a:cs typeface="Calibri" panose="020F0502020204030204" pitchFamily="34" charset="0"/>
              </a:rPr>
              <a:t>Pandemic Emergency Financing (PEF): Designed to “save millions of lives and entire economies” by speedily funneling money to nations facing pandemics. It has not been activated yet for COVID-19 because of the complex criteria including </a:t>
            </a:r>
            <a:r>
              <a:rPr lang="en-US" sz="1800" b="1">
                <a:latin typeface="Calibri" panose="020F0502020204030204" pitchFamily="34" charset="0"/>
                <a:cs typeface="Calibri" panose="020F0502020204030204" pitchFamily="34" charset="0"/>
              </a:rPr>
              <a:t>outbreak size, growth rate, deadlines and death tolls.</a:t>
            </a:r>
          </a:p>
          <a:p>
            <a:pPr>
              <a:lnSpc>
                <a:spcPct val="120000"/>
              </a:lnSpc>
            </a:pPr>
            <a:r>
              <a:rPr lang="en-US" sz="1800">
                <a:latin typeface="Calibri" panose="020F0502020204030204" pitchFamily="34" charset="0"/>
                <a:cs typeface="Calibri" panose="020F0502020204030204" pitchFamily="34" charset="0"/>
              </a:rPr>
              <a:t>Over the Easter weekend, </a:t>
            </a:r>
            <a:r>
              <a:rPr lang="en-US" sz="1800" b="1">
                <a:latin typeface="Calibri" panose="020F0502020204030204" pitchFamily="34" charset="0"/>
                <a:cs typeface="Calibri" panose="020F0502020204030204" pitchFamily="34" charset="0"/>
              </a:rPr>
              <a:t>DFID</a:t>
            </a:r>
            <a:r>
              <a:rPr lang="en-US" sz="1800">
                <a:latin typeface="Calibri" panose="020F0502020204030204" pitchFamily="34" charset="0"/>
                <a:cs typeface="Calibri" panose="020F0502020204030204" pitchFamily="34" charset="0"/>
              </a:rPr>
              <a:t> announced it would be contributing </a:t>
            </a:r>
            <a:r>
              <a:rPr lang="en-US" sz="18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£200 million to fight COVID-19</a:t>
            </a:r>
            <a:r>
              <a:rPr lang="en-US" sz="1800">
                <a:latin typeface="Calibri" panose="020F0502020204030204" pitchFamily="34" charset="0"/>
                <a:cs typeface="Calibri" panose="020F0502020204030204" pitchFamily="34" charset="0"/>
              </a:rPr>
              <a:t> in low-income countries, with £130 million going toward </a:t>
            </a:r>
            <a:r>
              <a:rPr lang="en-US" sz="1800" u="sng">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United Nations</a:t>
            </a:r>
            <a:r>
              <a:rPr lang="en-US" sz="1800" u="sng">
                <a:latin typeface="Calibri" panose="020F0502020204030204" pitchFamily="34" charset="0"/>
                <a:cs typeface="Calibri" panose="020F0502020204030204" pitchFamily="34" charset="0"/>
              </a:rPr>
              <a:t> </a:t>
            </a:r>
            <a:r>
              <a:rPr lang="en-US" sz="1800">
                <a:latin typeface="Calibri" panose="020F0502020204030204" pitchFamily="34" charset="0"/>
                <a:cs typeface="Calibri" panose="020F0502020204030204" pitchFamily="34" charset="0"/>
              </a:rPr>
              <a:t>agencies, £50 million to the International Red Cross and Red Crescent Movement, and just £20 million for other NGOs. NGOs have voiced that DFID should multiply the amount by four or five times.</a:t>
            </a:r>
            <a:r>
              <a:rPr lang="en-US" sz="1800" b="1">
                <a:latin typeface="Calibri" panose="020F0502020204030204" pitchFamily="34" charset="0"/>
                <a:cs typeface="Calibri" panose="020F0502020204030204" pitchFamily="34" charset="0"/>
              </a:rPr>
              <a:t> </a:t>
            </a:r>
            <a:r>
              <a:rPr lang="en-US" sz="1800">
                <a:latin typeface="Calibri" panose="020F0502020204030204" pitchFamily="34" charset="0"/>
                <a:cs typeface="Calibri" panose="020F0502020204030204" pitchFamily="34" charset="0"/>
              </a:rPr>
              <a:t>£20 million would not be enough to reach the most vulnerable communities given the global scale of the response.</a:t>
            </a:r>
            <a:endParaRPr lang="en-US" sz="1800" b="1">
              <a:latin typeface="Calibri" panose="020F0502020204030204" pitchFamily="34" charset="0"/>
              <a:cs typeface="Calibri" panose="020F0502020204030204" pitchFamily="34" charset="0"/>
            </a:endParaRPr>
          </a:p>
          <a:p>
            <a:pPr>
              <a:lnSpc>
                <a:spcPct val="120000"/>
              </a:lnSpc>
            </a:pPr>
            <a:r>
              <a:rPr lang="en-US" sz="1800" b="1">
                <a:latin typeface="Calibri" panose="020F0502020204030204" pitchFamily="34" charset="0"/>
                <a:cs typeface="Calibri" panose="020F0502020204030204" pitchFamily="34" charset="0"/>
              </a:rPr>
              <a:t>A new multi-partner trust fund (MPTF)</a:t>
            </a:r>
            <a:r>
              <a:rPr lang="en-US" sz="1800">
                <a:latin typeface="Calibri" panose="020F0502020204030204" pitchFamily="34" charset="0"/>
                <a:cs typeface="Calibri" panose="020F0502020204030204" pitchFamily="34" charset="0"/>
              </a:rPr>
              <a:t> has been set up by the UN Secretariat to support low- and middle- income countries in overcoming the health and development crisis caused by the COVID-19 pandemic . The first round of funding has just been launched for some USD 40 M.</a:t>
            </a:r>
          </a:p>
        </p:txBody>
      </p:sp>
      <p:sp>
        <p:nvSpPr>
          <p:cNvPr id="8" name="Title 7">
            <a:extLst>
              <a:ext uri="{FF2B5EF4-FFF2-40B4-BE49-F238E27FC236}">
                <a16:creationId xmlns:a16="http://schemas.microsoft.com/office/drawing/2014/main" id="{4F0EF602-521C-1C45-8CF7-7AD17442A3FF}"/>
              </a:ext>
            </a:extLst>
          </p:cNvPr>
          <p:cNvSpPr>
            <a:spLocks noGrp="1"/>
          </p:cNvSpPr>
          <p:nvPr>
            <p:ph type="title"/>
          </p:nvPr>
        </p:nvSpPr>
        <p:spPr>
          <a:xfrm>
            <a:off x="419100" y="533401"/>
            <a:ext cx="8305800" cy="400110"/>
          </a:xfrm>
        </p:spPr>
        <p:txBody>
          <a:bodyPr anchor="t"/>
          <a:lstStyle/>
          <a:p>
            <a:pPr algn="ctr"/>
            <a:r>
              <a:rPr lang="en-US" sz="2000" b="1">
                <a:latin typeface="+mj-lt"/>
                <a:cs typeface="Calibri" panose="020F0502020204030204" pitchFamily="34" charset="0"/>
              </a:rPr>
              <a:t>FUNDING MECHANISMS FOR COVID-19</a:t>
            </a:r>
            <a:endParaRPr lang="en-US"/>
          </a:p>
        </p:txBody>
      </p:sp>
      <p:sp>
        <p:nvSpPr>
          <p:cNvPr id="2" name="Footer Placeholder 1"/>
          <p:cNvSpPr>
            <a:spLocks noGrp="1"/>
          </p:cNvSpPr>
          <p:nvPr>
            <p:ph type="ftr" sz="quarter" idx="3"/>
          </p:nvPr>
        </p:nvSpPr>
        <p:spPr/>
        <p:txBody>
          <a:bodyPr/>
          <a:lstStyle/>
          <a:p>
            <a:r>
              <a:rPr lang="en-US"/>
              <a:t>READY: GLOBAL READINESS FOR MAJOR DISEASE OUTBREAK RESPONSE</a:t>
            </a:r>
          </a:p>
        </p:txBody>
      </p:sp>
      <p:sp>
        <p:nvSpPr>
          <p:cNvPr id="3" name="Slide Number Placeholder 2"/>
          <p:cNvSpPr>
            <a:spLocks noGrp="1"/>
          </p:cNvSpPr>
          <p:nvPr>
            <p:ph type="sldNum" sz="quarter" idx="4"/>
          </p:nvPr>
        </p:nvSpPr>
        <p:spPr/>
        <p:txBody>
          <a:bodyPr/>
          <a:lstStyle/>
          <a:p>
            <a:fld id="{42782948-4DBE-204D-AB9E-B65E067054AE}" type="slidenum">
              <a:rPr lang="en-US" smtClean="0"/>
              <a:pPr/>
              <a:t>13</a:t>
            </a:fld>
            <a:endParaRPr lang="en-US"/>
          </a:p>
        </p:txBody>
      </p:sp>
    </p:spTree>
    <p:extLst>
      <p:ext uri="{BB962C8B-B14F-4D97-AF65-F5344CB8AC3E}">
        <p14:creationId xmlns:p14="http://schemas.microsoft.com/office/powerpoint/2010/main" val="298736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7BF25C5-8631-D846-A5D2-C167BD9B9521}"/>
              </a:ext>
            </a:extLst>
          </p:cNvPr>
          <p:cNvSpPr>
            <a:spLocks noGrp="1"/>
          </p:cNvSpPr>
          <p:nvPr>
            <p:ph sz="half" idx="1"/>
          </p:nvPr>
        </p:nvSpPr>
        <p:spPr>
          <a:xfrm>
            <a:off x="229512" y="1143000"/>
            <a:ext cx="4266288" cy="5486400"/>
          </a:xfrm>
          <a:prstGeom prst="rect">
            <a:avLst/>
          </a:prstGeom>
        </p:spPr>
        <p:txBody>
          <a:bodyPr>
            <a:normAutofit fontScale="92500" lnSpcReduction="20000"/>
          </a:bodyPr>
          <a:lstStyle/>
          <a:p>
            <a:pPr marL="0" indent="0">
              <a:lnSpc>
                <a:spcPct val="110000"/>
              </a:lnSpc>
              <a:buNone/>
            </a:pPr>
            <a:r>
              <a:rPr lang="en-US" sz="1600" dirty="0">
                <a:latin typeface="Calibri" panose="020F0502020204030204" pitchFamily="34" charset="0"/>
                <a:cs typeface="Calibri" panose="020F0502020204030204" pitchFamily="34" charset="0"/>
              </a:rPr>
              <a:t>WHO appealed for $640 M for “frontline efforts” to contain coronavirus</a:t>
            </a:r>
          </a:p>
          <a:p>
            <a:pPr marL="0" indent="0">
              <a:lnSpc>
                <a:spcPct val="110000"/>
              </a:lnSpc>
              <a:buNone/>
            </a:pPr>
            <a:r>
              <a:rPr lang="en-US" sz="1600" dirty="0">
                <a:latin typeface="Calibri" panose="020F0502020204030204" pitchFamily="34" charset="0"/>
                <a:cs typeface="Calibri" panose="020F0502020204030204" pitchFamily="34" charset="0"/>
              </a:rPr>
              <a:t>UN Humanitarian Chief released US$15 million from the Central Emergency Response Fund (CERF) funding the global efforts to contain the COVID-19 virus</a:t>
            </a:r>
          </a:p>
          <a:p>
            <a:pPr marL="0" indent="0">
              <a:lnSpc>
                <a:spcPct val="110000"/>
              </a:lnSpc>
              <a:buNone/>
            </a:pPr>
            <a:r>
              <a:rPr lang="en-US" sz="1600" dirty="0">
                <a:latin typeface="Calibri" panose="020F0502020204030204" pitchFamily="34" charset="0"/>
                <a:cs typeface="Calibri" panose="020F0502020204030204" pitchFamily="34" charset="0"/>
              </a:rPr>
              <a:t> The World Bank approved a $14 B package to assist private sector and countries to prevent, detect and respond to COVID-19</a:t>
            </a:r>
          </a:p>
          <a:p>
            <a:pPr marL="0" indent="0">
              <a:lnSpc>
                <a:spcPct val="110000"/>
              </a:lnSpc>
              <a:buNone/>
            </a:pPr>
            <a:r>
              <a:rPr lang="en-US" sz="1600" dirty="0">
                <a:latin typeface="Calibri" panose="020F0502020204030204" pitchFamily="34" charset="0"/>
                <a:cs typeface="Calibri" panose="020F0502020204030204" pitchFamily="34" charset="0"/>
              </a:rPr>
              <a:t>A total of $ 1,3 B will be made available by </a:t>
            </a:r>
            <a:r>
              <a:rPr lang="en-US" sz="1600" b="1" dirty="0">
                <a:latin typeface="Calibri" panose="020F0502020204030204" pitchFamily="34" charset="0"/>
                <a:cs typeface="Calibri" panose="020F0502020204030204" pitchFamily="34" charset="0"/>
              </a:rPr>
              <a:t>USAID. </a:t>
            </a:r>
            <a:r>
              <a:rPr lang="en-US" sz="1600" dirty="0">
                <a:latin typeface="Calibri" panose="020F0502020204030204" pitchFamily="34" charset="0"/>
                <a:cs typeface="Calibri" panose="020F0502020204030204" pitchFamily="34" charset="0"/>
              </a:rPr>
              <a:t>$ 528M to </a:t>
            </a:r>
            <a:r>
              <a:rPr lang="en-US" sz="1600" b="1" dirty="0">
                <a:latin typeface="Calibri" panose="020F0502020204030204" pitchFamily="34" charset="0"/>
                <a:cs typeface="Calibri" panose="020F0502020204030204" pitchFamily="34" charset="0"/>
              </a:rPr>
              <a:t>OFDA</a:t>
            </a:r>
            <a:r>
              <a:rPr lang="en-US" sz="1600" dirty="0">
                <a:latin typeface="Calibri" panose="020F0502020204030204" pitchFamily="34" charset="0"/>
                <a:cs typeface="Calibri" panose="020F0502020204030204" pitchFamily="34" charset="0"/>
              </a:rPr>
              <a:t> for emergency response, to address COVID-19 in the context of on-going humanitarian crisis. </a:t>
            </a:r>
          </a:p>
          <a:p>
            <a:pPr marL="0" indent="0">
              <a:lnSpc>
                <a:spcPct val="110000"/>
              </a:lnSpc>
              <a:buNone/>
            </a:pPr>
            <a:r>
              <a:rPr lang="en-US" sz="1600" b="1" dirty="0" smtClean="0">
                <a:latin typeface="Calibri" panose="020F0502020204030204" pitchFamily="34" charset="0"/>
                <a:cs typeface="Calibri" panose="020F0502020204030204" pitchFamily="34" charset="0"/>
              </a:rPr>
              <a:t>US State </a:t>
            </a:r>
            <a:r>
              <a:rPr lang="en-US" sz="1600" b="1" dirty="0">
                <a:latin typeface="Calibri" panose="020F0502020204030204" pitchFamily="34" charset="0"/>
                <a:cs typeface="Calibri" panose="020F0502020204030204" pitchFamily="34" charset="0"/>
              </a:rPr>
              <a:t>Department </a:t>
            </a:r>
            <a:r>
              <a:rPr lang="en-US" sz="1600" dirty="0">
                <a:latin typeface="Calibri" panose="020F0502020204030204" pitchFamily="34" charset="0"/>
                <a:cs typeface="Calibri" panose="020F0502020204030204" pitchFamily="34" charset="0"/>
              </a:rPr>
              <a:t>has </a:t>
            </a:r>
            <a:r>
              <a:rPr lang="en-US" sz="1600" dirty="0" smtClean="0">
                <a:latin typeface="Calibri" panose="020F0502020204030204" pitchFamily="34" charset="0"/>
                <a:cs typeface="Calibri" panose="020F0502020204030204" pitchFamily="34" charset="0"/>
              </a:rPr>
              <a:t>allocated </a:t>
            </a:r>
            <a:r>
              <a:rPr lang="en-US" sz="1600" dirty="0">
                <a:latin typeface="Calibri" panose="020F0502020204030204" pitchFamily="34" charset="0"/>
                <a:cs typeface="Calibri" panose="020F0502020204030204" pitchFamily="34" charset="0"/>
              </a:rPr>
              <a:t>$ 350M for COVID-19 in refuges and IDP setting</a:t>
            </a:r>
          </a:p>
          <a:p>
            <a:pPr marL="0" indent="0">
              <a:lnSpc>
                <a:spcPct val="110000"/>
              </a:lnSpc>
              <a:buNone/>
            </a:pPr>
            <a:r>
              <a:rPr lang="en-US" sz="1600" b="1" dirty="0">
                <a:latin typeface="Calibri" panose="020F0502020204030204" pitchFamily="34" charset="0"/>
                <a:cs typeface="Calibri" panose="020F0502020204030204" pitchFamily="34" charset="0"/>
              </a:rPr>
              <a:t>CDC</a:t>
            </a:r>
            <a:r>
              <a:rPr lang="en-US" sz="1600" dirty="0">
                <a:latin typeface="Calibri" panose="020F0502020204030204" pitchFamily="34" charset="0"/>
                <a:cs typeface="Calibri" panose="020F0502020204030204" pitchFamily="34" charset="0"/>
              </a:rPr>
              <a:t> has been allocated USD 300M for technical cooperation</a:t>
            </a:r>
          </a:p>
          <a:p>
            <a:pPr marL="0" indent="0">
              <a:lnSpc>
                <a:spcPct val="110000"/>
              </a:lnSpc>
              <a:buNone/>
            </a:pPr>
            <a:r>
              <a:rPr lang="en-US" sz="1600" b="1" i="1" dirty="0">
                <a:latin typeface="Calibri" panose="020F0502020204030204" pitchFamily="34" charset="0"/>
                <a:cs typeface="Calibri" panose="020F0502020204030204" pitchFamily="34" charset="0"/>
              </a:rPr>
              <a:t>If we really want to ensure global health security, we should link funding mechanisms to the declaration of a public health emergency of international concern or pandemic</a:t>
            </a:r>
          </a:p>
        </p:txBody>
      </p:sp>
      <p:sp>
        <p:nvSpPr>
          <p:cNvPr id="6" name="Title 7">
            <a:extLst>
              <a:ext uri="{FF2B5EF4-FFF2-40B4-BE49-F238E27FC236}">
                <a16:creationId xmlns:a16="http://schemas.microsoft.com/office/drawing/2014/main" id="{4F0EF602-521C-1C45-8CF7-7AD17442A3FF}"/>
              </a:ext>
            </a:extLst>
          </p:cNvPr>
          <p:cNvSpPr>
            <a:spLocks noGrp="1"/>
          </p:cNvSpPr>
          <p:nvPr>
            <p:ph type="title"/>
          </p:nvPr>
        </p:nvSpPr>
        <p:spPr>
          <a:xfrm>
            <a:off x="419100" y="533401"/>
            <a:ext cx="8305800" cy="400110"/>
          </a:xfrm>
        </p:spPr>
        <p:txBody>
          <a:bodyPr anchor="t"/>
          <a:lstStyle/>
          <a:p>
            <a:pPr algn="ctr"/>
            <a:r>
              <a:rPr lang="en-US" sz="2000" b="1" dirty="0">
                <a:latin typeface="+mj-lt"/>
                <a:cs typeface="Calibri" panose="020F0502020204030204" pitchFamily="34" charset="0"/>
              </a:rPr>
              <a:t>FUNDING MECHANISMS FOR COVID-19</a:t>
            </a:r>
            <a:endParaRPr lang="en-US" dirty="0"/>
          </a:p>
        </p:txBody>
      </p:sp>
      <p:sp>
        <p:nvSpPr>
          <p:cNvPr id="4" name="Footer Placeholder 3"/>
          <p:cNvSpPr>
            <a:spLocks noGrp="1"/>
          </p:cNvSpPr>
          <p:nvPr>
            <p:ph type="ftr" sz="quarter" idx="11"/>
          </p:nvPr>
        </p:nvSpPr>
        <p:spPr/>
        <p:txBody>
          <a:bodyPr/>
          <a:lstStyle/>
          <a:p>
            <a:r>
              <a:rPr lang="en-US"/>
              <a:t>READY: GLOBAL READINESS FOR MAJOR DISEASE OUTBREAK RESPONSE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14</a:t>
            </a:fld>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237" t="-658" r="32152" b="877"/>
          <a:stretch/>
        </p:blipFill>
        <p:spPr>
          <a:xfrm>
            <a:off x="5082168" y="1214120"/>
            <a:ext cx="3373915" cy="4666919"/>
          </a:xfrm>
          <a:prstGeom prst="rect">
            <a:avLst/>
          </a:prstGeom>
        </p:spPr>
      </p:pic>
      <p:sp>
        <p:nvSpPr>
          <p:cNvPr id="7" name="TextBox 6"/>
          <p:cNvSpPr txBox="1"/>
          <p:nvPr/>
        </p:nvSpPr>
        <p:spPr>
          <a:xfrm rot="16200000" flipH="1">
            <a:off x="7286925" y="2028472"/>
            <a:ext cx="2125039" cy="253916"/>
          </a:xfrm>
          <a:prstGeom prst="rect">
            <a:avLst/>
          </a:prstGeom>
          <a:noFill/>
        </p:spPr>
        <p:txBody>
          <a:bodyPr vert="horz" wrap="square" rtlCol="0">
            <a:spAutoFit/>
          </a:bodyPr>
          <a:lstStyle/>
          <a:p>
            <a:r>
              <a:rPr lang="en-US" sz="1050">
                <a:solidFill>
                  <a:srgbClr val="FFFFFF"/>
                </a:solidFill>
              </a:rPr>
              <a:t>Mark </a:t>
            </a:r>
            <a:r>
              <a:rPr lang="en-US" sz="1050" err="1">
                <a:solidFill>
                  <a:srgbClr val="FFFFFF"/>
                </a:solidFill>
              </a:rPr>
              <a:t>Njoroge</a:t>
            </a:r>
            <a:r>
              <a:rPr lang="en-US" sz="1050">
                <a:solidFill>
                  <a:srgbClr val="FFFFFF"/>
                </a:solidFill>
              </a:rPr>
              <a:t> / Save the Children</a:t>
            </a:r>
          </a:p>
        </p:txBody>
      </p:sp>
    </p:spTree>
    <p:extLst>
      <p:ext uri="{BB962C8B-B14F-4D97-AF65-F5344CB8AC3E}">
        <p14:creationId xmlns:p14="http://schemas.microsoft.com/office/powerpoint/2010/main" val="72402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618EF3-8E42-FC4E-9E94-5D03DF735011}"/>
              </a:ext>
            </a:extLst>
          </p:cNvPr>
          <p:cNvSpPr>
            <a:spLocks noGrp="1"/>
          </p:cNvSpPr>
          <p:nvPr>
            <p:ph type="title"/>
          </p:nvPr>
        </p:nvSpPr>
        <p:spPr>
          <a:xfrm>
            <a:off x="141890" y="339821"/>
            <a:ext cx="8849710" cy="400110"/>
          </a:xfrm>
        </p:spPr>
        <p:txBody>
          <a:bodyPr anchor="ctr"/>
          <a:lstStyle/>
          <a:p>
            <a:pPr algn="ctr">
              <a:spcAft>
                <a:spcPts val="600"/>
              </a:spcAft>
            </a:pPr>
            <a:r>
              <a:rPr lang="en-US" sz="2000" b="1">
                <a:latin typeface="+mj-lt"/>
                <a:cs typeface="Calibri" panose="020F0502020204030204" pitchFamily="34" charset="0"/>
              </a:rPr>
              <a:t>COVID-19 TECHNICAL GUIDELINES AND TOOLS</a:t>
            </a:r>
            <a:endParaRPr lang="en-US" sz="2000">
              <a:solidFill>
                <a:srgbClr val="0067B9"/>
              </a:solidFill>
            </a:endParaRPr>
          </a:p>
        </p:txBody>
      </p:sp>
      <p:pic>
        <p:nvPicPr>
          <p:cNvPr id="4" name="Picture 3" descr="A screenshot of a social media post&#10;&#10;Description automatically generated">
            <a:extLst>
              <a:ext uri="{FF2B5EF4-FFF2-40B4-BE49-F238E27FC236}">
                <a16:creationId xmlns:a16="http://schemas.microsoft.com/office/drawing/2014/main" id="{253CCA32-88A2-F64C-B663-26DABC1B26DA}"/>
              </a:ext>
            </a:extLst>
          </p:cNvPr>
          <p:cNvPicPr>
            <a:picLocks noChangeAspect="1"/>
          </p:cNvPicPr>
          <p:nvPr/>
        </p:nvPicPr>
        <p:blipFill>
          <a:blip r:embed="rId3"/>
          <a:stretch>
            <a:fillRect/>
          </a:stretch>
        </p:blipFill>
        <p:spPr>
          <a:xfrm>
            <a:off x="152400" y="1828800"/>
            <a:ext cx="8839200" cy="4571999"/>
          </a:xfrm>
          <a:prstGeom prst="rect">
            <a:avLst/>
          </a:prstGeom>
        </p:spPr>
      </p:pic>
      <p:sp>
        <p:nvSpPr>
          <p:cNvPr id="3" name="Content Placeholder 2"/>
          <p:cNvSpPr>
            <a:spLocks noGrp="1"/>
          </p:cNvSpPr>
          <p:nvPr>
            <p:ph idx="1"/>
          </p:nvPr>
        </p:nvSpPr>
        <p:spPr>
          <a:xfrm>
            <a:off x="152400" y="839782"/>
            <a:ext cx="7772400" cy="836618"/>
          </a:xfrm>
        </p:spPr>
        <p:txBody>
          <a:bodyPr>
            <a:normAutofit/>
          </a:bodyPr>
          <a:lstStyle/>
          <a:p>
            <a:r>
              <a:rPr lang="en-US" sz="1600" u="sng">
                <a:solidFill>
                  <a:srgbClr val="0067B9"/>
                </a:solidFill>
                <a:latin typeface="Calibri" panose="020F0502020204030204" pitchFamily="34" charset="0"/>
                <a:cs typeface="Calibri" panose="020F0502020204030204" pitchFamily="34" charset="0"/>
                <a:hlinkClick r:id="rId4"/>
              </a:rPr>
              <a:t>https://www.who.int/emergencies/diseases/novel-coronavirus-2019/technical-guidance</a:t>
            </a:r>
            <a:endParaRPr lang="en-US" sz="1600">
              <a:solidFill>
                <a:srgbClr val="0067B9"/>
              </a:solidFill>
              <a:latin typeface="Calibri" panose="020F0502020204030204" pitchFamily="34" charset="0"/>
              <a:cs typeface="Calibri" panose="020F0502020204030204" pitchFamily="34" charset="0"/>
            </a:endParaRPr>
          </a:p>
          <a:p>
            <a:r>
              <a:rPr lang="en-US" sz="1600">
                <a:solidFill>
                  <a:srgbClr val="0067B9"/>
                </a:solidFill>
                <a:latin typeface="Calibri" panose="020F0502020204030204" pitchFamily="34" charset="0"/>
                <a:cs typeface="Calibri" panose="020F0502020204030204" pitchFamily="34" charset="0"/>
                <a:hlinkClick r:id="rId5"/>
              </a:rPr>
              <a:t>https://africacdc.org/covid-19/covid-19-resources/</a:t>
            </a:r>
            <a:endParaRPr lang="en-US" sz="1600">
              <a:solidFill>
                <a:srgbClr val="0067B9"/>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3"/>
          </p:nvPr>
        </p:nvSpPr>
        <p:spPr/>
        <p:txBody>
          <a:bodyPr/>
          <a:lstStyle/>
          <a:p>
            <a:r>
              <a:rPr lang="en-US"/>
              <a:t>READY: GLOBAL READINESS FOR MAJOR DISEASE OUTBREAK RESPONSE</a:t>
            </a:r>
          </a:p>
        </p:txBody>
      </p:sp>
      <p:sp>
        <p:nvSpPr>
          <p:cNvPr id="7" name="Slide Number Placeholder 6"/>
          <p:cNvSpPr>
            <a:spLocks noGrp="1"/>
          </p:cNvSpPr>
          <p:nvPr>
            <p:ph type="sldNum" sz="quarter" idx="4"/>
          </p:nvPr>
        </p:nvSpPr>
        <p:spPr/>
        <p:txBody>
          <a:bodyPr/>
          <a:lstStyle/>
          <a:p>
            <a:fld id="{42782948-4DBE-204D-AB9E-B65E067054AE}" type="slidenum">
              <a:rPr lang="en-US" smtClean="0"/>
              <a:pPr/>
              <a:t>15</a:t>
            </a:fld>
            <a:endParaRPr lang="en-US"/>
          </a:p>
        </p:txBody>
      </p:sp>
    </p:spTree>
    <p:extLst>
      <p:ext uri="{BB962C8B-B14F-4D97-AF65-F5344CB8AC3E}">
        <p14:creationId xmlns:p14="http://schemas.microsoft.com/office/powerpoint/2010/main" val="18267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508C08-7FB9-B641-979F-D7F94239AEB6}"/>
              </a:ext>
            </a:extLst>
          </p:cNvPr>
          <p:cNvSpPr>
            <a:spLocks noGrp="1"/>
          </p:cNvSpPr>
          <p:nvPr>
            <p:ph idx="1"/>
          </p:nvPr>
        </p:nvSpPr>
        <p:spPr>
          <a:xfrm>
            <a:off x="381000" y="1066800"/>
            <a:ext cx="8077200" cy="5562600"/>
          </a:xfrm>
        </p:spPr>
        <p:txBody>
          <a:bodyPr>
            <a:normAutofit fontScale="92500" lnSpcReduction="20000"/>
          </a:bodyPr>
          <a:lstStyle/>
          <a:p>
            <a:pPr marL="0" indent="0">
              <a:buNone/>
            </a:pPr>
            <a:r>
              <a:rPr lang="en-US" sz="2800">
                <a:solidFill>
                  <a:srgbClr val="0067B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https://openwho.org/courses/introduction-to-ncov</a:t>
            </a:r>
            <a:endParaRPr lang="en-US" sz="2800">
              <a:solidFill>
                <a:srgbClr val="0067B9"/>
              </a:solidFill>
              <a:latin typeface="Calibri" panose="020F0502020204030204" pitchFamily="34" charset="0"/>
              <a:cs typeface="Calibri" panose="020F0502020204030204" pitchFamily="34" charset="0"/>
            </a:endParaRPr>
          </a:p>
          <a:p>
            <a:r>
              <a:rPr lang="en-US" sz="2100" b="1">
                <a:latin typeface="Calibri" panose="020F0502020204030204" pitchFamily="34" charset="0"/>
                <a:cs typeface="Calibri" panose="020F0502020204030204" pitchFamily="34" charset="0"/>
              </a:rPr>
              <a:t>Emerging respiratory viruses, including COVID-19: Introduction:  </a:t>
            </a:r>
            <a:r>
              <a:rPr lang="en-US" sz="2100">
                <a:latin typeface="Calibri" panose="020F0502020204030204" pitchFamily="34" charset="0"/>
                <a:cs typeface="Calibri" panose="020F0502020204030204" pitchFamily="34" charset="0"/>
              </a:rPr>
              <a:t>This brief introduction provides an overview of emerging respiratory viruses, including COVID-19.</a:t>
            </a:r>
          </a:p>
          <a:p>
            <a:r>
              <a:rPr lang="en-US" sz="2100" b="1">
                <a:latin typeface="Calibri" panose="020F0502020204030204" pitchFamily="34" charset="0"/>
                <a:cs typeface="Calibri" panose="020F0502020204030204" pitchFamily="34" charset="0"/>
              </a:rPr>
              <a:t>Module A: Introduction to Emerging respiratory viruses, including COVID-19:  </a:t>
            </a:r>
            <a:r>
              <a:rPr lang="en-US" sz="2100">
                <a:latin typeface="Calibri" panose="020F0502020204030204" pitchFamily="34" charset="0"/>
                <a:cs typeface="Calibri" panose="020F0502020204030204" pitchFamily="34" charset="0"/>
              </a:rPr>
              <a:t>Overall learning objective: To be able to explain why a emerging respiratory viruses, including COVID-19, are a global threat to human health</a:t>
            </a:r>
          </a:p>
          <a:p>
            <a:r>
              <a:rPr lang="en-US" sz="2100" b="1">
                <a:latin typeface="Calibri" panose="020F0502020204030204" pitchFamily="34" charset="0"/>
                <a:cs typeface="Calibri" panose="020F0502020204030204" pitchFamily="34" charset="0"/>
              </a:rPr>
              <a:t>Module B: Detecting Emerging respiratory viruses, including COVID-19: Surveillance and Laboratory investigation:  </a:t>
            </a:r>
            <a:r>
              <a:rPr lang="en-US" sz="2100">
                <a:latin typeface="Calibri" panose="020F0502020204030204" pitchFamily="34" charset="0"/>
                <a:cs typeface="Calibri" panose="020F0502020204030204" pitchFamily="34" charset="0"/>
              </a:rPr>
              <a:t>Overall learning objective: To describe how to detect and assess an emerging respiratory virus outbreak</a:t>
            </a:r>
          </a:p>
          <a:p>
            <a:r>
              <a:rPr lang="en-US" sz="2100" b="1">
                <a:latin typeface="Calibri" panose="020F0502020204030204" pitchFamily="34" charset="0"/>
                <a:cs typeface="Calibri" panose="020F0502020204030204" pitchFamily="34" charset="0"/>
              </a:rPr>
              <a:t>Module C: Risk Communication and Community Engagement:  </a:t>
            </a:r>
            <a:r>
              <a:rPr lang="en-US" sz="2100">
                <a:latin typeface="Calibri" panose="020F0502020204030204" pitchFamily="34" charset="0"/>
                <a:cs typeface="Calibri" panose="020F0502020204030204" pitchFamily="34" charset="0"/>
              </a:rPr>
              <a:t>Overall learning objective: To describe what strategies should be used to communicate risk and engage communities to detect, prevent and respond to COVID-19</a:t>
            </a:r>
          </a:p>
          <a:p>
            <a:r>
              <a:rPr lang="en-US" sz="2100" b="1">
                <a:latin typeface="Calibri" panose="020F0502020204030204" pitchFamily="34" charset="0"/>
                <a:cs typeface="Calibri" panose="020F0502020204030204" pitchFamily="34" charset="0"/>
              </a:rPr>
              <a:t>Module D: Preventing and Responding to an emerging respiratory virus, including COVID-19:  </a:t>
            </a:r>
            <a:r>
              <a:rPr lang="en-US" sz="2100">
                <a:latin typeface="Calibri" panose="020F0502020204030204" pitchFamily="34" charset="0"/>
                <a:cs typeface="Calibri" panose="020F0502020204030204" pitchFamily="34" charset="0"/>
              </a:rPr>
              <a:t>Overall learning objective: To describe strategies for preventing and controlling emerging respiratory pathogens, including coronavirus outbreaks.</a:t>
            </a:r>
          </a:p>
          <a:p>
            <a:endParaRPr lang="en-US"/>
          </a:p>
        </p:txBody>
      </p:sp>
      <p:sp>
        <p:nvSpPr>
          <p:cNvPr id="6" name="Title 5">
            <a:extLst>
              <a:ext uri="{FF2B5EF4-FFF2-40B4-BE49-F238E27FC236}">
                <a16:creationId xmlns:a16="http://schemas.microsoft.com/office/drawing/2014/main" id="{4BCA6FA6-2A85-6D44-BF75-8C37191C01F6}"/>
              </a:ext>
            </a:extLst>
          </p:cNvPr>
          <p:cNvSpPr>
            <a:spLocks noGrp="1"/>
          </p:cNvSpPr>
          <p:nvPr>
            <p:ph type="title"/>
          </p:nvPr>
        </p:nvSpPr>
        <p:spPr>
          <a:xfrm>
            <a:off x="685800" y="526990"/>
            <a:ext cx="7772400" cy="400110"/>
          </a:xfrm>
        </p:spPr>
        <p:txBody>
          <a:bodyPr/>
          <a:lstStyle/>
          <a:p>
            <a:pPr algn="ctr"/>
            <a:r>
              <a:rPr lang="en-US" sz="2000" b="1">
                <a:latin typeface="+mj-lt"/>
                <a:cs typeface="Calibri" panose="020F0502020204030204" pitchFamily="34" charset="0"/>
              </a:rPr>
              <a:t>WHO COURSES AND TRAINING</a:t>
            </a:r>
          </a:p>
        </p:txBody>
      </p:sp>
      <p:sp>
        <p:nvSpPr>
          <p:cNvPr id="3" name="Footer Placeholder 2"/>
          <p:cNvSpPr>
            <a:spLocks noGrp="1"/>
          </p:cNvSpPr>
          <p:nvPr>
            <p:ph type="ftr" sz="quarter" idx="3"/>
          </p:nvPr>
        </p:nvSpPr>
        <p:spPr/>
        <p:txBody>
          <a:bodyPr/>
          <a:lstStyle/>
          <a:p>
            <a:r>
              <a:rPr lang="en-US"/>
              <a:t>READY: GLOBAL READINESS FOR MAJOR DISEASE OUTBREAK RESPONSE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Tree>
    <p:extLst>
      <p:ext uri="{BB962C8B-B14F-4D97-AF65-F5344CB8AC3E}">
        <p14:creationId xmlns:p14="http://schemas.microsoft.com/office/powerpoint/2010/main" val="251968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8FBE1-9103-EE46-AB2F-3C939CECBF83}"/>
              </a:ext>
            </a:extLst>
          </p:cNvPr>
          <p:cNvSpPr>
            <a:spLocks noGrp="1"/>
          </p:cNvSpPr>
          <p:nvPr>
            <p:ph idx="1"/>
          </p:nvPr>
        </p:nvSpPr>
        <p:spPr>
          <a:xfrm>
            <a:off x="381000" y="1295400"/>
            <a:ext cx="8229600" cy="4876800"/>
          </a:xfrm>
        </p:spPr>
        <p:txBody>
          <a:bodyPr>
            <a:normAutofit/>
          </a:bodyPr>
          <a:lstStyle/>
          <a:p>
            <a:endParaRPr lang="en-US" dirty="0"/>
          </a:p>
          <a:p>
            <a:r>
              <a:rPr lang="en-US" sz="2800">
                <a:latin typeface="Calibri" panose="020F0502020204030204" pitchFamily="34" charset="0"/>
                <a:cs typeface="Calibri" panose="020F0502020204030204" pitchFamily="34" charset="0"/>
              </a:rPr>
              <a:t>What has been the immediate impact of the PHEIC and </a:t>
            </a:r>
            <a:r>
              <a:rPr lang="en-US" sz="2800" smtClean="0">
                <a:latin typeface="Calibri" panose="020F0502020204030204" pitchFamily="34" charset="0"/>
                <a:cs typeface="Calibri" panose="020F0502020204030204" pitchFamily="34" charset="0"/>
              </a:rPr>
              <a:t>pandemic </a:t>
            </a:r>
            <a:r>
              <a:rPr lang="en-US" sz="2800">
                <a:latin typeface="Calibri" panose="020F0502020204030204" pitchFamily="34" charset="0"/>
                <a:cs typeface="Calibri" panose="020F0502020204030204" pitchFamily="34" charset="0"/>
              </a:rPr>
              <a:t>declarations in your region? </a:t>
            </a:r>
          </a:p>
          <a:p>
            <a:r>
              <a:rPr lang="en-US" sz="2800" dirty="0">
                <a:latin typeface="Calibri" panose="020F0502020204030204" pitchFamily="34" charset="0"/>
                <a:cs typeface="Calibri" panose="020F0502020204030204" pitchFamily="34" charset="0"/>
              </a:rPr>
              <a:t>What are the immediate impacts on your current operations, if different from above? </a:t>
            </a:r>
          </a:p>
          <a:p>
            <a:r>
              <a:rPr lang="en-US" sz="2800" dirty="0">
                <a:latin typeface="Calibri" panose="020F0502020204030204" pitchFamily="34" charset="0"/>
                <a:cs typeface="Calibri" panose="020F0502020204030204" pitchFamily="34" charset="0"/>
              </a:rPr>
              <a:t>How have you been developing your program adaption plan?</a:t>
            </a:r>
          </a:p>
        </p:txBody>
      </p:sp>
      <p:sp>
        <p:nvSpPr>
          <p:cNvPr id="6" name="Title 5">
            <a:extLst>
              <a:ext uri="{FF2B5EF4-FFF2-40B4-BE49-F238E27FC236}">
                <a16:creationId xmlns:a16="http://schemas.microsoft.com/office/drawing/2014/main" id="{4172C291-29FB-A344-BB7E-BA9DE29DD571}"/>
              </a:ext>
            </a:extLst>
          </p:cNvPr>
          <p:cNvSpPr>
            <a:spLocks noGrp="1"/>
          </p:cNvSpPr>
          <p:nvPr>
            <p:ph type="title"/>
          </p:nvPr>
        </p:nvSpPr>
        <p:spPr>
          <a:xfrm>
            <a:off x="686104" y="457200"/>
            <a:ext cx="7772400" cy="523220"/>
          </a:xfrm>
        </p:spPr>
        <p:txBody>
          <a:bodyPr/>
          <a:lstStyle/>
          <a:p>
            <a:pPr algn="ctr"/>
            <a:r>
              <a:rPr lang="en-US" b="1">
                <a:latin typeface="+mn-lt"/>
                <a:cs typeface="Calibri" panose="020F0502020204030204" pitchFamily="34" charset="0"/>
              </a:rPr>
              <a:t>QUESTIONS</a:t>
            </a:r>
          </a:p>
        </p:txBody>
      </p:sp>
      <p:sp>
        <p:nvSpPr>
          <p:cNvPr id="3" name="Footer Placeholder 2"/>
          <p:cNvSpPr>
            <a:spLocks noGrp="1"/>
          </p:cNvSpPr>
          <p:nvPr>
            <p:ph type="ftr" sz="quarter" idx="3"/>
          </p:nvPr>
        </p:nvSpPr>
        <p:spPr/>
        <p:txBody>
          <a:bodyPr/>
          <a:lstStyle/>
          <a:p>
            <a:r>
              <a:rPr lang="en-US"/>
              <a:t>READY: GLOBAL READINESS FOR MAJOR DISEASE OUTBREAK RESPONSE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17</a:t>
            </a:fld>
            <a:endParaRPr lang="en-US"/>
          </a:p>
        </p:txBody>
      </p:sp>
    </p:spTree>
    <p:extLst>
      <p:ext uri="{BB962C8B-B14F-4D97-AF65-F5344CB8AC3E}">
        <p14:creationId xmlns:p14="http://schemas.microsoft.com/office/powerpoint/2010/main" val="56158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398F9-1E50-AE4E-876C-D5CDAC6692CB}"/>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83100D90-E7CA-0F42-80C1-CE4A76BC4C48}"/>
              </a:ext>
            </a:extLst>
          </p:cNvPr>
          <p:cNvSpPr>
            <a:spLocks noGrp="1"/>
          </p:cNvSpPr>
          <p:nvPr>
            <p:ph type="title"/>
          </p:nvPr>
        </p:nvSpPr>
        <p:spPr>
          <a:xfrm>
            <a:off x="304800" y="547300"/>
            <a:ext cx="8277922" cy="400110"/>
          </a:xfrm>
        </p:spPr>
        <p:txBody>
          <a:bodyPr/>
          <a:lstStyle/>
          <a:p>
            <a:pPr algn="ctr"/>
            <a:r>
              <a:rPr lang="en-US" sz="2000" b="1">
                <a:latin typeface="+mj-lt"/>
                <a:cs typeface="Calibri" panose="020F0502020204030204" pitchFamily="34" charset="0"/>
              </a:rPr>
              <a:t>OUTBREAKS AROUND THE WORLD</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5582"/>
            <a:ext cx="8839200" cy="5430018"/>
          </a:xfrm>
          <a:prstGeom prst="rect">
            <a:avLst/>
          </a:prstGeom>
          <a:noFill/>
          <a:ln>
            <a:noFill/>
          </a:ln>
        </p:spPr>
      </p:pic>
      <p:sp>
        <p:nvSpPr>
          <p:cNvPr id="5" name="Slide Number Placeholder 4"/>
          <p:cNvSpPr>
            <a:spLocks noGrp="1"/>
          </p:cNvSpPr>
          <p:nvPr>
            <p:ph type="sldNum" sz="quarter" idx="4"/>
          </p:nvPr>
        </p:nvSpPr>
        <p:spPr/>
        <p:txBody>
          <a:bodyPr/>
          <a:lstStyle/>
          <a:p>
            <a:fld id="{42782948-4DBE-204D-AB9E-B65E067054AE}" type="slidenum">
              <a:rPr lang="en-US" smtClean="0"/>
              <a:pPr/>
              <a:t>2</a:t>
            </a:fld>
            <a:endParaRPr lang="en-US"/>
          </a:p>
        </p:txBody>
      </p:sp>
    </p:spTree>
    <p:extLst>
      <p:ext uri="{BB962C8B-B14F-4D97-AF65-F5344CB8AC3E}">
        <p14:creationId xmlns:p14="http://schemas.microsoft.com/office/powerpoint/2010/main" val="351350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2BBFA9B-DAF5-F34B-95D7-70CF6930495E}"/>
              </a:ext>
            </a:extLst>
          </p:cNvPr>
          <p:cNvPicPr>
            <a:picLocks noGrp="1" noChangeAspect="1"/>
          </p:cNvPicPr>
          <p:nvPr>
            <p:ph idx="1"/>
          </p:nvPr>
        </p:nvPicPr>
        <p:blipFill>
          <a:blip r:embed="rId2"/>
          <a:stretch>
            <a:fillRect/>
          </a:stretch>
        </p:blipFill>
        <p:spPr>
          <a:xfrm>
            <a:off x="152400" y="1066800"/>
            <a:ext cx="8839199" cy="5638800"/>
          </a:xfrm>
          <a:prstGeom prst="rect">
            <a:avLst/>
          </a:prstGeom>
        </p:spPr>
      </p:pic>
      <p:sp>
        <p:nvSpPr>
          <p:cNvPr id="5" name="Title 1">
            <a:extLst>
              <a:ext uri="{FF2B5EF4-FFF2-40B4-BE49-F238E27FC236}">
                <a16:creationId xmlns:a16="http://schemas.microsoft.com/office/drawing/2014/main" id="{83100D90-E7CA-0F42-80C1-CE4A76BC4C48}"/>
              </a:ext>
            </a:extLst>
          </p:cNvPr>
          <p:cNvSpPr>
            <a:spLocks noGrp="1"/>
          </p:cNvSpPr>
          <p:nvPr>
            <p:ph type="title"/>
          </p:nvPr>
        </p:nvSpPr>
        <p:spPr>
          <a:xfrm>
            <a:off x="304800" y="547300"/>
            <a:ext cx="8277922" cy="400110"/>
          </a:xfrm>
        </p:spPr>
        <p:txBody>
          <a:bodyPr/>
          <a:lstStyle/>
          <a:p>
            <a:pPr algn="ctr"/>
            <a:r>
              <a:rPr lang="en-US" sz="2000" b="1">
                <a:latin typeface="+mj-lt"/>
                <a:cs typeface="Calibri" panose="020F0502020204030204" pitchFamily="34" charset="0"/>
              </a:rPr>
              <a:t>BURDEN OF EPIDEMICS</a:t>
            </a:r>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259033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D5931B3-7FFF-4F46-BD23-06DD6AC480EF}"/>
              </a:ext>
            </a:extLst>
          </p:cNvPr>
          <p:cNvSpPr>
            <a:spLocks noGrp="1"/>
          </p:cNvSpPr>
          <p:nvPr>
            <p:ph idx="1"/>
          </p:nvPr>
        </p:nvSpPr>
        <p:spPr>
          <a:xfrm>
            <a:off x="285750" y="1219200"/>
            <a:ext cx="8172450" cy="4953000"/>
          </a:xfrm>
        </p:spPr>
        <p:txBody>
          <a:bodyPr/>
          <a:lstStyle/>
          <a:p>
            <a:pPr marL="0" indent="0">
              <a:buNone/>
            </a:pPr>
            <a:endParaRPr lang="en-US"/>
          </a:p>
        </p:txBody>
      </p:sp>
      <p:sp>
        <p:nvSpPr>
          <p:cNvPr id="5" name="Title 4">
            <a:extLst>
              <a:ext uri="{FF2B5EF4-FFF2-40B4-BE49-F238E27FC236}">
                <a16:creationId xmlns:a16="http://schemas.microsoft.com/office/drawing/2014/main" id="{613C1811-5B86-F440-ADDB-7DB8D091B082}"/>
              </a:ext>
            </a:extLst>
          </p:cNvPr>
          <p:cNvSpPr>
            <a:spLocks noGrp="1"/>
          </p:cNvSpPr>
          <p:nvPr>
            <p:ph type="title"/>
          </p:nvPr>
        </p:nvSpPr>
        <p:spPr>
          <a:xfrm>
            <a:off x="285750" y="617739"/>
            <a:ext cx="8572500" cy="400110"/>
          </a:xfrm>
        </p:spPr>
        <p:txBody>
          <a:bodyPr/>
          <a:lstStyle/>
          <a:p>
            <a:pPr algn="ctr"/>
            <a:r>
              <a:rPr lang="en-US" sz="2000" b="1">
                <a:solidFill>
                  <a:srgbClr val="C00000"/>
                </a:solidFill>
                <a:latin typeface="+mj-lt"/>
                <a:cs typeface="Calibri" panose="020F0502020204030204" pitchFamily="34" charset="0"/>
              </a:rPr>
              <a:t>MAJOR INFECTIOUS THREATS IN THE 21ST CENTURY</a:t>
            </a:r>
          </a:p>
        </p:txBody>
      </p:sp>
      <p:sp>
        <p:nvSpPr>
          <p:cNvPr id="7" name="Rectangle 6"/>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6" name="Rectangle 2"/>
          <p:cNvSpPr>
            <a:spLocks noChangeArrowheads="1"/>
          </p:cNvSpPr>
          <p:nvPr/>
        </p:nvSpPr>
        <p:spPr bwMode="auto">
          <a:xfrm>
            <a:off x="5333245" y="26060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47" y="1219201"/>
            <a:ext cx="8819753" cy="5486400"/>
          </a:xfrm>
          <a:prstGeom prst="rect">
            <a:avLst/>
          </a:prstGeom>
        </p:spPr>
      </p:pic>
      <p:sp>
        <p:nvSpPr>
          <p:cNvPr id="3" name="Slide Number Placeholder 2"/>
          <p:cNvSpPr>
            <a:spLocks noGrp="1"/>
          </p:cNvSpPr>
          <p:nvPr>
            <p:ph type="sldNum" sz="quarter" idx="4"/>
          </p:nvPr>
        </p:nvSpPr>
        <p:spPr/>
        <p:txBody>
          <a:bodyPr/>
          <a:lstStyle/>
          <a:p>
            <a:fld id="{42782948-4DBE-204D-AB9E-B65E067054AE}" type="slidenum">
              <a:rPr lang="en-US" smtClean="0"/>
              <a:pPr/>
              <a:t>4</a:t>
            </a:fld>
            <a:endParaRPr lang="en-US"/>
          </a:p>
        </p:txBody>
      </p:sp>
    </p:spTree>
    <p:extLst>
      <p:ext uri="{BB962C8B-B14F-4D97-AF65-F5344CB8AC3E}">
        <p14:creationId xmlns:p14="http://schemas.microsoft.com/office/powerpoint/2010/main" val="187128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8">
            <a:extLst>
              <a:ext uri="{FF2B5EF4-FFF2-40B4-BE49-F238E27FC236}">
                <a16:creationId xmlns:a16="http://schemas.microsoft.com/office/drawing/2014/main" id="{FC1512BB-49E0-4EEE-9A39-11E03DAE35D9}"/>
              </a:ext>
            </a:extLst>
          </p:cNvPr>
          <p:cNvGraphicFramePr/>
          <p:nvPr>
            <p:extLst>
              <p:ext uri="{D42A27DB-BD31-4B8C-83A1-F6EECF244321}">
                <p14:modId xmlns:p14="http://schemas.microsoft.com/office/powerpoint/2010/main" val="759258485"/>
              </p:ext>
            </p:extLst>
          </p:nvPr>
        </p:nvGraphicFramePr>
        <p:xfrm>
          <a:off x="685800" y="16002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3100D90-E7CA-0F42-80C1-CE4A76BC4C48}"/>
              </a:ext>
            </a:extLst>
          </p:cNvPr>
          <p:cNvSpPr txBox="1">
            <a:spLocks/>
          </p:cNvSpPr>
          <p:nvPr/>
        </p:nvSpPr>
        <p:spPr>
          <a:xfrm>
            <a:off x="304800" y="547300"/>
            <a:ext cx="8277922"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a:latin typeface="+mj-lt"/>
                <a:cs typeface="Calibri" panose="020F0502020204030204" pitchFamily="34" charset="0"/>
              </a:rPr>
              <a:t>BURDEN OF EPIDEMICS</a:t>
            </a:r>
          </a:p>
        </p:txBody>
      </p:sp>
      <p:sp>
        <p:nvSpPr>
          <p:cNvPr id="3" name="Footer Placeholder 2"/>
          <p:cNvSpPr>
            <a:spLocks noGrp="1"/>
          </p:cNvSpPr>
          <p:nvPr>
            <p:ph type="ftr" sz="quarter" idx="3"/>
          </p:nvPr>
        </p:nvSpPr>
        <p:spPr/>
        <p:txBody>
          <a:bodyPr/>
          <a:lstStyle/>
          <a:p>
            <a:r>
              <a:rPr lang="en-US"/>
              <a:t>READY: GLOBAL READINESS FOR MAJOR DISEASE OUTBREAK RESPONSE</a:t>
            </a:r>
          </a:p>
        </p:txBody>
      </p:sp>
      <p:sp>
        <p:nvSpPr>
          <p:cNvPr id="5" name="Slide Number Placeholder 4"/>
          <p:cNvSpPr>
            <a:spLocks noGrp="1"/>
          </p:cNvSpPr>
          <p:nvPr>
            <p:ph type="sldNum" sz="quarter" idx="4"/>
          </p:nvPr>
        </p:nvSpPr>
        <p:spPr/>
        <p:txBody>
          <a:bodyPr/>
          <a:lstStyle/>
          <a:p>
            <a:fld id="{42782948-4DBE-204D-AB9E-B65E067054AE}" type="slidenum">
              <a:rPr lang="en-US" smtClean="0"/>
              <a:pPr/>
              <a:t>5</a:t>
            </a:fld>
            <a:endParaRPr lang="en-US"/>
          </a:p>
        </p:txBody>
      </p:sp>
    </p:spTree>
    <p:extLst>
      <p:ext uri="{BB962C8B-B14F-4D97-AF65-F5344CB8AC3E}">
        <p14:creationId xmlns:p14="http://schemas.microsoft.com/office/powerpoint/2010/main" val="26686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9B745E-5B5D-A442-B658-5EA94F29634C}"/>
              </a:ext>
            </a:extLst>
          </p:cNvPr>
          <p:cNvSpPr>
            <a:spLocks noGrp="1"/>
          </p:cNvSpPr>
          <p:nvPr>
            <p:ph idx="1"/>
          </p:nvPr>
        </p:nvSpPr>
        <p:spPr>
          <a:xfrm>
            <a:off x="304800" y="1371600"/>
            <a:ext cx="4419600" cy="5230745"/>
          </a:xfrm>
        </p:spPr>
        <p:txBody>
          <a:bodyPr>
            <a:normAutofit fontScale="25000" lnSpcReduction="20000"/>
          </a:bodyPr>
          <a:lstStyle/>
          <a:p>
            <a:pPr marL="0" indent="0" fontAlgn="base">
              <a:buNone/>
            </a:pPr>
            <a:r>
              <a:rPr lang="en-US" sz="8000" b="1" dirty="0">
                <a:latin typeface="Calibri" panose="020F0502020204030204" pitchFamily="34" charset="0"/>
                <a:cs typeface="Calibri" panose="020F0502020204030204" pitchFamily="34" charset="0"/>
              </a:rPr>
              <a:t>WHY?</a:t>
            </a:r>
            <a:endParaRPr lang="en-US" sz="8000" dirty="0">
              <a:latin typeface="Calibri" panose="020F0502020204030204" pitchFamily="34" charset="0"/>
              <a:cs typeface="Calibri" panose="020F0502020204030204" pitchFamily="34" charset="0"/>
            </a:endParaRPr>
          </a:p>
          <a:p>
            <a:pPr fontAlgn="base"/>
            <a:r>
              <a:rPr lang="en-US" sz="8000" dirty="0">
                <a:latin typeface="Calibri" panose="020F0502020204030204" pitchFamily="34" charset="0"/>
                <a:cs typeface="Calibri" panose="020F0502020204030204" pitchFamily="34" charset="0"/>
              </a:rPr>
              <a:t>Constituted a public health risk to other states through the international spread of disease</a:t>
            </a:r>
          </a:p>
          <a:p>
            <a:pPr fontAlgn="base"/>
            <a:r>
              <a:rPr lang="en-US" sz="8000" dirty="0">
                <a:latin typeface="Calibri" panose="020F0502020204030204" pitchFamily="34" charset="0"/>
                <a:cs typeface="Calibri" panose="020F0502020204030204" pitchFamily="34" charset="0"/>
              </a:rPr>
              <a:t>Impacted several countries beyond China</a:t>
            </a:r>
          </a:p>
          <a:p>
            <a:r>
              <a:rPr lang="en-US" sz="8000" dirty="0">
                <a:latin typeface="Calibri" panose="020F0502020204030204" pitchFamily="34" charset="0"/>
                <a:cs typeface="Calibri" panose="020F0502020204030204" pitchFamily="34" charset="0"/>
              </a:rPr>
              <a:t>The declaration allowed state and local authorities to use more flexible measures to shift staff and resources to coronavirus response activities</a:t>
            </a:r>
          </a:p>
          <a:p>
            <a:r>
              <a:rPr lang="en-US" sz="8000" dirty="0">
                <a:latin typeface="Calibri" panose="020F0502020204030204" pitchFamily="34" charset="0"/>
                <a:cs typeface="Calibri" panose="020F0502020204030204" pitchFamily="34" charset="0"/>
              </a:rPr>
              <a:t>The outbreak required a coordinated international response</a:t>
            </a:r>
          </a:p>
          <a:p>
            <a:pPr marL="0" indent="0">
              <a:buNone/>
            </a:pPr>
            <a:r>
              <a:rPr lang="en-US" sz="8000" dirty="0"/>
              <a:t> </a:t>
            </a:r>
            <a:r>
              <a:rPr lang="en-US" sz="3600" dirty="0"/>
              <a:t/>
            </a:r>
            <a:br>
              <a:rPr lang="en-US" sz="3600" dirty="0"/>
            </a:br>
            <a:endParaRPr lang="en-US" sz="3400" dirty="0"/>
          </a:p>
          <a:p>
            <a:pPr marL="0" indent="0">
              <a:buNone/>
            </a:pPr>
            <a:r>
              <a:rPr lang="en-US" dirty="0"/>
              <a:t/>
            </a:r>
            <a:br>
              <a:rPr lang="en-US" dirty="0"/>
            </a:br>
            <a:endParaRPr lang="en-US" dirty="0"/>
          </a:p>
        </p:txBody>
      </p:sp>
      <p:sp>
        <p:nvSpPr>
          <p:cNvPr id="6" name="Title 5">
            <a:extLst>
              <a:ext uri="{FF2B5EF4-FFF2-40B4-BE49-F238E27FC236}">
                <a16:creationId xmlns:a16="http://schemas.microsoft.com/office/drawing/2014/main" id="{44A52BDD-252A-3742-A4E9-77410CB3DC78}"/>
              </a:ext>
            </a:extLst>
          </p:cNvPr>
          <p:cNvSpPr>
            <a:spLocks noGrp="1"/>
          </p:cNvSpPr>
          <p:nvPr>
            <p:ph type="title"/>
          </p:nvPr>
        </p:nvSpPr>
        <p:spPr>
          <a:xfrm>
            <a:off x="152400" y="612576"/>
            <a:ext cx="8654534" cy="400110"/>
          </a:xfrm>
        </p:spPr>
        <p:txBody>
          <a:bodyPr/>
          <a:lstStyle/>
          <a:p>
            <a:pPr algn="ctr"/>
            <a:r>
              <a:rPr lang="en-US" sz="2000" b="1" dirty="0">
                <a:latin typeface="+mj-lt"/>
                <a:cs typeface="Calibri" panose="020F0502020204030204" pitchFamily="34" charset="0"/>
              </a:rPr>
              <a:t>ON JANUARY </a:t>
            </a:r>
            <a:r>
              <a:rPr lang="en-US" sz="2000" b="1" dirty="0" smtClean="0">
                <a:latin typeface="+mj-lt"/>
                <a:cs typeface="Calibri" panose="020F0502020204030204" pitchFamily="34" charset="0"/>
              </a:rPr>
              <a:t>31, </a:t>
            </a:r>
            <a:r>
              <a:rPr lang="en-US" sz="2000" b="1" dirty="0">
                <a:latin typeface="+mj-lt"/>
                <a:cs typeface="Calibri" panose="020F0502020204030204" pitchFamily="34" charset="0"/>
              </a:rPr>
              <a:t>2020, WHO DECLARED COVID-19 A PHEIC</a:t>
            </a:r>
          </a:p>
        </p:txBody>
      </p:sp>
      <p:sp>
        <p:nvSpPr>
          <p:cNvPr id="3" name="Slide Number Placeholder 2"/>
          <p:cNvSpPr>
            <a:spLocks noGrp="1"/>
          </p:cNvSpPr>
          <p:nvPr>
            <p:ph type="sldNum" sz="quarter" idx="4"/>
          </p:nvPr>
        </p:nvSpPr>
        <p:spPr/>
        <p:txBody>
          <a:bodyPr/>
          <a:lstStyle/>
          <a:p>
            <a:fld id="{42782948-4DBE-204D-AB9E-B65E067054AE}" type="slidenum">
              <a:rPr lang="en-US" smtClean="0"/>
              <a:pPr/>
              <a:t>6</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679" t="14575" r="24563"/>
          <a:stretch/>
        </p:blipFill>
        <p:spPr>
          <a:xfrm>
            <a:off x="4906772" y="1375015"/>
            <a:ext cx="3475230" cy="4656074"/>
          </a:xfrm>
          <a:prstGeom prst="rect">
            <a:avLst/>
          </a:prstGeom>
        </p:spPr>
      </p:pic>
      <p:sp>
        <p:nvSpPr>
          <p:cNvPr id="9" name="TextBox 8"/>
          <p:cNvSpPr txBox="1"/>
          <p:nvPr/>
        </p:nvSpPr>
        <p:spPr>
          <a:xfrm rot="-5400000">
            <a:off x="6477720" y="1826994"/>
            <a:ext cx="3570848" cy="253916"/>
          </a:xfrm>
          <a:prstGeom prst="rect">
            <a:avLst/>
          </a:prstGeom>
          <a:noFill/>
        </p:spPr>
        <p:txBody>
          <a:bodyPr vert="horz" wrap="square" rtlCol="0">
            <a:spAutoFit/>
          </a:bodyPr>
          <a:lstStyle/>
          <a:p>
            <a:r>
              <a:rPr lang="en-US" sz="1050" err="1"/>
              <a:t>Thacien</a:t>
            </a:r>
            <a:r>
              <a:rPr lang="en-US" sz="1050"/>
              <a:t> </a:t>
            </a:r>
            <a:r>
              <a:rPr lang="en-US" sz="1050" err="1"/>
              <a:t>Biziyaremye</a:t>
            </a:r>
            <a:r>
              <a:rPr lang="en-US" sz="1050"/>
              <a:t> / Save the Children</a:t>
            </a:r>
          </a:p>
        </p:txBody>
      </p:sp>
    </p:spTree>
    <p:extLst>
      <p:ext uri="{BB962C8B-B14F-4D97-AF65-F5344CB8AC3E}">
        <p14:creationId xmlns:p14="http://schemas.microsoft.com/office/powerpoint/2010/main" val="150187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59608" y="1107922"/>
            <a:ext cx="8424784" cy="1914337"/>
          </a:xfrm>
        </p:spPr>
        <p:txBody>
          <a:bodyPr numCol="3">
            <a:noAutofit/>
          </a:bodyPr>
          <a:lstStyle/>
          <a:p>
            <a:r>
              <a:rPr lang="en-US" sz="2400">
                <a:latin typeface="Calibri" panose="020F0502020204030204" pitchFamily="34" charset="0"/>
                <a:cs typeface="Calibri" panose="020F0502020204030204" pitchFamily="34" charset="0"/>
              </a:rPr>
              <a:t>H1N1 Influenza (2009) </a:t>
            </a:r>
          </a:p>
          <a:p>
            <a:pPr lvl="0">
              <a:spcBef>
                <a:spcPts val="1200"/>
              </a:spcBef>
            </a:pPr>
            <a:r>
              <a:rPr lang="en-US" sz="2400">
                <a:latin typeface="Calibri" panose="020F0502020204030204" pitchFamily="34" charset="0"/>
                <a:cs typeface="Calibri" panose="020F0502020204030204" pitchFamily="34" charset="0"/>
              </a:rPr>
              <a:t>Wild Polio virus (2014) </a:t>
            </a:r>
          </a:p>
          <a:p>
            <a:pPr lvl="0">
              <a:spcBef>
                <a:spcPts val="1200"/>
              </a:spcBef>
            </a:pPr>
            <a:r>
              <a:rPr lang="en-US" sz="2400">
                <a:latin typeface="Calibri" panose="020F0502020204030204" pitchFamily="34" charset="0"/>
                <a:cs typeface="Calibri" panose="020F0502020204030204" pitchFamily="34" charset="0"/>
              </a:rPr>
              <a:t>Ebola West Africa (2014)</a:t>
            </a:r>
          </a:p>
          <a:p>
            <a:pPr lvl="0">
              <a:spcBef>
                <a:spcPts val="1200"/>
              </a:spcBef>
            </a:pPr>
            <a:r>
              <a:rPr lang="en-US" sz="2400">
                <a:latin typeface="Calibri" panose="020F0502020204030204" pitchFamily="34" charset="0"/>
                <a:cs typeface="Calibri" panose="020F0502020204030204" pitchFamily="34" charset="0"/>
              </a:rPr>
              <a:t>Zika Virus (2016) Americas</a:t>
            </a:r>
          </a:p>
          <a:p>
            <a:pPr lvl="0">
              <a:spcBef>
                <a:spcPts val="1200"/>
              </a:spcBef>
            </a:pPr>
            <a:r>
              <a:rPr lang="en-US" sz="2400">
                <a:latin typeface="Calibri" panose="020F0502020204030204" pitchFamily="34" charset="0"/>
                <a:cs typeface="Calibri" panose="020F0502020204030204" pitchFamily="34" charset="0"/>
              </a:rPr>
              <a:t>Ebola DRC Kivu  (2019) </a:t>
            </a:r>
          </a:p>
          <a:p>
            <a:r>
              <a:rPr lang="en-US" sz="2400">
                <a:latin typeface="Calibri" panose="020F0502020204030204" pitchFamily="34" charset="0"/>
                <a:cs typeface="Calibri" panose="020F0502020204030204" pitchFamily="34" charset="0"/>
              </a:rPr>
              <a:t>COVID-19 (2020)</a:t>
            </a:r>
          </a:p>
        </p:txBody>
      </p:sp>
      <p:sp>
        <p:nvSpPr>
          <p:cNvPr id="5" name="Footer Placeholder 4"/>
          <p:cNvSpPr>
            <a:spLocks noGrp="1"/>
          </p:cNvSpPr>
          <p:nvPr>
            <p:ph type="ftr" sz="quarter" idx="3"/>
          </p:nvPr>
        </p:nvSpPr>
        <p:spPr>
          <a:xfrm>
            <a:off x="5725518" y="6520934"/>
            <a:ext cx="2895600" cy="184666"/>
          </a:xfrm>
        </p:spPr>
        <p:txBody>
          <a:bodyPr/>
          <a:lstStyle/>
          <a:p>
            <a:r>
              <a:rPr lang="en-US"/>
              <a:t>READY: GLOBAL READINESS FOR MAJOR DISEASE OUTBREAK RESPONSE</a:t>
            </a:r>
          </a:p>
        </p:txBody>
      </p:sp>
      <p:sp>
        <p:nvSpPr>
          <p:cNvPr id="11" name="TextBox 10"/>
          <p:cNvSpPr txBox="1"/>
          <p:nvPr/>
        </p:nvSpPr>
        <p:spPr>
          <a:xfrm rot="5400000">
            <a:off x="7715714" y="4929730"/>
            <a:ext cx="1995474" cy="184666"/>
          </a:xfrm>
          <a:prstGeom prst="rect">
            <a:avLst/>
          </a:prstGeom>
          <a:noFill/>
        </p:spPr>
        <p:txBody>
          <a:bodyPr wrap="square" rtlCol="0">
            <a:spAutoFit/>
          </a:bodyPr>
          <a:lstStyle/>
          <a:p>
            <a:r>
              <a:rPr lang="en-US" sz="600">
                <a:solidFill>
                  <a:schemeClr val="bg1"/>
                </a:solidFill>
              </a:rPr>
              <a:t>Hugh Kinsella Cunningham / Save the Children</a:t>
            </a:r>
          </a:p>
        </p:txBody>
      </p:sp>
      <p:sp>
        <p:nvSpPr>
          <p:cNvPr id="12" name="Title 10"/>
          <p:cNvSpPr txBox="1">
            <a:spLocks/>
          </p:cNvSpPr>
          <p:nvPr/>
        </p:nvSpPr>
        <p:spPr>
          <a:xfrm>
            <a:off x="179439" y="391180"/>
            <a:ext cx="8839200" cy="52322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b="1">
                <a:latin typeface="Calibri" panose="020F0502020204030204" pitchFamily="34" charset="0"/>
                <a:cs typeface="Calibri" panose="020F0502020204030204" pitchFamily="34" charset="0"/>
              </a:rPr>
              <a:t>PHEIC Declared Since 2005 by WHO</a:t>
            </a:r>
          </a:p>
        </p:txBody>
      </p:sp>
      <p:pic>
        <p:nvPicPr>
          <p:cNvPr id="6" name="Picture 5" descr="A close up of a map&#10;&#10;Description automatically generated">
            <a:extLst>
              <a:ext uri="{FF2B5EF4-FFF2-40B4-BE49-F238E27FC236}">
                <a16:creationId xmlns:a16="http://schemas.microsoft.com/office/drawing/2014/main" id="{488A6905-40CB-9347-909A-41A248B3D3C1}"/>
              </a:ext>
            </a:extLst>
          </p:cNvPr>
          <p:cNvPicPr>
            <a:picLocks noChangeAspect="1"/>
          </p:cNvPicPr>
          <p:nvPr/>
        </p:nvPicPr>
        <p:blipFill>
          <a:blip r:embed="rId3"/>
          <a:stretch>
            <a:fillRect/>
          </a:stretch>
        </p:blipFill>
        <p:spPr>
          <a:xfrm>
            <a:off x="152400" y="3022260"/>
            <a:ext cx="8839200" cy="3691223"/>
          </a:xfrm>
          <a:prstGeom prst="rect">
            <a:avLst/>
          </a:prstGeom>
        </p:spPr>
      </p:pic>
      <p:sp>
        <p:nvSpPr>
          <p:cNvPr id="2" name="Slide Number Placeholder 1"/>
          <p:cNvSpPr>
            <a:spLocks noGrp="1"/>
          </p:cNvSpPr>
          <p:nvPr>
            <p:ph type="sldNum" sz="quarter" idx="4"/>
          </p:nvPr>
        </p:nvSpPr>
        <p:spPr/>
        <p:txBody>
          <a:bodyPr/>
          <a:lstStyle/>
          <a:p>
            <a:fld id="{42782948-4DBE-204D-AB9E-B65E067054AE}" type="slidenum">
              <a:rPr lang="en-US" smtClean="0"/>
              <a:pPr/>
              <a:t>7</a:t>
            </a:fld>
            <a:endParaRPr lang="en-US"/>
          </a:p>
        </p:txBody>
      </p:sp>
    </p:spTree>
    <p:extLst>
      <p:ext uri="{BB962C8B-B14F-4D97-AF65-F5344CB8AC3E}">
        <p14:creationId xmlns:p14="http://schemas.microsoft.com/office/powerpoint/2010/main" val="44969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341" y="1172761"/>
            <a:ext cx="4800600" cy="5486400"/>
          </a:xfrm>
        </p:spPr>
        <p:txBody>
          <a:bodyPr>
            <a:normAutofit/>
          </a:bodyPr>
          <a:lstStyle/>
          <a:p>
            <a:pPr>
              <a:spcAft>
                <a:spcPts val="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Efficient human-to-human transmission</a:t>
            </a:r>
          </a:p>
          <a:p>
            <a:pPr>
              <a:lnSpc>
                <a:spcPct val="15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An appreciable case fatality rate</a:t>
            </a:r>
          </a:p>
          <a:p>
            <a:pPr>
              <a:spcAft>
                <a:spcPts val="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The absence of an effective or widely </a:t>
            </a:r>
          </a:p>
          <a:p>
            <a:pPr marL="0" indent="0">
              <a:spcAft>
                <a:spcPts val="0"/>
              </a:spcAft>
              <a:buNone/>
            </a:pPr>
            <a:r>
              <a:rPr lang="en-US" sz="2200" dirty="0">
                <a:latin typeface="Calibri" panose="020F0502020204030204" pitchFamily="34" charset="0"/>
                <a:cs typeface="Calibri" panose="020F0502020204030204" pitchFamily="34" charset="0"/>
              </a:rPr>
              <a:t>   available medical countermeasure</a:t>
            </a:r>
          </a:p>
          <a:p>
            <a:pPr>
              <a:lnSpc>
                <a:spcPct val="15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An immunologically naive population</a:t>
            </a:r>
          </a:p>
          <a:p>
            <a:pPr>
              <a:lnSpc>
                <a:spcPct val="15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Respiratory mode of transmission</a:t>
            </a:r>
          </a:p>
          <a:p>
            <a:pPr>
              <a:spcAft>
                <a:spcPts val="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The ability to transmit during incubation periods</a:t>
            </a:r>
          </a:p>
          <a:p>
            <a:endParaRPr lang="en-US" dirty="0"/>
          </a:p>
        </p:txBody>
      </p:sp>
      <p:sp>
        <p:nvSpPr>
          <p:cNvPr id="7" name="Title 6"/>
          <p:cNvSpPr>
            <a:spLocks noGrp="1"/>
          </p:cNvSpPr>
          <p:nvPr>
            <p:ph type="title"/>
          </p:nvPr>
        </p:nvSpPr>
        <p:spPr>
          <a:xfrm>
            <a:off x="152096" y="485744"/>
            <a:ext cx="8306104" cy="400110"/>
          </a:xfrm>
        </p:spPr>
        <p:txBody>
          <a:bodyPr anchor="ctr"/>
          <a:lstStyle/>
          <a:p>
            <a:pPr algn="ctr"/>
            <a:r>
              <a:rPr lang="en-US" sz="2000" b="1">
                <a:latin typeface="+mj-lt"/>
                <a:cs typeface="Calibri" panose="020F0502020204030204" pitchFamily="34" charset="0"/>
              </a:rPr>
              <a:t>WHAT CHARACTERIZES A PANDEMIC?</a:t>
            </a:r>
          </a:p>
        </p:txBody>
      </p:sp>
      <p:sp>
        <p:nvSpPr>
          <p:cNvPr id="8" name="Text Placeholder 7"/>
          <p:cNvSpPr>
            <a:spLocks noGrp="1"/>
          </p:cNvSpPr>
          <p:nvPr>
            <p:ph type="body" sz="quarter" idx="4294967295"/>
          </p:nvPr>
        </p:nvSpPr>
        <p:spPr>
          <a:xfrm rot="16200000">
            <a:off x="7924800" y="5470525"/>
            <a:ext cx="1219200" cy="184150"/>
          </a:xfrm>
        </p:spPr>
        <p:txBody>
          <a:bodyPr>
            <a:normAutofit fontScale="25000" lnSpcReduction="20000"/>
          </a:bodyPr>
          <a:lstStyle/>
          <a:p>
            <a:r>
              <a:rPr lang="en-US">
                <a:solidFill>
                  <a:schemeClr val="bg1"/>
                </a:solidFill>
              </a:rPr>
              <a:t>ARIE BASUKI / PHOTOSHARE</a:t>
            </a:r>
          </a:p>
        </p:txBody>
      </p:sp>
      <p:sp>
        <p:nvSpPr>
          <p:cNvPr id="2" name="Footer Placeholder 1"/>
          <p:cNvSpPr>
            <a:spLocks noGrp="1"/>
          </p:cNvSpPr>
          <p:nvPr>
            <p:ph type="ftr" sz="quarter" idx="3"/>
          </p:nvPr>
        </p:nvSpPr>
        <p:spPr/>
        <p:txBody>
          <a:bodyPr/>
          <a:lstStyle/>
          <a:p>
            <a:r>
              <a:rPr lang="en-US"/>
              <a:t>READY: GLOBAL READINESS FOR MAJOR DISEASE OUTBREAK RESPONSE</a:t>
            </a:r>
          </a:p>
        </p:txBody>
      </p:sp>
      <p:sp>
        <p:nvSpPr>
          <p:cNvPr id="4" name="Slide Number Placeholder 3"/>
          <p:cNvSpPr>
            <a:spLocks noGrp="1"/>
          </p:cNvSpPr>
          <p:nvPr>
            <p:ph type="sldNum" sz="quarter" idx="4"/>
          </p:nvPr>
        </p:nvSpPr>
        <p:spPr/>
        <p:txBody>
          <a:bodyPr/>
          <a:lstStyle/>
          <a:p>
            <a:fld id="{42782948-4DBE-204D-AB9E-B65E067054AE}" type="slidenum">
              <a:rPr lang="en-US" smtClean="0"/>
              <a:pPr/>
              <a:t>8</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366" t="2948" r="27349"/>
          <a:stretch/>
        </p:blipFill>
        <p:spPr>
          <a:xfrm>
            <a:off x="5115737" y="1172761"/>
            <a:ext cx="3380475" cy="4753581"/>
          </a:xfrm>
          <a:prstGeom prst="rect">
            <a:avLst/>
          </a:prstGeom>
        </p:spPr>
      </p:pic>
      <p:sp>
        <p:nvSpPr>
          <p:cNvPr id="6" name="TextBox 5"/>
          <p:cNvSpPr txBox="1"/>
          <p:nvPr/>
        </p:nvSpPr>
        <p:spPr>
          <a:xfrm>
            <a:off x="8238178" y="799366"/>
            <a:ext cx="323165" cy="2158916"/>
          </a:xfrm>
          <a:prstGeom prst="rect">
            <a:avLst/>
          </a:prstGeom>
          <a:noFill/>
        </p:spPr>
        <p:txBody>
          <a:bodyPr vert="vert270" wrap="square" rtlCol="0">
            <a:spAutoFit/>
          </a:bodyPr>
          <a:lstStyle/>
          <a:p>
            <a:r>
              <a:rPr lang="en-US" sz="900" dirty="0" err="1"/>
              <a:t>Hezbone</a:t>
            </a:r>
            <a:r>
              <a:rPr lang="en-US" sz="900" dirty="0"/>
              <a:t> </a:t>
            </a:r>
            <a:r>
              <a:rPr lang="en-US" sz="900" dirty="0" err="1"/>
              <a:t>Etyang</a:t>
            </a:r>
            <a:r>
              <a:rPr lang="en-US" sz="900" dirty="0"/>
              <a:t> / Save the Children</a:t>
            </a:r>
          </a:p>
        </p:txBody>
      </p:sp>
    </p:spTree>
    <p:extLst>
      <p:ext uri="{BB962C8B-B14F-4D97-AF65-F5344CB8AC3E}">
        <p14:creationId xmlns:p14="http://schemas.microsoft.com/office/powerpoint/2010/main" val="297229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B1FD6-58E1-B34E-A656-AEBC8C8F1BCF}"/>
              </a:ext>
            </a:extLst>
          </p:cNvPr>
          <p:cNvSpPr>
            <a:spLocks noGrp="1"/>
          </p:cNvSpPr>
          <p:nvPr>
            <p:ph sz="half" idx="1"/>
          </p:nvPr>
        </p:nvSpPr>
        <p:spPr>
          <a:xfrm>
            <a:off x="517236" y="1143000"/>
            <a:ext cx="6493164" cy="4572000"/>
          </a:xfrm>
        </p:spPr>
        <p:txBody>
          <a:bodyPr anchor="ctr">
            <a:normAutofit/>
          </a:bodyPr>
          <a:lstStyle/>
          <a:p>
            <a:pPr>
              <a:lnSpc>
                <a:spcPct val="90000"/>
              </a:lnSpc>
            </a:pPr>
            <a:r>
              <a:rPr lang="en-US" sz="2600">
                <a:latin typeface="Calibri" panose="020F0502020204030204" pitchFamily="34" charset="0"/>
                <a:cs typeface="Calibri" panose="020F0502020204030204" pitchFamily="34" charset="0"/>
              </a:rPr>
              <a:t>1918 – HINI virus </a:t>
            </a:r>
          </a:p>
          <a:p>
            <a:pPr>
              <a:lnSpc>
                <a:spcPct val="90000"/>
              </a:lnSpc>
            </a:pPr>
            <a:r>
              <a:rPr lang="en-US" sz="2600">
                <a:latin typeface="Calibri" panose="020F0502020204030204" pitchFamily="34" charset="0"/>
                <a:cs typeface="Calibri" panose="020F0502020204030204" pitchFamily="34" charset="0"/>
              </a:rPr>
              <a:t>1957 – H2N2 virus</a:t>
            </a:r>
          </a:p>
          <a:p>
            <a:pPr>
              <a:lnSpc>
                <a:spcPct val="90000"/>
              </a:lnSpc>
            </a:pPr>
            <a:r>
              <a:rPr lang="en-US" sz="2600">
                <a:latin typeface="Calibri" panose="020F0502020204030204" pitchFamily="34" charset="0"/>
                <a:cs typeface="Calibri" panose="020F0502020204030204" pitchFamily="34" charset="0"/>
              </a:rPr>
              <a:t>1968 – H3N2 virus</a:t>
            </a:r>
          </a:p>
          <a:p>
            <a:pPr>
              <a:lnSpc>
                <a:spcPct val="90000"/>
              </a:lnSpc>
            </a:pPr>
            <a:r>
              <a:rPr lang="en-US" sz="2600">
                <a:latin typeface="Calibri" panose="020F0502020204030204" pitchFamily="34" charset="0"/>
                <a:cs typeface="Calibri" panose="020F0502020204030204" pitchFamily="34" charset="0"/>
              </a:rPr>
              <a:t>2009  H1N1(pdm09)</a:t>
            </a:r>
          </a:p>
          <a:p>
            <a:pPr>
              <a:lnSpc>
                <a:spcPct val="90000"/>
              </a:lnSpc>
            </a:pPr>
            <a:r>
              <a:rPr lang="en-US" sz="2600" b="1">
                <a:latin typeface="Calibri" panose="020F0502020204030204" pitchFamily="34" charset="0"/>
                <a:cs typeface="Calibri" panose="020F0502020204030204" pitchFamily="34" charset="0"/>
              </a:rPr>
              <a:t>March 11</a:t>
            </a:r>
            <a:r>
              <a:rPr lang="en-US" sz="2600" b="1" baseline="30000">
                <a:latin typeface="Calibri" panose="020F0502020204030204" pitchFamily="34" charset="0"/>
                <a:cs typeface="Calibri" panose="020F0502020204030204" pitchFamily="34" charset="0"/>
              </a:rPr>
              <a:t>th</a:t>
            </a:r>
            <a:r>
              <a:rPr lang="en-US" sz="2600" b="1" baseline="-25000">
                <a:latin typeface="Calibri" panose="020F0502020204030204" pitchFamily="34" charset="0"/>
                <a:cs typeface="Calibri" panose="020F0502020204030204" pitchFamily="34" charset="0"/>
              </a:rPr>
              <a:t> </a:t>
            </a:r>
            <a:r>
              <a:rPr lang="en-US" sz="2600" b="1">
                <a:latin typeface="Calibri" panose="020F0502020204030204" pitchFamily="34" charset="0"/>
                <a:cs typeface="Calibri" panose="020F0502020204030204" pitchFamily="34" charset="0"/>
              </a:rPr>
              <a:t>2020: COVID-19 is characterized as a pandemic</a:t>
            </a:r>
          </a:p>
        </p:txBody>
      </p:sp>
      <p:sp>
        <p:nvSpPr>
          <p:cNvPr id="6" name="Title 5">
            <a:extLst>
              <a:ext uri="{FF2B5EF4-FFF2-40B4-BE49-F238E27FC236}">
                <a16:creationId xmlns:a16="http://schemas.microsoft.com/office/drawing/2014/main" id="{6D65DC82-4FAF-3849-9FC4-933D09962B83}"/>
              </a:ext>
            </a:extLst>
          </p:cNvPr>
          <p:cNvSpPr>
            <a:spLocks noGrp="1"/>
          </p:cNvSpPr>
          <p:nvPr>
            <p:ph type="title"/>
          </p:nvPr>
        </p:nvSpPr>
        <p:spPr>
          <a:xfrm>
            <a:off x="228600" y="457200"/>
            <a:ext cx="8229904" cy="533400"/>
          </a:xfrm>
        </p:spPr>
        <p:txBody>
          <a:bodyPr anchor="b">
            <a:normAutofit/>
          </a:bodyPr>
          <a:lstStyle/>
          <a:p>
            <a:pPr algn="ctr"/>
            <a:r>
              <a:rPr lang="en-US" sz="2000" b="1">
                <a:latin typeface="+mj-lt"/>
                <a:cs typeface="Calibri" panose="020F0502020204030204" pitchFamily="34" charset="0"/>
              </a:rPr>
              <a:t>PANDEMIC DECLARATION</a:t>
            </a:r>
          </a:p>
        </p:txBody>
      </p:sp>
      <p:sp>
        <p:nvSpPr>
          <p:cNvPr id="3" name="Footer Placeholder 2"/>
          <p:cNvSpPr>
            <a:spLocks noGrp="1"/>
          </p:cNvSpPr>
          <p:nvPr>
            <p:ph type="ftr" sz="quarter" idx="11"/>
          </p:nvPr>
        </p:nvSpPr>
        <p:spPr/>
        <p:txBody>
          <a:bodyPr/>
          <a:lstStyle/>
          <a:p>
            <a:r>
              <a:rPr lang="en-US"/>
              <a:t>READY: GLOBAL READINESS FOR MAJOR DISEASE OUTBREAK RESPONSE</a:t>
            </a:r>
          </a:p>
        </p:txBody>
      </p:sp>
      <p:sp>
        <p:nvSpPr>
          <p:cNvPr id="4" name="Slide Number Placeholder 3"/>
          <p:cNvSpPr>
            <a:spLocks noGrp="1"/>
          </p:cNvSpPr>
          <p:nvPr>
            <p:ph type="sldNum" sz="quarter" idx="12"/>
          </p:nvPr>
        </p:nvSpPr>
        <p:spPr/>
        <p:txBody>
          <a:bodyPr/>
          <a:lstStyle/>
          <a:p>
            <a:fld id="{42782948-4DBE-204D-AB9E-B65E067054AE}" type="slidenum">
              <a:rPr lang="en-US" smtClean="0"/>
              <a:pPr/>
              <a:t>9</a:t>
            </a:fld>
            <a:endParaRPr lang="en-US"/>
          </a:p>
        </p:txBody>
      </p:sp>
    </p:spTree>
    <p:extLst>
      <p:ext uri="{BB962C8B-B14F-4D97-AF65-F5344CB8AC3E}">
        <p14:creationId xmlns:p14="http://schemas.microsoft.com/office/powerpoint/2010/main" val="3026033800"/>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Props1.xml><?xml version="1.0" encoding="utf-8"?>
<ds:datastoreItem xmlns:ds="http://schemas.openxmlformats.org/officeDocument/2006/customXml" ds:itemID="{CCBD5E5F-9F40-4C9F-9841-D9AF4082A4B6}">
  <ds:schemaRefs>
    <ds:schemaRef ds:uri="2f48e1d0-7cb8-41d9-828b-ed81fdeb0972"/>
    <ds:schemaRef ds:uri="5e5cfa32-f11a-48b5-b101-6ccd0d9d1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A351BE-5A6A-4F61-8B9A-2549B71CF1BF}">
  <ds:schemaRefs>
    <ds:schemaRef ds:uri="http://schemas.microsoft.com/sharepoint/v3/contenttype/forms"/>
  </ds:schemaRefs>
</ds:datastoreItem>
</file>

<file path=customXml/itemProps3.xml><?xml version="1.0" encoding="utf-8"?>
<ds:datastoreItem xmlns:ds="http://schemas.openxmlformats.org/officeDocument/2006/customXml" ds:itemID="{850F5F32-1A34-436B-9DA3-FC20D6AC72F4}">
  <ds:schemaRefs>
    <ds:schemaRef ds:uri="http://schemas.microsoft.com/office/2006/metadata/propertie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e5cfa32-f11a-48b5-b101-6ccd0d9d11b7"/>
    <ds:schemaRef ds:uri="2f48e1d0-7cb8-41d9-828b-ed81fdeb0972"/>
  </ds:schemaRefs>
</ds:datastoreItem>
</file>

<file path=docProps/app.xml><?xml version="1.0" encoding="utf-8"?>
<Properties xmlns="http://schemas.openxmlformats.org/officeDocument/2006/extended-properties" xmlns:vt="http://schemas.openxmlformats.org/officeDocument/2006/docPropsVTypes">
  <Template>4.3-Template_12.7.2016</Template>
  <TotalTime>0</TotalTime>
  <Words>1772</Words>
  <Application>Microsoft Office PowerPoint</Application>
  <PresentationFormat>On-screen Show (4:3)</PresentationFormat>
  <Paragraphs>168</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Times New Roman</vt:lpstr>
      <vt:lpstr>4.3-Template_12.7.2016</vt:lpstr>
      <vt:lpstr>READY: GLOBAL READINESS FOR MAJOR DISEASE OUTBREAK RESPONSE</vt:lpstr>
      <vt:lpstr>OUTBREAKS AROUND THE WORLD</vt:lpstr>
      <vt:lpstr>BURDEN OF EPIDEMICS</vt:lpstr>
      <vt:lpstr>MAJOR INFECTIOUS THREATS IN THE 21ST CENTURY</vt:lpstr>
      <vt:lpstr>PowerPoint Presentation</vt:lpstr>
      <vt:lpstr>ON JANUARY 31, 2020, WHO DECLARED COVID-19 A PHEIC</vt:lpstr>
      <vt:lpstr>PowerPoint Presentation</vt:lpstr>
      <vt:lpstr>WHAT CHARACTERIZES A PANDEMIC?</vt:lpstr>
      <vt:lpstr>PANDEMIC DECLARATION</vt:lpstr>
      <vt:lpstr>THE CURRENT WHO PHASES OF PANDEMIC ALERT</vt:lpstr>
      <vt:lpstr>COVID-19 IS A PANDEMIC - WHAT DOES THAT MEAN?</vt:lpstr>
      <vt:lpstr>IMPLICATIONS FOR NGOS AND INGOS </vt:lpstr>
      <vt:lpstr>FUNDING MECHANISMS FOR COVID-19</vt:lpstr>
      <vt:lpstr>FUNDING MECHANISMS FOR COVID-19</vt:lpstr>
      <vt:lpstr>COVID-19 TECHNICAL GUIDELINES AND TOOLS</vt:lpstr>
      <vt:lpstr>WHO COURSES AND TRAINING</vt:lpstr>
      <vt:lpstr>QUESTIONS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3</cp:revision>
  <dcterms:created xsi:type="dcterms:W3CDTF">2017-03-16T17:46:58Z</dcterms:created>
  <dcterms:modified xsi:type="dcterms:W3CDTF">2020-07-13T04:20:06Z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