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91" r:id="rId5"/>
    <p:sldId id="292" r:id="rId6"/>
    <p:sldId id="293" r:id="rId7"/>
    <p:sldId id="294" r:id="rId8"/>
    <p:sldId id="296" r:id="rId9"/>
    <p:sldId id="29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usaid.gov/branding/faqs" TargetMode="External"/><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464789" y="3047576"/>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
        <p:nvSpPr>
          <p:cNvPr id="16" name="Rounded Rectangle 15"/>
          <p:cNvSpPr/>
          <p:nvPr userDrawn="1"/>
        </p:nvSpPr>
        <p:spPr>
          <a:xfrm>
            <a:off x="5464789" y="2260344"/>
            <a:ext cx="3396734" cy="68091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See </a:t>
            </a:r>
            <a:r>
              <a:rPr lang="en-US" sz="1000" dirty="0">
                <a:solidFill>
                  <a:schemeClr val="tx1"/>
                </a:solidFill>
                <a:hlinkClick r:id="rId4"/>
              </a:rPr>
              <a:t>here</a:t>
            </a:r>
            <a:r>
              <a:rPr lang="en-US" sz="1000" dirty="0">
                <a:solidFill>
                  <a:schemeClr val="tx1"/>
                </a:solidFill>
              </a:rPr>
              <a:t> for USAID approved colors</a:t>
            </a:r>
          </a:p>
          <a:p>
            <a:pPr marL="58737" indent="0">
              <a:spcAft>
                <a:spcPts val="600"/>
              </a:spcAft>
              <a:buFontTx/>
              <a:buNone/>
            </a:pPr>
            <a:r>
              <a:rPr lang="en-US" sz="1000" dirty="0">
                <a:solidFill>
                  <a:schemeClr val="tx1"/>
                </a:solidFill>
              </a:rPr>
              <a:t>Delete this instruction text box.</a:t>
            </a:r>
          </a:p>
        </p:txBody>
      </p:sp>
      <p:grpSp>
        <p:nvGrpSpPr>
          <p:cNvPr id="3" name="Group 2"/>
          <p:cNvGrpSpPr/>
          <p:nvPr userDrawn="1"/>
        </p:nvGrpSpPr>
        <p:grpSpPr>
          <a:xfrm>
            <a:off x="152400" y="5943600"/>
            <a:ext cx="8839200" cy="764125"/>
            <a:chOff x="152400" y="5943600"/>
            <a:chExt cx="8839200" cy="764125"/>
          </a:xfrm>
        </p:grpSpPr>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0BFB14A-6AAD-4DB9-A515-4F501A120BE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8D3210E-8104-4E92-BF64-C24FBEC4CD13}"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B57126FE-45EE-409D-AF60-57EC89D9921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79C2DBD-168D-4956-89CD-E7E288306060}"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C31A8A5-22D8-4AC1-93CC-6D09A01AA06A}"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BE07986-0DD8-4CF2-99E6-DCD4E8217656}"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5EF3991-38A1-4602-BBEE-D0F8F60F46BE}" type="datetime1">
              <a:rPr lang="en-US" smtClean="0"/>
              <a:t>7/13/2020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04C9F22-EFA2-4540-A240-3BD07CE234D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72B483E-DA19-4617-A261-B7B34402CE7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C45D0AD-6727-4891-BB68-EDBDD9E95FDB}"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B295C4-254F-4254-A38E-C514543F93E2}"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grpSp>
        <p:nvGrpSpPr>
          <p:cNvPr id="12" name="Group 11"/>
          <p:cNvGrpSpPr/>
          <p:nvPr userDrawn="1"/>
        </p:nvGrpSpPr>
        <p:grpSpPr>
          <a:xfrm>
            <a:off x="152400" y="5943600"/>
            <a:ext cx="8839200" cy="764125"/>
            <a:chOff x="152400" y="5943600"/>
            <a:chExt cx="8839200" cy="764125"/>
          </a:xfrm>
        </p:grpSpPr>
        <p:sp>
          <p:nvSpPr>
            <p:cNvPr id="13" name="Rectangle 12"/>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12" descr="15032304_569428599920390_7214376801705375273_n"/>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5F0E8C94-FA25-42D9-BA13-7B6E66EABE0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15D99C0-B641-489E-92A6-EE5976B6268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9D77CB-4310-4509-A8FE-2AD9F5B1F006}"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DF634D8-62DF-4950-83AA-C97D4CF2E7B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46E1B26-3269-4AC8-A47B-95ED55CC9CEF}"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87EDAB6-B84F-49F7-B409-07C69C62CC71}"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1523F56C-30AA-4255-9470-076098492DF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559891C8-161E-47D3-B811-B8460ADE75CB}"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0FA2740-A30E-4D27-8BAC-C0A229C93B0D}"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A603493-4E20-417F-A284-D3CA4C36EC40}"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916ADF83-262B-4A0F-B7FC-1567C2F63C4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5ED58EF-AD46-4DCC-867B-11790433E11C}"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F30C079-4B55-49BA-B4C6-85665106EA96}"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2F9C82E7-8D4A-4733-A317-E03FE078F359}"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BD97D54-BB4F-4878-85AC-19619B4796F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D40F2273-09D1-4B7E-A1AC-E478858A05C1}"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B9887F4-FD8F-4CE5-A8B5-DB90AA68B9CE}"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AF14E3C-E4B6-409A-8B59-EC26E5C35DF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5002C011-B83B-4ACE-A707-2BE3E9356D47}" type="datetime1">
              <a:rPr lang="en-US" smtClean="0"/>
              <a:t>7/13/2020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12" name="Title 11"/>
          <p:cNvSpPr>
            <a:spLocks noGrp="1"/>
          </p:cNvSpPr>
          <p:nvPr>
            <p:ph type="ctrTitle"/>
          </p:nvPr>
        </p:nvSpPr>
        <p:spPr/>
        <p:txBody>
          <a:bodyPr/>
          <a:lstStyle/>
          <a:p>
            <a:r>
              <a:rPr lang="en-US" dirty="0" smtClean="0"/>
              <a:t>SCENARIO EXAMPLE</a:t>
            </a:r>
            <a:r>
              <a:rPr lang="en-US" dirty="0"/>
              <a:t/>
            </a:r>
            <a:br>
              <a:rPr lang="en-US" dirty="0"/>
            </a:br>
            <a:r>
              <a:rPr lang="en-US" dirty="0" smtClean="0">
                <a:solidFill>
                  <a:srgbClr val="000000"/>
                </a:solidFill>
              </a:rPr>
              <a:t>PROGRAM ADAPTATION</a:t>
            </a:r>
            <a:endParaRPr lang="en-US" dirty="0">
              <a:solidFill>
                <a:srgbClr val="000000"/>
              </a:solidFill>
            </a:endParaRPr>
          </a:p>
        </p:txBody>
      </p:sp>
      <p:sp>
        <p:nvSpPr>
          <p:cNvPr id="13" name="Subtitle 12"/>
          <p:cNvSpPr>
            <a:spLocks noGrp="1"/>
          </p:cNvSpPr>
          <p:nvPr>
            <p:ph type="subTitle" idx="1"/>
          </p:nvPr>
        </p:nvSpPr>
        <p:spPr/>
        <p:txBody>
          <a:bodyPr/>
          <a:lstStyle/>
          <a:p>
            <a:r>
              <a:rPr lang="en-US" dirty="0" smtClean="0"/>
              <a:t>Uganda</a:t>
            </a:r>
          </a:p>
          <a:p>
            <a:r>
              <a:rPr lang="en-US" dirty="0" smtClean="0"/>
              <a:t>NGO “X” Country Office</a:t>
            </a:r>
            <a:endParaRPr lang="en-US"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1: Kampala, Uganda</a:t>
            </a:r>
            <a:endParaRPr lang="en-US" dirty="0"/>
          </a:p>
        </p:txBody>
      </p:sp>
      <p:sp>
        <p:nvSpPr>
          <p:cNvPr id="6" name="Content Placeholder 2">
            <a:extLst>
              <a:ext uri="{FF2B5EF4-FFF2-40B4-BE49-F238E27FC236}">
                <a16:creationId xmlns:a16="http://schemas.microsoft.com/office/drawing/2014/main" id="{2BA9602C-934F-9640-9AE8-BD1D692D2214}"/>
              </a:ext>
            </a:extLst>
          </p:cNvPr>
          <p:cNvSpPr>
            <a:spLocks noGrp="1"/>
          </p:cNvSpPr>
          <p:nvPr>
            <p:ph idx="1"/>
          </p:nvPr>
        </p:nvSpPr>
        <p:spPr>
          <a:xfrm>
            <a:off x="570571" y="1524000"/>
            <a:ext cx="8192429" cy="4351338"/>
          </a:xfrm>
        </p:spPr>
        <p:txBody>
          <a:bodyPr>
            <a:noAutofit/>
          </a:bodyPr>
          <a:lstStyle/>
          <a:p>
            <a:pPr marL="400050" lvl="1" indent="-228600">
              <a:lnSpc>
                <a:spcPct val="130000"/>
              </a:lnSpc>
              <a:buFont typeface="Arial" panose="020B0604020202020204" pitchFamily="34" charset="0"/>
              <a:buChar char="•"/>
            </a:pPr>
            <a:r>
              <a:rPr lang="en-US" sz="1350" dirty="0"/>
              <a:t>In the process of reprogramming, your organization has mapped its essential services and </a:t>
            </a:r>
            <a:r>
              <a:rPr lang="en-US" sz="1350" dirty="0" smtClean="0"/>
              <a:t>prioritized </a:t>
            </a:r>
            <a:r>
              <a:rPr lang="en-US" sz="1350" dirty="0"/>
              <a:t>life-saving </a:t>
            </a:r>
            <a:r>
              <a:rPr lang="en-US" sz="1350" dirty="0" smtClean="0"/>
              <a:t>and life-sustaining interventions.</a:t>
            </a:r>
            <a:endParaRPr lang="en-US" sz="1350" dirty="0"/>
          </a:p>
          <a:p>
            <a:pPr marL="400050" lvl="1" indent="-228600">
              <a:lnSpc>
                <a:spcPct val="130000"/>
              </a:lnSpc>
              <a:buFont typeface="Arial" panose="020B0604020202020204" pitchFamily="34" charset="0"/>
              <a:buChar char="•"/>
            </a:pPr>
            <a:r>
              <a:rPr lang="en-US" sz="1350" dirty="0"/>
              <a:t>At </a:t>
            </a:r>
            <a:r>
              <a:rPr lang="en-US" sz="1350" dirty="0" smtClean="0"/>
              <a:t>the health </a:t>
            </a:r>
            <a:r>
              <a:rPr lang="en-US" sz="1350" dirty="0"/>
              <a:t>facility </a:t>
            </a:r>
            <a:r>
              <a:rPr lang="en-US" sz="1350" dirty="0" smtClean="0"/>
              <a:t>level, </a:t>
            </a:r>
            <a:r>
              <a:rPr lang="en-US" sz="1350" dirty="0"/>
              <a:t>your organization has put in place a screening, </a:t>
            </a:r>
            <a:r>
              <a:rPr lang="en-US" sz="1350" dirty="0" smtClean="0"/>
              <a:t>isolation, </a:t>
            </a:r>
            <a:r>
              <a:rPr lang="en-US" sz="1350" dirty="0"/>
              <a:t>and treatment area for COVID-19 </a:t>
            </a:r>
            <a:r>
              <a:rPr lang="en-US" sz="1350" dirty="0" smtClean="0"/>
              <a:t>patients, </a:t>
            </a:r>
            <a:r>
              <a:rPr lang="en-US" sz="1350" dirty="0"/>
              <a:t>and suspended certain routine and non-urgent services.</a:t>
            </a:r>
          </a:p>
          <a:p>
            <a:pPr marL="400050" lvl="1" indent="-228600">
              <a:lnSpc>
                <a:spcPct val="130000"/>
              </a:lnSpc>
              <a:buFont typeface="Arial" panose="020B0604020202020204" pitchFamily="34" charset="0"/>
              <a:buChar char="•"/>
            </a:pPr>
            <a:r>
              <a:rPr lang="en-US" sz="1350" dirty="0"/>
              <a:t>However, there is a risk of disruption to essential health services due to diversion of the already limited numbers of health personnel to respond to </a:t>
            </a:r>
            <a:r>
              <a:rPr lang="en-US" sz="1350" dirty="0" smtClean="0"/>
              <a:t>COVID-19, </a:t>
            </a:r>
            <a:r>
              <a:rPr lang="en-US" sz="1350" dirty="0"/>
              <a:t>as well as decreased service utilization arising from lockdowns and other mobility restrictions. </a:t>
            </a:r>
          </a:p>
          <a:p>
            <a:pPr marL="400050" lvl="1" indent="-228600">
              <a:lnSpc>
                <a:spcPct val="130000"/>
              </a:lnSpc>
              <a:buFont typeface="Arial" panose="020B0604020202020204" pitchFamily="34" charset="0"/>
              <a:buChar char="•"/>
            </a:pPr>
            <a:r>
              <a:rPr lang="en-US" sz="1350" dirty="0"/>
              <a:t>Populations and health workers may also be facing weariness </a:t>
            </a:r>
            <a:r>
              <a:rPr lang="en-US" sz="1350" dirty="0" smtClean="0"/>
              <a:t>from not </a:t>
            </a:r>
            <a:r>
              <a:rPr lang="en-US" sz="1350" dirty="0"/>
              <a:t>seeing the large spike in cases that </a:t>
            </a:r>
            <a:r>
              <a:rPr lang="en-US" sz="1350" dirty="0" smtClean="0"/>
              <a:t>was predicted, which may lead to a decrease in preventative behaviors. Continued </a:t>
            </a:r>
            <a:r>
              <a:rPr lang="en-US" sz="1350" dirty="0"/>
              <a:t>fear from the population may also be preventing them from accessing services. Finally, the lock-down </a:t>
            </a:r>
            <a:r>
              <a:rPr lang="en-US" sz="1350" dirty="0" smtClean="0"/>
              <a:t>has </a:t>
            </a:r>
            <a:r>
              <a:rPr lang="en-US" sz="1350" dirty="0"/>
              <a:t>also disrupted staffing </a:t>
            </a:r>
            <a:r>
              <a:rPr lang="en-US" sz="1350" dirty="0" smtClean="0"/>
              <a:t>schedules and </a:t>
            </a:r>
            <a:r>
              <a:rPr lang="en-US" sz="1350" dirty="0"/>
              <a:t>supply chains </a:t>
            </a:r>
            <a:r>
              <a:rPr lang="en-US" sz="1350" dirty="0" smtClean="0"/>
              <a:t>for </a:t>
            </a:r>
            <a:r>
              <a:rPr lang="en-US" sz="1350" dirty="0"/>
              <a:t>essential </a:t>
            </a:r>
            <a:r>
              <a:rPr lang="en-US" sz="1350" dirty="0" smtClean="0"/>
              <a:t>medicines.</a:t>
            </a:r>
            <a:endParaRPr lang="en-US" sz="1350" dirty="0"/>
          </a:p>
          <a:p>
            <a:pPr marL="400050" lvl="1" indent="-228600">
              <a:lnSpc>
                <a:spcPct val="130000"/>
              </a:lnSpc>
              <a:buFont typeface="Arial" panose="020B0604020202020204" pitchFamily="34" charset="0"/>
              <a:buChar char="•"/>
            </a:pPr>
            <a:r>
              <a:rPr lang="en-US" sz="1350" dirty="0" smtClean="0"/>
              <a:t>Your </a:t>
            </a:r>
            <a:r>
              <a:rPr lang="en-US" sz="1350" dirty="0"/>
              <a:t>staff is </a:t>
            </a:r>
            <a:r>
              <a:rPr lang="en-US" sz="1350" dirty="0" smtClean="0"/>
              <a:t>concerned </a:t>
            </a:r>
            <a:r>
              <a:rPr lang="en-US" sz="1350" dirty="0"/>
              <a:t>that routine </a:t>
            </a:r>
            <a:r>
              <a:rPr lang="en-US" sz="1350" dirty="0" smtClean="0"/>
              <a:t>services </a:t>
            </a:r>
            <a:r>
              <a:rPr lang="en-US" sz="1350" dirty="0"/>
              <a:t>such as vaccination, nutritional screening and MNRH services will be </a:t>
            </a:r>
            <a:r>
              <a:rPr lang="en-US" sz="1350" dirty="0" smtClean="0"/>
              <a:t>de-prioritized </a:t>
            </a:r>
            <a:r>
              <a:rPr lang="en-US" sz="1350" dirty="0"/>
              <a:t>and result </a:t>
            </a:r>
            <a:r>
              <a:rPr lang="en-US" sz="1350" dirty="0" smtClean="0"/>
              <a:t>in </a:t>
            </a:r>
            <a:r>
              <a:rPr lang="en-US" sz="1350" dirty="0"/>
              <a:t>a significant </a:t>
            </a:r>
            <a:r>
              <a:rPr lang="en-US" sz="1350" dirty="0" smtClean="0"/>
              <a:t>reduction </a:t>
            </a:r>
            <a:r>
              <a:rPr lang="en-US" sz="1350" dirty="0"/>
              <a:t>in </a:t>
            </a:r>
            <a:r>
              <a:rPr lang="en-US" sz="1350" dirty="0" smtClean="0"/>
              <a:t>access to these </a:t>
            </a:r>
            <a:r>
              <a:rPr lang="en-US" sz="1350" dirty="0"/>
              <a:t>essential health care services. </a:t>
            </a:r>
          </a:p>
          <a:p>
            <a:pPr marL="0" indent="0">
              <a:buNone/>
            </a:pPr>
            <a:endParaRPr lang="en-US" sz="1350" dirty="0"/>
          </a:p>
        </p:txBody>
      </p:sp>
    </p:spTree>
    <p:extLst>
      <p:ext uri="{BB962C8B-B14F-4D97-AF65-F5344CB8AC3E}">
        <p14:creationId xmlns:p14="http://schemas.microsoft.com/office/powerpoint/2010/main" val="338989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1: Questions</a:t>
            </a:r>
            <a:endParaRPr lang="en-US" dirty="0"/>
          </a:p>
        </p:txBody>
      </p:sp>
      <p:sp>
        <p:nvSpPr>
          <p:cNvPr id="6" name="Content Placeholder 2">
            <a:extLst>
              <a:ext uri="{FF2B5EF4-FFF2-40B4-BE49-F238E27FC236}">
                <a16:creationId xmlns:a16="http://schemas.microsoft.com/office/drawing/2014/main" id="{F99AF36D-7C82-4884-905A-804B4D8C1DF1}"/>
              </a:ext>
            </a:extLst>
          </p:cNvPr>
          <p:cNvSpPr txBox="1">
            <a:spLocks/>
          </p:cNvSpPr>
          <p:nvPr/>
        </p:nvSpPr>
        <p:spPr>
          <a:xfrm>
            <a:off x="628650" y="1770598"/>
            <a:ext cx="7886700" cy="4351338"/>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arenR"/>
            </a:pPr>
            <a:r>
              <a:rPr lang="en-US" dirty="0" smtClean="0"/>
              <a:t>What procedures is your organization putting in place to guarantee that essential services will continue? </a:t>
            </a:r>
          </a:p>
          <a:p>
            <a:pPr marL="514350" indent="-514350">
              <a:buFont typeface="+mj-lt"/>
              <a:buAutoNum type="arabicParenR"/>
            </a:pPr>
            <a:r>
              <a:rPr lang="en-US" dirty="0" smtClean="0"/>
              <a:t>What is your organization doing to ensure employees remain prepared, capacitated and motivated?</a:t>
            </a:r>
          </a:p>
          <a:p>
            <a:pPr marL="514350" indent="-514350">
              <a:buFont typeface="+mj-lt"/>
              <a:buAutoNum type="arabicParenR"/>
            </a:pPr>
            <a:r>
              <a:rPr lang="en-US" dirty="0" smtClean="0"/>
              <a:t>How would you develop differentiated service delivery models for COVID-19, without compromising essential services such as immunization, nutrition, etc.? </a:t>
            </a:r>
          </a:p>
          <a:p>
            <a:pPr marL="457200" indent="-457200">
              <a:buFont typeface="+mj-lt"/>
              <a:buAutoNum type="arabicParenR"/>
            </a:pPr>
            <a:endParaRPr lang="en-US" dirty="0" smtClean="0"/>
          </a:p>
          <a:p>
            <a:pPr marL="457200" indent="-457200">
              <a:buFont typeface="+mj-lt"/>
              <a:buAutoNum type="arabicParenR"/>
            </a:pPr>
            <a:endParaRPr lang="en-GB" dirty="0"/>
          </a:p>
        </p:txBody>
      </p:sp>
    </p:spTree>
    <p:extLst>
      <p:ext uri="{BB962C8B-B14F-4D97-AF65-F5344CB8AC3E}">
        <p14:creationId xmlns:p14="http://schemas.microsoft.com/office/powerpoint/2010/main" val="23363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Rakai District, Uganda</a:t>
            </a:r>
            <a:endParaRPr lang="en-US" dirty="0"/>
          </a:p>
        </p:txBody>
      </p:sp>
      <p:sp>
        <p:nvSpPr>
          <p:cNvPr id="7" name="Content Placeholder 2">
            <a:extLst>
              <a:ext uri="{FF2B5EF4-FFF2-40B4-BE49-F238E27FC236}">
                <a16:creationId xmlns:a16="http://schemas.microsoft.com/office/drawing/2014/main" id="{CA681094-7E71-8445-B248-8FB4398F2574}"/>
              </a:ext>
            </a:extLst>
          </p:cNvPr>
          <p:cNvSpPr>
            <a:spLocks noGrp="1"/>
          </p:cNvSpPr>
          <p:nvPr>
            <p:ph idx="1"/>
          </p:nvPr>
        </p:nvSpPr>
        <p:spPr>
          <a:xfrm>
            <a:off x="762000" y="1770598"/>
            <a:ext cx="7772400" cy="4351338"/>
          </a:xfrm>
        </p:spPr>
        <p:txBody>
          <a:bodyPr>
            <a:normAutofit fontScale="85000" lnSpcReduction="20000"/>
          </a:bodyPr>
          <a:lstStyle/>
          <a:p>
            <a:pPr marL="0" indent="0">
              <a:buNone/>
            </a:pPr>
            <a:r>
              <a:rPr lang="en-US" sz="2400" dirty="0"/>
              <a:t>The </a:t>
            </a:r>
            <a:r>
              <a:rPr lang="en-US" sz="2400" dirty="0" smtClean="0"/>
              <a:t>government </a:t>
            </a:r>
            <a:r>
              <a:rPr lang="en-US" sz="2400" dirty="0"/>
              <a:t>has instituted a number of measures to mitigate the spread of COVID-19 in Uganda. In response to new cases among drivers, including truck drivers entering Uganda and a surge of cases specifically in the </a:t>
            </a:r>
            <a:r>
              <a:rPr lang="en-US" sz="2400" dirty="0" err="1"/>
              <a:t>Masaka</a:t>
            </a:r>
            <a:r>
              <a:rPr lang="en-US" sz="2400" dirty="0"/>
              <a:t> region, a buffer zone has been created comprised of districts along the borders including Rakai </a:t>
            </a:r>
            <a:r>
              <a:rPr lang="en-US" sz="2400" dirty="0" smtClean="0"/>
              <a:t>District. </a:t>
            </a:r>
            <a:r>
              <a:rPr lang="en-US" sz="2400" dirty="0"/>
              <a:t>These measures have a major impact on your agency's education, health, nutrition and protection programs in Rakai district.</a:t>
            </a:r>
          </a:p>
          <a:p>
            <a:pPr marL="0" indent="0">
              <a:buNone/>
            </a:pPr>
            <a:r>
              <a:rPr lang="en-US" sz="2400" dirty="0"/>
              <a:t>The team in Kampala has already been experiencing significant supply chain delays, HR constraints, and other implications affecting </a:t>
            </a:r>
            <a:r>
              <a:rPr lang="en-US" sz="2400" dirty="0" smtClean="0"/>
              <a:t>regular </a:t>
            </a:r>
            <a:r>
              <a:rPr lang="en-US" sz="2400" dirty="0"/>
              <a:t>operations and service continuity.</a:t>
            </a:r>
          </a:p>
          <a:p>
            <a:pPr marL="0" indent="0">
              <a:buNone/>
            </a:pPr>
            <a:r>
              <a:rPr lang="en-US" sz="2400" dirty="0"/>
              <a:t>Your agency is an essential player in the provision of essential services for vulnerable populations in this district. Due to the spread of the </a:t>
            </a:r>
            <a:r>
              <a:rPr lang="en-US" sz="2400" dirty="0" smtClean="0"/>
              <a:t>disease, </a:t>
            </a:r>
            <a:r>
              <a:rPr lang="en-US" sz="2400" dirty="0"/>
              <a:t>you must adapt your </a:t>
            </a:r>
            <a:r>
              <a:rPr lang="en-US" sz="2400" dirty="0" smtClean="0"/>
              <a:t>ongoing </a:t>
            </a:r>
            <a:r>
              <a:rPr lang="en-US" sz="2400" dirty="0"/>
              <a:t>programs according to the related guidelines and define an adaptation plan to ensure the continuity and relevance of those programs and services in this new context.</a:t>
            </a:r>
          </a:p>
        </p:txBody>
      </p:sp>
    </p:spTree>
    <p:extLst>
      <p:ext uri="{BB962C8B-B14F-4D97-AF65-F5344CB8AC3E}">
        <p14:creationId xmlns:p14="http://schemas.microsoft.com/office/powerpoint/2010/main" val="54921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Risk Map</a:t>
            </a:r>
            <a:endParaRPr lang="en-US" dirty="0"/>
          </a:p>
        </p:txBody>
      </p:sp>
      <p:pic>
        <p:nvPicPr>
          <p:cNvPr id="6" name="Picture 5" descr="A close up of a map&#10;&#10;Description automatically generated">
            <a:extLst>
              <a:ext uri="{FF2B5EF4-FFF2-40B4-BE49-F238E27FC236}">
                <a16:creationId xmlns:a16="http://schemas.microsoft.com/office/drawing/2014/main" id="{B6A7EA07-E7E8-7E4C-977E-61483211F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357" y="1624264"/>
            <a:ext cx="5959285" cy="4757738"/>
          </a:xfrm>
          <a:prstGeom prst="rect">
            <a:avLst/>
          </a:prstGeom>
        </p:spPr>
      </p:pic>
    </p:spTree>
    <p:extLst>
      <p:ext uri="{BB962C8B-B14F-4D97-AF65-F5344CB8AC3E}">
        <p14:creationId xmlns:p14="http://schemas.microsoft.com/office/powerpoint/2010/main" val="1035306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Questions</a:t>
            </a:r>
            <a:endParaRPr lang="en-US" dirty="0"/>
          </a:p>
        </p:txBody>
      </p:sp>
      <p:sp>
        <p:nvSpPr>
          <p:cNvPr id="5" name="Content Placeholder 2">
            <a:extLst>
              <a:ext uri="{FF2B5EF4-FFF2-40B4-BE49-F238E27FC236}">
                <a16:creationId xmlns:a16="http://schemas.microsoft.com/office/drawing/2014/main" id="{8939A7BA-5AE2-E942-9039-8FD29D882E8A}"/>
              </a:ext>
            </a:extLst>
          </p:cNvPr>
          <p:cNvSpPr>
            <a:spLocks noGrp="1"/>
          </p:cNvSpPr>
          <p:nvPr>
            <p:ph idx="1"/>
          </p:nvPr>
        </p:nvSpPr>
        <p:spPr>
          <a:xfrm>
            <a:off x="686104" y="1744662"/>
            <a:ext cx="7620304" cy="4351338"/>
          </a:xfrm>
        </p:spPr>
        <p:txBody>
          <a:bodyPr>
            <a:normAutofit/>
          </a:bodyPr>
          <a:lstStyle/>
          <a:p>
            <a:pPr marL="0" indent="0">
              <a:buNone/>
            </a:pPr>
            <a:r>
              <a:rPr lang="en-US" dirty="0">
                <a:ea typeface="Calibri" panose="020F0502020204030204" pitchFamily="34" charset="0"/>
                <a:cs typeface="Arial" panose="020B0604020202020204" pitchFamily="34" charset="0"/>
              </a:rPr>
              <a:t>In the framework of your </a:t>
            </a:r>
            <a:r>
              <a:rPr lang="en-US" dirty="0" smtClean="0">
                <a:ea typeface="Calibri" panose="020F0502020204030204" pitchFamily="34" charset="0"/>
                <a:cs typeface="Arial" panose="020B0604020202020204" pitchFamily="34" charset="0"/>
              </a:rPr>
              <a:t>COVID-19 program </a:t>
            </a:r>
            <a:r>
              <a:rPr lang="en-US" dirty="0">
                <a:ea typeface="Calibri" panose="020F0502020204030204" pitchFamily="34" charset="0"/>
                <a:cs typeface="Arial" panose="020B0604020202020204" pitchFamily="34" charset="0"/>
              </a:rPr>
              <a:t>prioritization and </a:t>
            </a:r>
            <a:r>
              <a:rPr lang="en-US" dirty="0" smtClean="0">
                <a:ea typeface="Calibri" panose="020F0502020204030204" pitchFamily="34" charset="0"/>
                <a:cs typeface="Arial" panose="020B0604020202020204" pitchFamily="34" charset="0"/>
              </a:rPr>
              <a:t>adaptation, what </a:t>
            </a:r>
            <a:r>
              <a:rPr lang="en-US" dirty="0">
                <a:ea typeface="Calibri" panose="020F0502020204030204" pitchFamily="34" charset="0"/>
                <a:cs typeface="Arial" panose="020B0604020202020204" pitchFamily="34" charset="0"/>
              </a:rPr>
              <a:t>are the activities your organization should focus </a:t>
            </a:r>
            <a:r>
              <a:rPr lang="en-US" dirty="0" smtClean="0">
                <a:ea typeface="Calibri" panose="020F0502020204030204" pitchFamily="34" charset="0"/>
                <a:cs typeface="Arial" panose="020B0604020202020204" pitchFamily="34" charset="0"/>
              </a:rPr>
              <a:t>on</a:t>
            </a:r>
            <a:r>
              <a:rPr lang="en-US" dirty="0">
                <a:ea typeface="Calibri" panose="020F0502020204030204" pitchFamily="34" charset="0"/>
                <a:cs typeface="Arial" panose="020B0604020202020204" pitchFamily="34" charset="0"/>
              </a:rPr>
              <a:t>?</a:t>
            </a:r>
          </a:p>
          <a:p>
            <a:pPr marL="0" indent="0">
              <a:buNone/>
            </a:pPr>
            <a:r>
              <a:rPr lang="en-US" dirty="0">
                <a:ea typeface="Calibri" panose="020F0502020204030204" pitchFamily="34" charset="0"/>
                <a:cs typeface="Arial" panose="020B0604020202020204" pitchFamily="34" charset="0"/>
              </a:rPr>
              <a:t>In this </a:t>
            </a:r>
            <a:r>
              <a:rPr lang="en-US" dirty="0" smtClean="0">
                <a:ea typeface="Calibri" panose="020F0502020204030204" pitchFamily="34" charset="0"/>
                <a:cs typeface="Arial" panose="020B0604020202020204" pitchFamily="34" charset="0"/>
              </a:rPr>
              <a:t>exercise, </a:t>
            </a:r>
            <a:r>
              <a:rPr lang="en-US" dirty="0">
                <a:ea typeface="Calibri" panose="020F0502020204030204" pitchFamily="34" charset="0"/>
                <a:cs typeface="Arial" panose="020B0604020202020204" pitchFamily="34" charset="0"/>
              </a:rPr>
              <a:t>consider the following typology: </a:t>
            </a:r>
          </a:p>
          <a:p>
            <a:pPr lvl="1"/>
            <a:r>
              <a:rPr lang="en-US" sz="2800" dirty="0" smtClean="0">
                <a:ea typeface="Calibri" panose="020F0502020204030204" pitchFamily="34" charset="0"/>
                <a:cs typeface="Arial" panose="020B0604020202020204" pitchFamily="34" charset="0"/>
              </a:rPr>
              <a:t>l</a:t>
            </a:r>
            <a:r>
              <a:rPr lang="en-US" sz="2800" dirty="0" smtClean="0"/>
              <a:t>ife-saving</a:t>
            </a:r>
            <a:endParaRPr lang="en-US" sz="2800" dirty="0"/>
          </a:p>
          <a:p>
            <a:pPr lvl="1"/>
            <a:r>
              <a:rPr lang="en-US" sz="2800" dirty="0"/>
              <a:t>life-sustaining</a:t>
            </a:r>
          </a:p>
          <a:p>
            <a:pPr lvl="1"/>
            <a:r>
              <a:rPr lang="en-US" sz="2800" dirty="0"/>
              <a:t>life-dignifying</a:t>
            </a:r>
          </a:p>
          <a:p>
            <a:pPr lvl="1"/>
            <a:r>
              <a:rPr lang="en-US" sz="2800" dirty="0"/>
              <a:t>l</a:t>
            </a:r>
            <a:r>
              <a:rPr lang="en-US" sz="2800" dirty="0" smtClean="0"/>
              <a:t>ife-enhancing </a:t>
            </a:r>
            <a:endParaRPr lang="en-US" sz="2800" dirty="0"/>
          </a:p>
          <a:p>
            <a:pPr marL="0" indent="0">
              <a:buNone/>
            </a:pPr>
            <a:r>
              <a:rPr lang="en-US" dirty="0">
                <a:ea typeface="Calibri" panose="020F0502020204030204" pitchFamily="34" charset="0"/>
                <a:cs typeface="Arial" panose="020B0604020202020204" pitchFamily="34" charset="0"/>
              </a:rPr>
              <a:t>Please provide </a:t>
            </a:r>
            <a:r>
              <a:rPr lang="en-US" dirty="0" smtClean="0">
                <a:ea typeface="Calibri" panose="020F0502020204030204" pitchFamily="34" charset="0"/>
                <a:cs typeface="Arial" panose="020B0604020202020204" pitchFamily="34" charset="0"/>
              </a:rPr>
              <a:t>example interventions for </a:t>
            </a:r>
            <a:r>
              <a:rPr lang="en-US" dirty="0">
                <a:ea typeface="Calibri" panose="020F0502020204030204" pitchFamily="34" charset="0"/>
                <a:cs typeface="Arial" panose="020B0604020202020204" pitchFamily="34" charset="0"/>
              </a:rPr>
              <a:t>each of the above. </a:t>
            </a:r>
          </a:p>
          <a:p>
            <a:pPr marL="0" indent="0">
              <a:buNone/>
            </a:pPr>
            <a:endParaRPr lang="en-US" dirty="0"/>
          </a:p>
        </p:txBody>
      </p:sp>
    </p:spTree>
    <p:extLst>
      <p:ext uri="{BB962C8B-B14F-4D97-AF65-F5344CB8AC3E}">
        <p14:creationId xmlns:p14="http://schemas.microsoft.com/office/powerpoint/2010/main" val="239311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B6FBA5-3E9B-4412-9636-63A6EC379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0F5F32-1A34-436B-9DA3-FC20D6AC72F4}">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www.w3.org/XML/1998/namespace"/>
    <ds:schemaRef ds:uri="2f48e1d0-7cb8-41d9-828b-ed81fdeb0972"/>
    <ds:schemaRef ds:uri="http://schemas.microsoft.com/office/infopath/2007/PartnerControls"/>
    <ds:schemaRef ds:uri="5e5cfa32-f11a-48b5-b101-6ccd0d9d11b7"/>
    <ds:schemaRef ds:uri="http://schemas.microsoft.com/office/2006/metadata/properties"/>
  </ds:schemaRefs>
</ds:datastoreItem>
</file>

<file path=customXml/itemProps3.xml><?xml version="1.0" encoding="utf-8"?>
<ds:datastoreItem xmlns:ds="http://schemas.openxmlformats.org/officeDocument/2006/customXml" ds:itemID="{4CA351BE-5A6A-4F61-8B9A-2549B71CF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4.3-Template_12.7.2016</Template>
  <TotalTime>111</TotalTime>
  <Words>542</Words>
  <Application>Microsoft Office PowerPoint</Application>
  <PresentationFormat>On-screen Show (4:3)</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4.3-Template_12.7.2016</vt:lpstr>
      <vt:lpstr>SCENARIO EXAMPLE PROGRAM ADAPTATION</vt:lpstr>
      <vt:lpstr>Scenario 1: Kampala, Uganda</vt:lpstr>
      <vt:lpstr>Scenario 1: Questions</vt:lpstr>
      <vt:lpstr>Scenario 2: Rakai District, Uganda</vt:lpstr>
      <vt:lpstr>Scenario 2: Risk Map</vt:lpstr>
      <vt:lpstr>Scenario 2: Questions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15</cp:revision>
  <dcterms:created xsi:type="dcterms:W3CDTF">2017-03-16T17:46:58Z</dcterms:created>
  <dcterms:modified xsi:type="dcterms:W3CDTF">2020-07-13T14:06:06Z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