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E7E7E5"/>
    <a:srgbClr val="635C5B"/>
    <a:srgbClr val="D9D7D3"/>
    <a:srgbClr val="CFCDC9"/>
    <a:srgbClr val="FFFFFF"/>
    <a:srgbClr val="6C6463"/>
    <a:srgbClr val="651D32"/>
    <a:srgbClr val="002F6C"/>
    <a:srgbClr val="006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B0191-CF65-9F6C-7C99-7DFE0FA88E9E}" v="24" dt="2020-07-08T17:08:21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5" autoAdjust="0"/>
    <p:restoredTop sz="99841" autoAdjust="0"/>
  </p:normalViewPr>
  <p:slideViewPr>
    <p:cSldViewPr snapToObjects="1">
      <p:cViewPr varScale="1">
        <p:scale>
          <a:sx n="80" d="100"/>
          <a:sy n="80" d="100"/>
        </p:scale>
        <p:origin x="149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be, Mariamawit" userId="S::mabebe@savechildren.org::70e9870d-9ae9-4cdd-bb68-73639a4b2797" providerId="AD" clId="Web-{2E06DD93-826A-F8CE-0E95-D44FEA8F9622}"/>
    <pc:docChg chg="modSld">
      <pc:chgData name="Abebe, Mariamawit" userId="S::mabebe@savechildren.org::70e9870d-9ae9-4cdd-bb68-73639a4b2797" providerId="AD" clId="Web-{2E06DD93-826A-F8CE-0E95-D44FEA8F9622}" dt="2019-06-25T18:54:47.923" v="1" actId="14100"/>
      <pc:docMkLst>
        <pc:docMk/>
      </pc:docMkLst>
      <pc:sldChg chg="modSp">
        <pc:chgData name="Abebe, Mariamawit" userId="S::mabebe@savechildren.org::70e9870d-9ae9-4cdd-bb68-73639a4b2797" providerId="AD" clId="Web-{2E06DD93-826A-F8CE-0E95-D44FEA8F9622}" dt="2019-06-25T18:54:47.923" v="1" actId="14100"/>
        <pc:sldMkLst>
          <pc:docMk/>
          <pc:sldMk cId="312452942" sldId="325"/>
        </pc:sldMkLst>
        <pc:picChg chg="mod">
          <ac:chgData name="Abebe, Mariamawit" userId="S::mabebe@savechildren.org::70e9870d-9ae9-4cdd-bb68-73639a4b2797" providerId="AD" clId="Web-{2E06DD93-826A-F8CE-0E95-D44FEA8F9622}" dt="2019-06-25T18:54:47.923" v="1" actId="14100"/>
          <ac:picMkLst>
            <pc:docMk/>
            <pc:sldMk cId="312452942" sldId="325"/>
            <ac:picMk id="8" creationId="{00000000-0000-0000-0000-000000000000}"/>
          </ac:picMkLst>
        </pc:picChg>
      </pc:sldChg>
    </pc:docChg>
  </pc:docChgLst>
  <pc:docChgLst>
    <pc:chgData name="Romig, Laura" userId="S::lromig@savechildren.org::d18f9edb-0ab4-48b9-b46b-a11c47436c90" providerId="AD" clId="Web-{BABB0191-CF65-9F6C-7C99-7DFE0FA88E9E}"/>
    <pc:docChg chg="modSld">
      <pc:chgData name="Romig, Laura" userId="S::lromig@savechildren.org::d18f9edb-0ab4-48b9-b46b-a11c47436c90" providerId="AD" clId="Web-{BABB0191-CF65-9F6C-7C99-7DFE0FA88E9E}" dt="2020-07-08T17:08:21.717" v="22" actId="1076"/>
      <pc:docMkLst>
        <pc:docMk/>
      </pc:docMkLst>
      <pc:sldChg chg="addSp delSp modSp">
        <pc:chgData name="Romig, Laura" userId="S::lromig@savechildren.org::d18f9edb-0ab4-48b9-b46b-a11c47436c90" providerId="AD" clId="Web-{BABB0191-CF65-9F6C-7C99-7DFE0FA88E9E}" dt="2020-07-08T17:08:21.717" v="22" actId="1076"/>
        <pc:sldMkLst>
          <pc:docMk/>
          <pc:sldMk cId="1106213335" sldId="340"/>
        </pc:sldMkLst>
        <pc:picChg chg="add mod modCrop">
          <ac:chgData name="Romig, Laura" userId="S::lromig@savechildren.org::d18f9edb-0ab4-48b9-b46b-a11c47436c90" providerId="AD" clId="Web-{BABB0191-CF65-9F6C-7C99-7DFE0FA88E9E}" dt="2020-07-08T17:08:21.717" v="22" actId="1076"/>
          <ac:picMkLst>
            <pc:docMk/>
            <pc:sldMk cId="1106213335" sldId="340"/>
            <ac:picMk id="4" creationId="{2D097E5C-4BB7-4221-8AB1-D461A9C991A4}"/>
          </ac:picMkLst>
        </pc:picChg>
        <pc:picChg chg="del">
          <ac:chgData name="Romig, Laura" userId="S::lromig@savechildren.org::d18f9edb-0ab4-48b9-b46b-a11c47436c90" providerId="AD" clId="Web-{BABB0191-CF65-9F6C-7C99-7DFE0FA88E9E}" dt="2020-07-08T17:04:51.444" v="1"/>
          <ac:picMkLst>
            <pc:docMk/>
            <pc:sldMk cId="1106213335" sldId="340"/>
            <ac:picMk id="6" creationId="{319CC3AF-0B50-6A44-8F65-E11496E14C0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3E1D5-685A-4D31-9DDC-D3DF9D77BAC0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0D4094-4670-4E07-9BCB-F63920092F91}">
      <dgm:prSet custT="1"/>
      <dgm:spPr>
        <a:solidFill>
          <a:srgbClr val="E98530"/>
        </a:solidFill>
      </dgm:spPr>
      <dgm:t>
        <a:bodyPr anchor="t"/>
        <a:lstStyle/>
        <a:p>
          <a:pPr algn="ctr"/>
          <a:r>
            <a:rPr lang="en-US" sz="2000" b="1" dirty="0">
              <a:solidFill>
                <a:schemeClr val="bg1"/>
              </a:solidFill>
            </a:rPr>
            <a:t>Priority 2 </a:t>
          </a:r>
        </a:p>
        <a:p>
          <a:pPr algn="ctr"/>
          <a:r>
            <a:rPr lang="en-US" sz="2000" b="1" dirty="0">
              <a:solidFill>
                <a:schemeClr val="bg1"/>
              </a:solidFill>
            </a:rPr>
            <a:t>Program continuity</a:t>
          </a:r>
        </a:p>
        <a:p>
          <a:pPr algn="ctr"/>
          <a:endParaRPr lang="en-US" sz="1800" b="1" dirty="0"/>
        </a:p>
        <a:p>
          <a:pPr algn="l"/>
          <a:r>
            <a:rPr lang="en-US" sz="1800" dirty="0"/>
            <a:t>Ensure continuity of critical programs and services following specific guidelines and protection measures</a:t>
          </a:r>
        </a:p>
        <a:p>
          <a:pPr algn="l"/>
          <a:r>
            <a:rPr lang="en-US" sz="1800" dirty="0"/>
            <a:t>Minimize the negative impact of lockdown measures on populations </a:t>
          </a:r>
        </a:p>
      </dgm:t>
    </dgm:pt>
    <dgm:pt modelId="{FEBC7DF5-CF8C-4E51-A7B7-631756891B0E}" type="parTrans" cxnId="{8AAA6CA6-BBBA-44C1-8D6F-DD389B10EDF0}">
      <dgm:prSet/>
      <dgm:spPr/>
      <dgm:t>
        <a:bodyPr/>
        <a:lstStyle/>
        <a:p>
          <a:endParaRPr lang="en-US"/>
        </a:p>
      </dgm:t>
    </dgm:pt>
    <dgm:pt modelId="{DC4AC379-BFE6-46AD-926D-1CE0E1ACCF80}" type="sibTrans" cxnId="{8AAA6CA6-BBBA-44C1-8D6F-DD389B10EDF0}">
      <dgm:prSet/>
      <dgm:spPr>
        <a:solidFill>
          <a:srgbClr val="E98530"/>
        </a:solidFill>
      </dgm:spPr>
      <dgm:t>
        <a:bodyPr/>
        <a:lstStyle/>
        <a:p>
          <a:endParaRPr lang="en-US"/>
        </a:p>
      </dgm:t>
    </dgm:pt>
    <dgm:pt modelId="{0312249B-B087-4C15-A77A-FE27DD55D914}">
      <dgm:prSet custT="1"/>
      <dgm:spPr>
        <a:solidFill>
          <a:srgbClr val="FCC70F">
            <a:alpha val="89020"/>
          </a:srgbClr>
        </a:solidFill>
      </dgm:spPr>
      <dgm:t>
        <a:bodyPr anchor="t"/>
        <a:lstStyle/>
        <a:p>
          <a:pPr algn="ctr"/>
          <a:r>
            <a:rPr lang="en-US" sz="2000" b="1" dirty="0"/>
            <a:t>Priority 3  </a:t>
          </a:r>
        </a:p>
        <a:p>
          <a:pPr algn="ctr"/>
          <a:r>
            <a:rPr lang="en-US" sz="2000" b="1" dirty="0"/>
            <a:t>COVID-19 specific response activities</a:t>
          </a:r>
        </a:p>
        <a:p>
          <a:pPr algn="l"/>
          <a:endParaRPr lang="en-US" sz="2000" dirty="0"/>
        </a:p>
        <a:p>
          <a:pPr algn="l"/>
          <a:r>
            <a:rPr lang="en-US" sz="1800" dirty="0"/>
            <a:t>Support containment and mitigation efforts to reduce the impact of the outbreak within communities</a:t>
          </a:r>
        </a:p>
        <a:p>
          <a:pPr algn="l"/>
          <a:r>
            <a:rPr lang="en-US" sz="1800" b="0" dirty="0"/>
            <a:t>Implement additional response activities based on pillars of outbreak response</a:t>
          </a:r>
        </a:p>
      </dgm:t>
    </dgm:pt>
    <dgm:pt modelId="{9EFE7276-C3AD-4A50-A995-BB7FF5820654}" type="parTrans" cxnId="{EC995A35-9471-4E90-A26D-8FCB09AF176E}">
      <dgm:prSet/>
      <dgm:spPr/>
      <dgm:t>
        <a:bodyPr/>
        <a:lstStyle/>
        <a:p>
          <a:endParaRPr lang="en-US"/>
        </a:p>
      </dgm:t>
    </dgm:pt>
    <dgm:pt modelId="{8F9BE88D-74F5-475E-952D-EA2B4FB40280}" type="sibTrans" cxnId="{EC995A35-9471-4E90-A26D-8FCB09AF176E}">
      <dgm:prSet/>
      <dgm:spPr/>
      <dgm:t>
        <a:bodyPr/>
        <a:lstStyle/>
        <a:p>
          <a:endParaRPr lang="en-US"/>
        </a:p>
      </dgm:t>
    </dgm:pt>
    <dgm:pt modelId="{7355A3AE-A5EA-4910-A5B8-9D1FC8096C5A}">
      <dgm:prSet custT="1"/>
      <dgm:spPr>
        <a:solidFill>
          <a:srgbClr val="C00000"/>
        </a:solidFill>
      </dgm:spPr>
      <dgm:t>
        <a:bodyPr anchor="t"/>
        <a:lstStyle/>
        <a:p>
          <a:pPr algn="ctr"/>
          <a:r>
            <a:rPr lang="en-US" sz="2000" b="1" dirty="0">
              <a:solidFill>
                <a:schemeClr val="bg1"/>
              </a:solidFill>
            </a:rPr>
            <a:t>Priority 1</a:t>
          </a:r>
        </a:p>
        <a:p>
          <a:pPr algn="ctr"/>
          <a:r>
            <a:rPr lang="en-US" sz="2000" b="1" dirty="0">
              <a:solidFill>
                <a:schemeClr val="bg1"/>
              </a:solidFill>
            </a:rPr>
            <a:t>Staff safety</a:t>
          </a:r>
        </a:p>
        <a:p>
          <a:pPr algn="ctr"/>
          <a:endParaRPr lang="en-US" sz="2000" b="1" dirty="0"/>
        </a:p>
        <a:p>
          <a:pPr algn="l"/>
          <a:r>
            <a:rPr lang="en-US" sz="1800" dirty="0"/>
            <a:t>Train staff and provide adequate protective supplies to work safely</a:t>
          </a:r>
        </a:p>
        <a:p>
          <a:pPr algn="l"/>
          <a:r>
            <a:rPr lang="en-US" sz="1800" dirty="0"/>
            <a:t>Implement policies on staff safeguards to mitigate risk of infection and support staff </a:t>
          </a:r>
        </a:p>
      </dgm:t>
    </dgm:pt>
    <dgm:pt modelId="{A751D91C-A03D-4D04-B53C-7D8A84EECFB7}" type="sibTrans" cxnId="{DA67BAF2-E2C0-4CA8-82BC-BA38C481DFE2}">
      <dgm:prSet/>
      <dgm:spPr>
        <a:solidFill>
          <a:srgbClr val="BA0C2F"/>
        </a:solidFill>
      </dgm:spPr>
      <dgm:t>
        <a:bodyPr/>
        <a:lstStyle/>
        <a:p>
          <a:endParaRPr lang="en-US"/>
        </a:p>
      </dgm:t>
    </dgm:pt>
    <dgm:pt modelId="{8E97CE77-BE76-41D5-B746-4132BBA629A0}" type="parTrans" cxnId="{DA67BAF2-E2C0-4CA8-82BC-BA38C481DFE2}">
      <dgm:prSet/>
      <dgm:spPr/>
      <dgm:t>
        <a:bodyPr/>
        <a:lstStyle/>
        <a:p>
          <a:endParaRPr lang="en-US"/>
        </a:p>
      </dgm:t>
    </dgm:pt>
    <dgm:pt modelId="{D8E1DF29-9D99-BF49-ACA1-CD8E8CB49D56}" type="pres">
      <dgm:prSet presAssocID="{4883E1D5-685A-4D31-9DDC-D3DF9D77BA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603AA7-BF3A-CD41-A8B4-44D5644BFC8A}" type="pres">
      <dgm:prSet presAssocID="{7355A3AE-A5EA-4910-A5B8-9D1FC8096C5A}" presName="node" presStyleLbl="node1" presStyleIdx="0" presStyleCnt="3" custScaleX="151402" custScaleY="138325" custLinFactNeighborX="10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19CDA-9122-4B45-A01C-FE4392446771}" type="pres">
      <dgm:prSet presAssocID="{A751D91C-A03D-4D04-B53C-7D8A84EECFB7}" presName="sibTrans" presStyleLbl="sibTrans2D1" presStyleIdx="0" presStyleCnt="2" custLinFactNeighborX="5453" custLinFactNeighborY="-14614"/>
      <dgm:spPr/>
      <dgm:t>
        <a:bodyPr/>
        <a:lstStyle/>
        <a:p>
          <a:endParaRPr lang="en-US"/>
        </a:p>
      </dgm:t>
    </dgm:pt>
    <dgm:pt modelId="{828DEB19-74BA-5B4E-AF9E-8710529573CD}" type="pres">
      <dgm:prSet presAssocID="{A751D91C-A03D-4D04-B53C-7D8A84EECFB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BE44FCD-7D37-4247-9EFC-654005F71AE5}" type="pres">
      <dgm:prSet presAssocID="{290D4094-4670-4E07-9BCB-F63920092F91}" presName="node" presStyleLbl="node1" presStyleIdx="1" presStyleCnt="3" custScaleX="145922" custScaleY="137744" custLinFactNeighborX="-6797" custLinFactNeighborY="-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FD7F7-CB22-1040-8F21-4B9CB6486E55}" type="pres">
      <dgm:prSet presAssocID="{DC4AC379-BFE6-46AD-926D-1CE0E1ACCF80}" presName="sibTrans" presStyleLbl="sibTrans2D1" presStyleIdx="1" presStyleCnt="2" custLinFactNeighborX="13388" custLinFactNeighborY="3878"/>
      <dgm:spPr/>
      <dgm:t>
        <a:bodyPr/>
        <a:lstStyle/>
        <a:p>
          <a:endParaRPr lang="en-US"/>
        </a:p>
      </dgm:t>
    </dgm:pt>
    <dgm:pt modelId="{596CAF05-7FE4-FE46-84ED-C525E4A0FBCC}" type="pres">
      <dgm:prSet presAssocID="{DC4AC379-BFE6-46AD-926D-1CE0E1ACCF8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8873CCF-29F6-AF42-9CA9-C812ADB4823B}" type="pres">
      <dgm:prSet presAssocID="{0312249B-B087-4C15-A77A-FE27DD55D914}" presName="node" presStyleLbl="node1" presStyleIdx="2" presStyleCnt="3" custScaleX="145091" custScaleY="138325" custLinFactNeighborX="59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35ADCC-54A9-924C-9F07-DE7ACACB5799}" type="presOf" srcId="{A751D91C-A03D-4D04-B53C-7D8A84EECFB7}" destId="{A5F19CDA-9122-4B45-A01C-FE4392446771}" srcOrd="0" destOrd="0" presId="urn:microsoft.com/office/officeart/2005/8/layout/process1"/>
    <dgm:cxn modelId="{5387AB5E-7AC8-FD47-8E95-452738F659D0}" type="presOf" srcId="{DC4AC379-BFE6-46AD-926D-1CE0E1ACCF80}" destId="{596CAF05-7FE4-FE46-84ED-C525E4A0FBCC}" srcOrd="1" destOrd="0" presId="urn:microsoft.com/office/officeart/2005/8/layout/process1"/>
    <dgm:cxn modelId="{DA67BAF2-E2C0-4CA8-82BC-BA38C481DFE2}" srcId="{4883E1D5-685A-4D31-9DDC-D3DF9D77BAC0}" destId="{7355A3AE-A5EA-4910-A5B8-9D1FC8096C5A}" srcOrd="0" destOrd="0" parTransId="{8E97CE77-BE76-41D5-B746-4132BBA629A0}" sibTransId="{A751D91C-A03D-4D04-B53C-7D8A84EECFB7}"/>
    <dgm:cxn modelId="{4DA53441-AD0E-CB44-9DD0-6E595581ED70}" type="presOf" srcId="{4883E1D5-685A-4D31-9DDC-D3DF9D77BAC0}" destId="{D8E1DF29-9D99-BF49-ACA1-CD8E8CB49D56}" srcOrd="0" destOrd="0" presId="urn:microsoft.com/office/officeart/2005/8/layout/process1"/>
    <dgm:cxn modelId="{D8F72E15-F0E7-324F-95C0-9072AFEFE860}" type="presOf" srcId="{7355A3AE-A5EA-4910-A5B8-9D1FC8096C5A}" destId="{22603AA7-BF3A-CD41-A8B4-44D5644BFC8A}" srcOrd="0" destOrd="0" presId="urn:microsoft.com/office/officeart/2005/8/layout/process1"/>
    <dgm:cxn modelId="{C35AE4CB-51D2-E549-AD5D-28C7305E805C}" type="presOf" srcId="{A751D91C-A03D-4D04-B53C-7D8A84EECFB7}" destId="{828DEB19-74BA-5B4E-AF9E-8710529573CD}" srcOrd="1" destOrd="0" presId="urn:microsoft.com/office/officeart/2005/8/layout/process1"/>
    <dgm:cxn modelId="{279A590E-98C7-6543-A72E-7EA7E0459251}" type="presOf" srcId="{DC4AC379-BFE6-46AD-926D-1CE0E1ACCF80}" destId="{9AAFD7F7-CB22-1040-8F21-4B9CB6486E55}" srcOrd="0" destOrd="0" presId="urn:microsoft.com/office/officeart/2005/8/layout/process1"/>
    <dgm:cxn modelId="{8AAA6CA6-BBBA-44C1-8D6F-DD389B10EDF0}" srcId="{4883E1D5-685A-4D31-9DDC-D3DF9D77BAC0}" destId="{290D4094-4670-4E07-9BCB-F63920092F91}" srcOrd="1" destOrd="0" parTransId="{FEBC7DF5-CF8C-4E51-A7B7-631756891B0E}" sibTransId="{DC4AC379-BFE6-46AD-926D-1CE0E1ACCF80}"/>
    <dgm:cxn modelId="{04FF3DE4-05A6-5D47-A6C7-870BF0A7539D}" type="presOf" srcId="{290D4094-4670-4E07-9BCB-F63920092F91}" destId="{EBE44FCD-7D37-4247-9EFC-654005F71AE5}" srcOrd="0" destOrd="0" presId="urn:microsoft.com/office/officeart/2005/8/layout/process1"/>
    <dgm:cxn modelId="{8836D9CC-16A1-9D40-B857-587E6D88925E}" type="presOf" srcId="{0312249B-B087-4C15-A77A-FE27DD55D914}" destId="{D8873CCF-29F6-AF42-9CA9-C812ADB4823B}" srcOrd="0" destOrd="0" presId="urn:microsoft.com/office/officeart/2005/8/layout/process1"/>
    <dgm:cxn modelId="{EC995A35-9471-4E90-A26D-8FCB09AF176E}" srcId="{4883E1D5-685A-4D31-9DDC-D3DF9D77BAC0}" destId="{0312249B-B087-4C15-A77A-FE27DD55D914}" srcOrd="2" destOrd="0" parTransId="{9EFE7276-C3AD-4A50-A995-BB7FF5820654}" sibTransId="{8F9BE88D-74F5-475E-952D-EA2B4FB40280}"/>
    <dgm:cxn modelId="{404594FA-0EF9-EE4C-8F33-6460A374DD2A}" type="presParOf" srcId="{D8E1DF29-9D99-BF49-ACA1-CD8E8CB49D56}" destId="{22603AA7-BF3A-CD41-A8B4-44D5644BFC8A}" srcOrd="0" destOrd="0" presId="urn:microsoft.com/office/officeart/2005/8/layout/process1"/>
    <dgm:cxn modelId="{2B827FDA-0D06-8449-875E-CD813B2F7CAF}" type="presParOf" srcId="{D8E1DF29-9D99-BF49-ACA1-CD8E8CB49D56}" destId="{A5F19CDA-9122-4B45-A01C-FE4392446771}" srcOrd="1" destOrd="0" presId="urn:microsoft.com/office/officeart/2005/8/layout/process1"/>
    <dgm:cxn modelId="{BA7C9C81-4982-4A45-87F9-3A0C2B530C78}" type="presParOf" srcId="{A5F19CDA-9122-4B45-A01C-FE4392446771}" destId="{828DEB19-74BA-5B4E-AF9E-8710529573CD}" srcOrd="0" destOrd="0" presId="urn:microsoft.com/office/officeart/2005/8/layout/process1"/>
    <dgm:cxn modelId="{5CB1435A-C76D-3B40-80BC-AE211AB137D2}" type="presParOf" srcId="{D8E1DF29-9D99-BF49-ACA1-CD8E8CB49D56}" destId="{EBE44FCD-7D37-4247-9EFC-654005F71AE5}" srcOrd="2" destOrd="0" presId="urn:microsoft.com/office/officeart/2005/8/layout/process1"/>
    <dgm:cxn modelId="{2774F1CE-15A6-7C48-9575-A27F2E8B65B1}" type="presParOf" srcId="{D8E1DF29-9D99-BF49-ACA1-CD8E8CB49D56}" destId="{9AAFD7F7-CB22-1040-8F21-4B9CB6486E55}" srcOrd="3" destOrd="0" presId="urn:microsoft.com/office/officeart/2005/8/layout/process1"/>
    <dgm:cxn modelId="{B84E56B5-38CB-9845-A423-2BB2D87C6FFD}" type="presParOf" srcId="{9AAFD7F7-CB22-1040-8F21-4B9CB6486E55}" destId="{596CAF05-7FE4-FE46-84ED-C525E4A0FBCC}" srcOrd="0" destOrd="0" presId="urn:microsoft.com/office/officeart/2005/8/layout/process1"/>
    <dgm:cxn modelId="{33B1154C-BA08-594E-9816-656DF3883ACF}" type="presParOf" srcId="{D8E1DF29-9D99-BF49-ACA1-CD8E8CB49D56}" destId="{D8873CCF-29F6-AF42-9CA9-C812ADB4823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03AA7-BF3A-CD41-A8B4-44D5644BFC8A}">
      <dsp:nvSpPr>
        <dsp:cNvPr id="0" name=""/>
        <dsp:cNvSpPr/>
      </dsp:nvSpPr>
      <dsp:spPr>
        <a:xfrm>
          <a:off x="76176" y="0"/>
          <a:ext cx="2514914" cy="435254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Priority 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Staff safety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Train staff and provide adequate protective supplies to work safely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Implement policies on staff safeguards to mitigate risk of infection and support staff </a:t>
          </a:r>
        </a:p>
      </dsp:txBody>
      <dsp:txXfrm>
        <a:off x="149835" y="73659"/>
        <a:ext cx="2367596" cy="4205226"/>
      </dsp:txXfrm>
    </dsp:sp>
    <dsp:sp modelId="{A5F19CDA-9122-4B45-A01C-FE4392446771}">
      <dsp:nvSpPr>
        <dsp:cNvPr id="0" name=""/>
        <dsp:cNvSpPr/>
      </dsp:nvSpPr>
      <dsp:spPr>
        <a:xfrm rot="21589602">
          <a:off x="2743821" y="1905439"/>
          <a:ext cx="290239" cy="411948"/>
        </a:xfrm>
        <a:prstGeom prst="rightArrow">
          <a:avLst>
            <a:gd name="adj1" fmla="val 60000"/>
            <a:gd name="adj2" fmla="val 50000"/>
          </a:avLst>
        </a:prstGeom>
        <a:solidFill>
          <a:srgbClr val="BA0C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743821" y="1987961"/>
        <a:ext cx="203167" cy="247168"/>
      </dsp:txXfrm>
    </dsp:sp>
    <dsp:sp modelId="{EBE44FCD-7D37-4247-9EFC-654005F71AE5}">
      <dsp:nvSpPr>
        <dsp:cNvPr id="0" name=""/>
        <dsp:cNvSpPr/>
      </dsp:nvSpPr>
      <dsp:spPr>
        <a:xfrm>
          <a:off x="3138710" y="15"/>
          <a:ext cx="2423887" cy="4334262"/>
        </a:xfrm>
        <a:prstGeom prst="roundRect">
          <a:avLst>
            <a:gd name="adj" fmla="val 10000"/>
          </a:avLst>
        </a:prstGeom>
        <a:solidFill>
          <a:srgbClr val="E9853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Priority 2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Program continuity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Ensure continuity of critical programs and services following specific guidelines and protection measures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Minimize the negative impact of lockdown measures on populations </a:t>
          </a:r>
        </a:p>
      </dsp:txBody>
      <dsp:txXfrm>
        <a:off x="3209703" y="71008"/>
        <a:ext cx="2281901" cy="4192276"/>
      </dsp:txXfrm>
    </dsp:sp>
    <dsp:sp modelId="{9AAFD7F7-CB22-1040-8F21-4B9CB6486E55}">
      <dsp:nvSpPr>
        <dsp:cNvPr id="0" name=""/>
        <dsp:cNvSpPr/>
      </dsp:nvSpPr>
      <dsp:spPr>
        <a:xfrm rot="10019">
          <a:off x="5791797" y="1981751"/>
          <a:ext cx="378484" cy="411948"/>
        </a:xfrm>
        <a:prstGeom prst="rightArrow">
          <a:avLst>
            <a:gd name="adj1" fmla="val 60000"/>
            <a:gd name="adj2" fmla="val 50000"/>
          </a:avLst>
        </a:prstGeom>
        <a:solidFill>
          <a:srgbClr val="E985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791797" y="2063976"/>
        <a:ext cx="264939" cy="247168"/>
      </dsp:txXfrm>
    </dsp:sp>
    <dsp:sp modelId="{D8873CCF-29F6-AF42-9CA9-C812ADB4823B}">
      <dsp:nvSpPr>
        <dsp:cNvPr id="0" name=""/>
        <dsp:cNvSpPr/>
      </dsp:nvSpPr>
      <dsp:spPr>
        <a:xfrm>
          <a:off x="6276716" y="0"/>
          <a:ext cx="2410083" cy="4352544"/>
        </a:xfrm>
        <a:prstGeom prst="roundRect">
          <a:avLst>
            <a:gd name="adj" fmla="val 10000"/>
          </a:avLst>
        </a:prstGeom>
        <a:solidFill>
          <a:srgbClr val="FCC70F">
            <a:alpha val="8902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Priority 3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COVID-19 specific response activities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Support containment and mitigation efforts to reduce the impact of the outbreak within communities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Implement additional response activities based on pillars of outbreak response</a:t>
          </a:r>
        </a:p>
      </dsp:txBody>
      <dsp:txXfrm>
        <a:off x="6347305" y="70589"/>
        <a:ext cx="2268905" cy="4211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155504"/>
            <a:ext cx="8839200" cy="611378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6858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2" y="685800"/>
            <a:ext cx="1813366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" name="Rectangle 1"/>
          <p:cNvSpPr/>
          <p:nvPr userDrawn="1"/>
        </p:nvSpPr>
        <p:spPr>
          <a:xfrm>
            <a:off x="152400" y="5943600"/>
            <a:ext cx="8839200" cy="7641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85" y="6103535"/>
            <a:ext cx="1929764" cy="48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92" y="6156228"/>
            <a:ext cx="1360997" cy="38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51" y="6119923"/>
            <a:ext cx="1158183" cy="40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29" y="6222896"/>
            <a:ext cx="1252763" cy="23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6" name="Picture 12" descr="15032304_569428599920390_7214376801705375273_n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8" b="21383"/>
          <a:stretch/>
        </p:blipFill>
        <p:spPr bwMode="auto">
          <a:xfrm>
            <a:off x="340467" y="6033865"/>
            <a:ext cx="1072052" cy="60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55" y="6213766"/>
            <a:ext cx="1046341" cy="2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14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714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405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4146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6576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6203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90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26997"/>
            <a:ext cx="8839200" cy="65786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" y="5943600"/>
            <a:ext cx="1524000" cy="4572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2" y="685800"/>
            <a:ext cx="1813366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52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" y="5943600"/>
            <a:ext cx="1524000" cy="4572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3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989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2" y="685800"/>
            <a:ext cx="1813366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02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263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386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682463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936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231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118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7666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104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9674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" y="5943600"/>
            <a:ext cx="1524000" cy="4572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Title + Lef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38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READY: GLOBAL READINESS FOR LARGE SCALE DISEASE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E981-946B-DE48-9EE0-F0128CECA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97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READY: GLOBAL READINESS FOR LARGE SCALE DISEASE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E981-946B-DE48-9EE0-F0128CECA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3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6576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0079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0079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READY: GLOBAL READINESS FOR LARGE SCALE DISEASE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0079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4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30" r:id="rId15"/>
    <p:sldLayoutId id="2147483696" r:id="rId16"/>
    <p:sldLayoutId id="2147483716" r:id="rId17"/>
    <p:sldLayoutId id="2147483717" r:id="rId18"/>
    <p:sldLayoutId id="2147483718" r:id="rId19"/>
    <p:sldLayoutId id="2147483686" r:id="rId20"/>
    <p:sldLayoutId id="2147483720" r:id="rId21"/>
    <p:sldLayoutId id="2147483699" r:id="rId22"/>
    <p:sldLayoutId id="2147483694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4038600" cy="1600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READY</a:t>
            </a:r>
            <a:r>
              <a:rPr lang="en-US" dirty="0"/>
              <a:t>: GLOBAL READINESS FOR MAJOR DISEASE OUTBREAK RESPONSE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3429000" cy="990600"/>
          </a:xfrm>
        </p:spPr>
        <p:txBody>
          <a:bodyPr>
            <a:normAutofit/>
          </a:bodyPr>
          <a:lstStyle/>
          <a:p>
            <a:r>
              <a:rPr lang="en-US" dirty="0"/>
              <a:t>PROGRAM ADAPTATION CONSIDERATIONS FOR COVID-19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 rot="16200000">
            <a:off x="7298323" y="1659523"/>
            <a:ext cx="3352800" cy="338554"/>
          </a:xfrm>
        </p:spPr>
        <p:txBody>
          <a:bodyPr/>
          <a:lstStyle/>
          <a:p>
            <a:r>
              <a:rPr lang="en-US" sz="800" dirty="0"/>
              <a:t>Mohammed Osman &amp; </a:t>
            </a:r>
            <a:r>
              <a:rPr lang="en-US" sz="800" dirty="0" err="1"/>
              <a:t>Abubaker</a:t>
            </a:r>
            <a:r>
              <a:rPr lang="en-US" sz="800" dirty="0"/>
              <a:t> </a:t>
            </a:r>
            <a:r>
              <a:rPr lang="en-US" sz="800" dirty="0" err="1"/>
              <a:t>Garelnabei</a:t>
            </a:r>
            <a:r>
              <a:rPr lang="en-US" sz="800" dirty="0"/>
              <a:t> / Save the Children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2679" y="5715000"/>
            <a:ext cx="5125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April 2020: Dr Omnia conducts health screening in a religious school in Khartoum state, Sudan</a:t>
            </a:r>
          </a:p>
        </p:txBody>
      </p:sp>
    </p:spTree>
    <p:extLst>
      <p:ext uri="{BB962C8B-B14F-4D97-AF65-F5344CB8AC3E}">
        <p14:creationId xmlns:p14="http://schemas.microsoft.com/office/powerpoint/2010/main" val="325735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2C256-C27F-E443-B608-8C081D0D8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4161664" cy="5197475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 dirty="0"/>
              <a:t>Be realistic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 dirty="0"/>
              <a:t>Need to ensure basic needs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 dirty="0" smtClean="0"/>
              <a:t>Program </a:t>
            </a:r>
            <a:r>
              <a:rPr lang="en-US" sz="2500" dirty="0"/>
              <a:t>adaptation takes time and resources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 dirty="0" smtClean="0"/>
              <a:t>Multi-sectoral </a:t>
            </a:r>
            <a:r>
              <a:rPr lang="en-US" sz="2500" dirty="0"/>
              <a:t>and not only health sector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 dirty="0" smtClean="0"/>
              <a:t>All </a:t>
            </a:r>
            <a:r>
              <a:rPr lang="en-US" sz="2500" dirty="0"/>
              <a:t>sectors could be leveraged to reduce transmission </a:t>
            </a:r>
            <a:r>
              <a:rPr lang="en-US" sz="2500" dirty="0" smtClean="0"/>
              <a:t>and </a:t>
            </a:r>
            <a:r>
              <a:rPr lang="en-US" sz="2500" dirty="0"/>
              <a:t>provide community isolation or care for ill patients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 dirty="0" smtClean="0"/>
              <a:t>Context-specific; local </a:t>
            </a:r>
            <a:r>
              <a:rPr lang="en-US" sz="2500" dirty="0"/>
              <a:t>challenges </a:t>
            </a:r>
            <a:r>
              <a:rPr lang="en-US" sz="2500" dirty="0" smtClean="0"/>
              <a:t>require local solutions, that may evolve </a:t>
            </a:r>
            <a:r>
              <a:rPr lang="en-US" sz="2500" dirty="0"/>
              <a:t>over time</a:t>
            </a:r>
          </a:p>
          <a:p>
            <a:endParaRPr lang="en-US" sz="17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18966A3-459B-3949-B689-E87DCCC3A647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473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/>
            <a:r>
              <a:rPr lang="en-US" sz="2000" b="1" dirty="0">
                <a:solidFill>
                  <a:srgbClr val="C00000"/>
                </a:solidFill>
                <a:latin typeface="+mn-lt"/>
              </a:rPr>
              <a:t>CONSIDERATIONS FOR PROGRAM ADAPTATION </a:t>
            </a:r>
            <a:endParaRPr lang="en-US" sz="2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READY: GLOBAL READINESS FOR LARGE SCALE DISEASE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E981-946B-DE48-9EE0-F0128CECA0F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r="25213"/>
          <a:stretch/>
        </p:blipFill>
        <p:spPr>
          <a:xfrm>
            <a:off x="4724400" y="1306699"/>
            <a:ext cx="3657600" cy="4754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11951" y="533400"/>
            <a:ext cx="346249" cy="22351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50" dirty="0" smtClean="0"/>
              <a:t>Save the Children / GMU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4524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295400"/>
            <a:ext cx="41148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Triage / screening &amp; isolation area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Standard &amp; transmission-based IPC precautions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Provision of PPE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Strict staff sickness policy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Home-based treatment protocols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Cancellation of routine/non-urgent services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Prepare for disruptions in patient access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Limit visitors and movements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Patient transfer protocols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Surge capacity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PPE conservation strategies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Staff repurposing 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18966A3-459B-3949-B689-E87DCCC3A647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473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/>
            <a:r>
              <a:rPr lang="en-US" sz="2000" b="1" dirty="0">
                <a:solidFill>
                  <a:srgbClr val="C00000"/>
                </a:solidFill>
                <a:latin typeface="+mn-lt"/>
              </a:rPr>
              <a:t>HEALTH FACILITY ADAPTATION</a:t>
            </a:r>
            <a:endParaRPr lang="en-US" sz="2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READY: GLOBAL READINESS FOR LARGE SCALE DISEASE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E981-946B-DE48-9EE0-F0128CECA0F2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27351"/>
          <a:stretch/>
        </p:blipFill>
        <p:spPr>
          <a:xfrm>
            <a:off x="4663786" y="1290782"/>
            <a:ext cx="3810000" cy="4754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69101" y="1143000"/>
            <a:ext cx="346249" cy="21680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50" dirty="0" err="1" smtClean="0"/>
              <a:t>Sonali</a:t>
            </a:r>
            <a:r>
              <a:rPr lang="en-US" sz="1050" dirty="0" smtClean="0"/>
              <a:t> </a:t>
            </a:r>
            <a:r>
              <a:rPr lang="en-US" sz="1050" dirty="0"/>
              <a:t>Chakma / Save the </a:t>
            </a:r>
            <a:r>
              <a:rPr lang="en-US" sz="1050" dirty="0" smtClean="0"/>
              <a:t>Children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9654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0687-91A8-0949-AA64-C6AF9709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066800"/>
            <a:ext cx="8286750" cy="5638799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500" b="1" dirty="0"/>
              <a:t>Whenever possible, engage Community Health Workers (CHWs) in the distribution of all treatment for uncomplicated severe acute malnutrition,  and employ decentralized mobile health teams using a limited or no-touch simplified treatment approach.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500" b="1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600" b="1" dirty="0">
                <a:solidFill>
                  <a:srgbClr val="C00000"/>
                </a:solidFill>
              </a:rPr>
              <a:t>PROGRAMMATIC MODIFICATIONS SHOULD INCLUDE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Simplified admission criteria (e.g</a:t>
            </a:r>
            <a:r>
              <a:rPr lang="en-US" sz="1500" dirty="0" smtClean="0"/>
              <a:t>., </a:t>
            </a:r>
            <a:r>
              <a:rPr lang="en-US" sz="1500" dirty="0"/>
              <a:t>MUAC and edema only)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Simplified </a:t>
            </a:r>
            <a:r>
              <a:rPr lang="en-US" sz="1500" dirty="0" smtClean="0"/>
              <a:t>Ready-to-Use </a:t>
            </a:r>
            <a:r>
              <a:rPr lang="en-US" sz="1500" dirty="0"/>
              <a:t>Therapeutic Food (RUTF) dosage (1 sachet/day for uncomplicated moderate wasting, and 2 sachets/ day for uncomplicated severe acute malnutrition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Reduce frequency of follow-up visits to once per month by increasing the take-home ration of RUTF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Caregivers and CHWs practice social distancing 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PPE for staff treating children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Information on the follow-up plan, potential disruption of services, when to go to health facility and prevention of COVID-19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Prepositioning supplies and RUTF near CHWs/mobile health teams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966A3-459B-3949-B689-E87DCCC3A647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473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/>
            <a:r>
              <a:rPr lang="en-US" sz="2000" b="1" dirty="0">
                <a:solidFill>
                  <a:srgbClr val="C00000"/>
                </a:solidFill>
                <a:latin typeface="+mn-lt"/>
              </a:rPr>
              <a:t>OUT-PATIENT MANAGEMENT OF MAM AND SAM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READY: GLOBAL READINESS FOR LARGE SCALE DISEASE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E981-946B-DE48-9EE0-F0128CECA0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0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951F3F-BB40-0D4E-B22C-747A226B7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242130"/>
              </p:ext>
            </p:extLst>
          </p:nvPr>
        </p:nvGraphicFramePr>
        <p:xfrm>
          <a:off x="166115" y="914400"/>
          <a:ext cx="8825485" cy="5769762"/>
        </p:xfrm>
        <a:graphic>
          <a:graphicData uri="http://schemas.openxmlformats.org/drawingml/2006/table">
            <a:tbl>
              <a:tblPr firstRow="1" firstCol="1" bandRow="1"/>
              <a:tblGrid>
                <a:gridCol w="1333216">
                  <a:extLst>
                    <a:ext uri="{9D8B030D-6E8A-4147-A177-3AD203B41FA5}">
                      <a16:colId xmlns:a16="http://schemas.microsoft.com/office/drawing/2014/main" val="1037694199"/>
                    </a:ext>
                  </a:extLst>
                </a:gridCol>
                <a:gridCol w="1582197">
                  <a:extLst>
                    <a:ext uri="{9D8B030D-6E8A-4147-A177-3AD203B41FA5}">
                      <a16:colId xmlns:a16="http://schemas.microsoft.com/office/drawing/2014/main" val="1476762916"/>
                    </a:ext>
                  </a:extLst>
                </a:gridCol>
                <a:gridCol w="2617055">
                  <a:extLst>
                    <a:ext uri="{9D8B030D-6E8A-4147-A177-3AD203B41FA5}">
                      <a16:colId xmlns:a16="http://schemas.microsoft.com/office/drawing/2014/main" val="448118460"/>
                    </a:ext>
                  </a:extLst>
                </a:gridCol>
                <a:gridCol w="1192945">
                  <a:extLst>
                    <a:ext uri="{9D8B030D-6E8A-4147-A177-3AD203B41FA5}">
                      <a16:colId xmlns:a16="http://schemas.microsoft.com/office/drawing/2014/main" val="1528491294"/>
                    </a:ext>
                  </a:extLst>
                </a:gridCol>
                <a:gridCol w="2100072">
                  <a:extLst>
                    <a:ext uri="{9D8B030D-6E8A-4147-A177-3AD203B41FA5}">
                      <a16:colId xmlns:a16="http://schemas.microsoft.com/office/drawing/2014/main" val="2627215445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Activity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10" marR="65510" marT="90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10" marR="65510" marT="90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Options for Mitigation Measures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10" marR="65510" marT="90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 Needed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10" marR="65510" marT="90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 per Program Phase / Program Criticality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10" marR="65510" marT="90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385096"/>
                  </a:ext>
                </a:extLst>
              </a:tr>
              <a:tr h="243510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Sectors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47" marR="87347" marT="43674" marB="43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44080"/>
                  </a:ext>
                </a:extLst>
              </a:tr>
              <a:tr h="486802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Large-scale Meetings / Gatherings 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1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Definition: Meeting or gathering over 25 people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Examples: Community gatherings for awareness-raising, information dissemination, and community engagement, child participation, large trainings or staff meetings, etc.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10" marR="65510" marT="90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Individuals with COVID-19 attend the meeting and spread the infection to other people and staff (or conditions with similar symptoms, initiating COVID-19 suspicion and self-quarantine)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 staff who is sick attends the meeting and transmits the infection to others (or conditions with similar symptoms, initiating COVID-19 suspicion and self-quarantine)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10" marR="65510" marT="90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large gatherings should be avoided.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Strongly consider alternative approaches for awareness-raising, information dissemination, and community engagement, child participation, e.g., telecommunications, smaller groupings with safe distancing, house-to-house (see below)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alternative delivery formats for the meeting: telecommunications, webinar, etc.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 the number of people attending to ensure social distancing can be practiced.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 the venue for meetings to be in a bigger space to enable social distancing (2m) and good ventilation.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Ensure no-one with cough, fever, or shortness of breath attends.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Strict staff sickness policy implemented – staff to not attend work if displaying symptoms. Must be discussed and agreed with HR and communicated to all staff to remove the incentive to attend work sick.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10" marR="65510" marT="90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trained on COVID-19 prevention. 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Awareness-raising and communication materials available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Telecommunications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10" marR="65510" marT="90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PREPAREDNESS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Identification of relevant meetings and gatherings, (for staff and communities) per program criticality level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Conduct awareness-raising with staff, children, and communities about potential changes to activities.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Readying of telecommunications resources, if applicable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RESPONSE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large-scale gatherings should be avoided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Postpone non-critical meetings (PC3 and PC4) 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modification measures for critical meetings (PC1 and PC2) and suspend all in-person mass meetings if modifications can’t be met.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 SCALE RESPONSE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b="0" i="0" u="none" strike="noStrike" dirty="0">
                          <a:effectLst/>
                          <a:latin typeface="Gill Sans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 all types of in-person meetings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10" marR="65510" marT="90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51553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518966A3-459B-3949-B689-E87DCCC3A647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473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/>
            <a:r>
              <a:rPr lang="en-US" sz="2000" b="1" dirty="0">
                <a:solidFill>
                  <a:srgbClr val="C00000"/>
                </a:solidFill>
                <a:latin typeface="+mn-lt"/>
              </a:rPr>
              <a:t>LARGE-SCALE GATHERINGS</a:t>
            </a:r>
          </a:p>
        </p:txBody>
      </p:sp>
    </p:spTree>
    <p:extLst>
      <p:ext uri="{BB962C8B-B14F-4D97-AF65-F5344CB8AC3E}">
        <p14:creationId xmlns:p14="http://schemas.microsoft.com/office/powerpoint/2010/main" val="250060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CA1FDD-E39D-6D45-90BC-1C83518C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8" y="228600"/>
            <a:ext cx="2687241" cy="2287588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+mn-lt"/>
              </a:rPr>
              <a:t>PLANNING ASSUMPTIONS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8DF0C0-A9A4-104C-A165-A1AF859B5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525" y="402089"/>
            <a:ext cx="5614060" cy="2362649"/>
          </a:xfrm>
        </p:spPr>
        <p:txBody>
          <a:bodyPr anchor="t">
            <a:normAutofit/>
          </a:bodyPr>
          <a:lstStyle/>
          <a:p>
            <a:r>
              <a:rPr lang="en-US" sz="1800" dirty="0"/>
              <a:t>With no mitigation </a:t>
            </a:r>
            <a:r>
              <a:rPr lang="en-US" sz="1800" dirty="0" smtClean="0"/>
              <a:t>efforts, </a:t>
            </a:r>
            <a:r>
              <a:rPr lang="en-US" sz="1800" dirty="0"/>
              <a:t>80% of world’s population will become infected</a:t>
            </a:r>
          </a:p>
          <a:p>
            <a:r>
              <a:rPr lang="en-US" sz="1800" dirty="0"/>
              <a:t>Substantial impact on the healthcare system, with critical care capacity being overwhelmed by 25-30 times  </a:t>
            </a:r>
          </a:p>
          <a:p>
            <a:r>
              <a:rPr lang="en-US" sz="1800" dirty="0"/>
              <a:t>Mortality: lower in &lt; 10 y, modest in 10-19 y, going up with age to very high in &gt;75 y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32164D-06DE-B847-85B6-DE138A1B37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498" r="-2" b="653"/>
          <a:stretch/>
        </p:blipFill>
        <p:spPr>
          <a:xfrm>
            <a:off x="152400" y="2751753"/>
            <a:ext cx="8839200" cy="3953847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D47258-DC24-1140-94A4-790230EEA475}"/>
              </a:ext>
            </a:extLst>
          </p:cNvPr>
          <p:cNvSpPr txBox="1"/>
          <p:nvPr/>
        </p:nvSpPr>
        <p:spPr>
          <a:xfrm>
            <a:off x="6324600" y="5929646"/>
            <a:ext cx="2667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/>
              <a:t>Week 23 -2020 </a:t>
            </a:r>
          </a:p>
          <a:p>
            <a:r>
              <a:rPr lang="en-US" sz="1200" dirty="0"/>
              <a:t>Sex and age distribution of confirmed COVID-19 cases in Uganda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E981-946B-DE48-9EE0-F0128CECA0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F3C4-2F80-C441-AF82-01FC9C7D0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05" y="463785"/>
            <a:ext cx="4669234" cy="587375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+mn-lt"/>
              </a:rPr>
              <a:t>PRIORITY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B44AD-E0E9-FE4B-82CC-3C7E653F3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5" y="1532432"/>
            <a:ext cx="4216995" cy="4452939"/>
          </a:xfrm>
        </p:spPr>
        <p:txBody>
          <a:bodyPr anchor="t">
            <a:normAutofit/>
          </a:bodyPr>
          <a:lstStyle/>
          <a:p>
            <a:r>
              <a:rPr lang="en-US" sz="1800" dirty="0"/>
              <a:t>Flatten the epidemiological curve, pushing down the height of the curve of illness and death at its peak through social distancing measures</a:t>
            </a:r>
          </a:p>
          <a:p>
            <a:r>
              <a:rPr lang="en-US" sz="1800" dirty="0"/>
              <a:t>Continue key services while implementing social distancing measures</a:t>
            </a:r>
          </a:p>
          <a:p>
            <a:r>
              <a:rPr lang="en-US" sz="1800" dirty="0"/>
              <a:t>Focus interventions on reducing the risk of infection for those in the highest risk group (the elderly and those with pre-existing and chronic health conditions) </a:t>
            </a:r>
          </a:p>
          <a:p>
            <a:pPr lvl="1"/>
            <a:r>
              <a:rPr lang="en-US" sz="1800" dirty="0"/>
              <a:t>Protecting staff</a:t>
            </a:r>
          </a:p>
          <a:p>
            <a:endParaRPr lang="en-US" sz="1600" dirty="0"/>
          </a:p>
        </p:txBody>
      </p:sp>
      <p:pic>
        <p:nvPicPr>
          <p:cNvPr id="5" name="Picture 4" descr="A picture containing table, cake, food&#10;&#10;Description automatically generated">
            <a:extLst>
              <a:ext uri="{FF2B5EF4-FFF2-40B4-BE49-F238E27FC236}">
                <a16:creationId xmlns:a16="http://schemas.microsoft.com/office/drawing/2014/main" id="{4F850F83-086B-564B-85C2-700AFCC265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1" r="22594"/>
          <a:stretch/>
        </p:blipFill>
        <p:spPr>
          <a:xfrm>
            <a:off x="4474766" y="1"/>
            <a:ext cx="4669234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READY: GLOBAL READINESS FOR LARGE SCALE DISEASE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E981-946B-DE48-9EE0-F0128CECA0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8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0DEB1B9-289F-4742-B88D-0B2FCC0B0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120430"/>
              </p:ext>
            </p:extLst>
          </p:nvPr>
        </p:nvGraphicFramePr>
        <p:xfrm>
          <a:off x="228600" y="1828800"/>
          <a:ext cx="86868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18966A3-459B-3949-B689-E87DCCC3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307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+mn-lt"/>
              </a:rPr>
              <a:t>PRIORITIZATION ACTIVITIES</a:t>
            </a:r>
            <a:endParaRPr lang="en-US" sz="2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READY: GLOBAL READINESS FOR LARGE SCALE DISEASE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E981-946B-DE48-9EE0-F0128CECA0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1219200"/>
            <a:ext cx="4314063" cy="54102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>
              <a:defRPr/>
            </a:pPr>
            <a:r>
              <a:rPr lang="en-US" sz="2000" b="1" dirty="0"/>
              <a:t>All programs </a:t>
            </a:r>
            <a:r>
              <a:rPr lang="en-US" sz="2000" dirty="0"/>
              <a:t>have similar risks which may promote the transmission of COVID-19 during an outbreak. </a:t>
            </a:r>
            <a:r>
              <a:rPr lang="en-US" sz="2000" b="1" dirty="0"/>
              <a:t>We must adapt our existing programming to reduce these risks</a:t>
            </a:r>
          </a:p>
          <a:p>
            <a:pPr marL="457200">
              <a:defRPr/>
            </a:pPr>
            <a:r>
              <a:rPr lang="en-US" sz="2000" b="1" dirty="0"/>
              <a:t>Program adaptation </a:t>
            </a:r>
            <a:r>
              <a:rPr lang="en-US" sz="2000" dirty="0"/>
              <a:t>will contribute to </a:t>
            </a:r>
            <a:r>
              <a:rPr lang="en-US" sz="2000" b="1" dirty="0" smtClean="0"/>
              <a:t>improving </a:t>
            </a:r>
            <a:r>
              <a:rPr lang="en-US" sz="2000" b="1" dirty="0"/>
              <a:t>safety for staff and beneficiaries</a:t>
            </a:r>
            <a:r>
              <a:rPr lang="en-US" sz="2000" dirty="0"/>
              <a:t>, support </a:t>
            </a:r>
            <a:r>
              <a:rPr lang="en-US" sz="2000" b="1" dirty="0"/>
              <a:t>business continuity of existing programs </a:t>
            </a:r>
            <a:r>
              <a:rPr lang="en-US" sz="2000" dirty="0"/>
              <a:t>to the extent possible, and </a:t>
            </a:r>
            <a:r>
              <a:rPr lang="en-US" sz="2000" dirty="0" smtClean="0"/>
              <a:t>limit </a:t>
            </a:r>
            <a:r>
              <a:rPr lang="en-US" sz="2000" dirty="0"/>
              <a:t>further transmission </a:t>
            </a:r>
          </a:p>
          <a:p>
            <a:pPr marL="457200">
              <a:defRPr/>
            </a:pPr>
            <a:r>
              <a:rPr lang="en-US" sz="2000" b="1" dirty="0"/>
              <a:t>Implement additional response activities </a:t>
            </a:r>
            <a:r>
              <a:rPr lang="en-US" sz="2000" dirty="0"/>
              <a:t>based on pillars of WHO Strategic </a:t>
            </a:r>
            <a:r>
              <a:rPr lang="en-US" sz="2000" dirty="0" smtClean="0"/>
              <a:t>Response </a:t>
            </a:r>
            <a:r>
              <a:rPr lang="en-US" sz="2000" dirty="0"/>
              <a:t>Plan: </a:t>
            </a:r>
            <a:r>
              <a:rPr lang="en-US" sz="2000" b="1" dirty="0"/>
              <a:t>Surveillance, IPC, CCM, </a:t>
            </a:r>
            <a:r>
              <a:rPr lang="en-US" sz="2000" b="1" dirty="0" smtClean="0"/>
              <a:t>RCCE, </a:t>
            </a:r>
            <a:r>
              <a:rPr lang="en-US" sz="2000" b="1" dirty="0"/>
              <a:t>etc.</a:t>
            </a:r>
          </a:p>
          <a:p>
            <a:pPr marL="0">
              <a:defRPr/>
            </a:pPr>
            <a:endParaRPr lang="en-US" sz="2000" dirty="0"/>
          </a:p>
          <a:p>
            <a:pPr marL="0">
              <a:defRPr/>
            </a:pPr>
            <a:endParaRPr lang="en-US" sz="1800" b="1" dirty="0"/>
          </a:p>
          <a:p>
            <a:pPr marL="0">
              <a:defRPr/>
            </a:pPr>
            <a:endParaRPr lang="en-US" sz="1700" b="1" dirty="0"/>
          </a:p>
          <a:p>
            <a:pPr marL="0">
              <a:defRPr/>
            </a:pPr>
            <a:endParaRPr lang="en-US" sz="1700" b="1" dirty="0"/>
          </a:p>
          <a:p>
            <a:pPr marL="0">
              <a:defRPr/>
            </a:pPr>
            <a:endParaRPr lang="en-US" sz="1700" b="1" dirty="0"/>
          </a:p>
          <a:p>
            <a:pPr marL="0">
              <a:defRPr/>
            </a:pPr>
            <a:endParaRPr lang="en-US" sz="1700" b="1" dirty="0"/>
          </a:p>
          <a:p>
            <a:pPr marL="0">
              <a:defRPr/>
            </a:pPr>
            <a:endParaRPr lang="en-US" sz="1700" b="1" dirty="0"/>
          </a:p>
          <a:p>
            <a:pPr marL="457200">
              <a:defRPr/>
            </a:pPr>
            <a:endParaRPr lang="en-US" sz="1700" dirty="0"/>
          </a:p>
          <a:p>
            <a:pPr marL="457200">
              <a:defRPr/>
            </a:pPr>
            <a:endParaRPr lang="en-US" sz="1700" dirty="0"/>
          </a:p>
        </p:txBody>
      </p:sp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ea typeface="ヒラギノ角ゴ Pro W3" pitchFamily="14" charset="-128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18966A3-459B-3949-B689-E87DCCC3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307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+mn-lt"/>
              </a:rPr>
              <a:t>PROGRAM LEVEL RESPONSE</a:t>
            </a:r>
            <a:endParaRPr lang="en-US" sz="20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READY: GLOBAL READINESS FOR LARGE SCALE DISEASE RESPONSE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E981-946B-DE48-9EE0-F0128CECA0F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4" descr="A group of people standing on a beach&#10;&#10;Description automatically generated">
            <a:extLst>
              <a:ext uri="{FF2B5EF4-FFF2-40B4-BE49-F238E27FC236}">
                <a16:creationId xmlns:a16="http://schemas.microsoft.com/office/drawing/2014/main" id="{2D097E5C-4BB7-4221-8AB1-D461A9C99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4" r="21134" b="1519"/>
          <a:stretch/>
        </p:blipFill>
        <p:spPr>
          <a:xfrm>
            <a:off x="4746968" y="1218793"/>
            <a:ext cx="3697999" cy="4750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169101" y="1066800"/>
            <a:ext cx="346249" cy="20827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50" dirty="0" err="1" smtClean="0"/>
              <a:t>Seifu</a:t>
            </a:r>
            <a:r>
              <a:rPr lang="en-US" sz="1050" dirty="0" smtClean="0"/>
              <a:t> </a:t>
            </a:r>
            <a:r>
              <a:rPr lang="en-US" sz="1050" dirty="0" err="1"/>
              <a:t>Asseged</a:t>
            </a:r>
            <a:r>
              <a:rPr lang="en-US" sz="1050" dirty="0"/>
              <a:t> / Save the Children</a:t>
            </a:r>
          </a:p>
        </p:txBody>
      </p:sp>
    </p:spTree>
    <p:extLst>
      <p:ext uri="{BB962C8B-B14F-4D97-AF65-F5344CB8AC3E}">
        <p14:creationId xmlns:p14="http://schemas.microsoft.com/office/powerpoint/2010/main" val="110621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ea typeface="ヒラギノ角ゴ Pro W3" pitchFamily="14" charset="-12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295400"/>
            <a:ext cx="8381999" cy="4847272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</a:rPr>
              <a:t>Prioritization </a:t>
            </a:r>
          </a:p>
          <a:p>
            <a:pPr marL="400050" lvl="1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Programs </a:t>
            </a:r>
            <a:r>
              <a:rPr lang="en-US" sz="2400" dirty="0">
                <a:solidFill>
                  <a:prstClr val="black"/>
                </a:solidFill>
              </a:rPr>
              <a:t>should list all activities and rate their “Criticality" from 1-4 </a:t>
            </a:r>
          </a:p>
          <a:p>
            <a:pPr marL="400050" lvl="1" indent="0"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</a:rPr>
              <a:t>Risk assessment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Risk assessment for all programming types (by modality and applicable to all program sectors)</a:t>
            </a:r>
          </a:p>
          <a:p>
            <a:pPr marL="857250" lvl="1" indent="-457200"/>
            <a:endParaRPr lang="en-US" sz="12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</a:rPr>
              <a:t>Adaptation measures 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Measures required to ensure safe business continuity with accompanying thresholds for program suspension, a clear list of the resources required for program adaptation, and a clear plan to prepare programs based on these adaptation measures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18966A3-459B-3949-B689-E87DCCC3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307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+mn-lt"/>
              </a:rPr>
              <a:t>PROGRAM ADAPTATION STEPS</a:t>
            </a:r>
            <a:endParaRPr lang="en-US" sz="2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READY: GLOBAL READINESS FOR LARGE SCALE DISEASE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E981-946B-DE48-9EE0-F0128CECA0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3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962085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/>
              <a:t>1</a:t>
            </a:r>
            <a:r>
              <a:rPr lang="en-US" sz="2800" dirty="0"/>
              <a:t>. </a:t>
            </a:r>
            <a:r>
              <a:rPr lang="en-US" sz="2800" b="1" dirty="0"/>
              <a:t>Life-saving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interventions (e.g</a:t>
            </a:r>
            <a:r>
              <a:rPr lang="en-US" sz="2800" dirty="0" smtClean="0"/>
              <a:t>., </a:t>
            </a:r>
            <a:r>
              <a:rPr lang="en-US" sz="2800" dirty="0"/>
              <a:t>clinical care for emergency conditions, emergency WASH, emergency food distributions &amp; cash).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r>
              <a:rPr lang="en-US" sz="2800" b="1" dirty="0"/>
              <a:t>2.</a:t>
            </a:r>
            <a:r>
              <a:rPr lang="en-US" sz="2800" dirty="0"/>
              <a:t> </a:t>
            </a:r>
            <a:r>
              <a:rPr lang="en-US" sz="2800" b="1" dirty="0"/>
              <a:t>Life-sustaining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interventions and those with potential impact on COVID-19 (e.g</a:t>
            </a:r>
            <a:r>
              <a:rPr lang="en-US" sz="2800" dirty="0" smtClean="0"/>
              <a:t>., </a:t>
            </a:r>
            <a:r>
              <a:rPr lang="en-US" sz="2800" dirty="0"/>
              <a:t>PHC, vaccination, MCH and any community engagement activities that promote prevention).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lvl="1"/>
            <a:r>
              <a:rPr lang="en-US" sz="2800" b="1" dirty="0"/>
              <a:t>3.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/>
              <a:t>Life-dignifying 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4. Life-enhancing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966A3-459B-3949-B689-E87DCCC3A647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473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/>
            <a:r>
              <a:rPr lang="en-US" sz="2000" b="1" dirty="0">
                <a:solidFill>
                  <a:srgbClr val="C00000"/>
                </a:solidFill>
                <a:latin typeface="+mn-lt"/>
              </a:rPr>
              <a:t>PROGRAM PRIORITIZATION LEVELS</a:t>
            </a:r>
            <a:endParaRPr lang="en-US" sz="200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READY: GLOBAL READINESS FOR LARGE SCALE DISEASE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E981-946B-DE48-9EE0-F0128CECA0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8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B3C5564-5F5F-7F41-BD56-D8CD7A455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1316"/>
            <a:ext cx="3867150" cy="518636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 saving and life sustaining </a:t>
            </a:r>
          </a:p>
          <a:p>
            <a:pPr lvl="1"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 with identified program adaptation measures when there is confirmed local transmission of COVID-19 in areas of operation. Consider temporary suspension if risk mitigation measures cannot be implemented</a:t>
            </a:r>
          </a:p>
          <a:p>
            <a:pPr>
              <a:spcAft>
                <a:spcPts val="800"/>
              </a:spcAft>
            </a:pPr>
            <a:r>
              <a:rPr lang="en-US" sz="2200" b="1" dirty="0"/>
              <a:t>Life-dignifying and Life-enhancing </a:t>
            </a:r>
          </a:p>
          <a:p>
            <a:pPr lvl="1"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 temporary suspension</a:t>
            </a:r>
          </a:p>
          <a:p>
            <a:endParaRPr lang="en-US" sz="17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18966A3-459B-3949-B689-E87DCCC3A647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473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/>
            <a:r>
              <a:rPr lang="en-US" sz="2000" b="1" dirty="0">
                <a:solidFill>
                  <a:srgbClr val="C00000"/>
                </a:solidFill>
                <a:latin typeface="+mn-lt"/>
              </a:rPr>
              <a:t>IMPLEMENTATION OF PROGRAM PRIORITIZATION</a:t>
            </a:r>
            <a:endParaRPr lang="en-US" sz="2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READY: GLOBAL READINESS FOR LARGE SCALE DISEASE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E981-946B-DE48-9EE0-F0128CECA0F2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1" r="23535"/>
          <a:stretch/>
        </p:blipFill>
        <p:spPr>
          <a:xfrm>
            <a:off x="4800600" y="1191316"/>
            <a:ext cx="3581400" cy="4754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135778" y="152400"/>
            <a:ext cx="492443" cy="27175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Sophie </a:t>
            </a:r>
            <a:r>
              <a:rPr lang="en-US" sz="700" dirty="0" err="1">
                <a:solidFill>
                  <a:schemeClr val="bg1"/>
                </a:solidFill>
              </a:rPr>
              <a:t>Hamandishe</a:t>
            </a:r>
            <a:r>
              <a:rPr lang="en-US" sz="800" dirty="0">
                <a:solidFill>
                  <a:schemeClr val="bg1"/>
                </a:solidFill>
              </a:rPr>
              <a:t> / Save the Children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5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276927"/>
            <a:ext cx="4019550" cy="4729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Household visits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Mass </a:t>
            </a:r>
            <a:r>
              <a:rPr lang="en-US" sz="2400" dirty="0"/>
              <a:t>m</a:t>
            </a:r>
            <a:r>
              <a:rPr lang="en-US" sz="2400" dirty="0" smtClean="0"/>
              <a:t>eetings/gatherings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Health </a:t>
            </a:r>
            <a:r>
              <a:rPr lang="en-US" sz="2400" dirty="0" smtClean="0"/>
              <a:t>facilities 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Nutrition centers not attached to health facilities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Schools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Spaces (CFS, WFS, Community rehab, MHPSS spaces)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Community construction / rehabilitation (e.g. WASH)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18966A3-459B-3949-B689-E87DCCC3A647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473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/>
            <a:r>
              <a:rPr lang="en-US" sz="2000" b="1" dirty="0">
                <a:solidFill>
                  <a:srgbClr val="C00000"/>
                </a:solidFill>
                <a:latin typeface="+mn-lt"/>
              </a:rPr>
              <a:t>RISK ASSESSMENT</a:t>
            </a:r>
            <a:endParaRPr lang="en-US" sz="2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READY: GLOBAL READINESS FOR LARGE SCALE DISEASE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E981-946B-DE48-9EE0-F0128CECA0F2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5438" r="26667"/>
          <a:stretch/>
        </p:blipFill>
        <p:spPr>
          <a:xfrm>
            <a:off x="4800601" y="1276927"/>
            <a:ext cx="3725334" cy="4755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8184304" y="83169"/>
            <a:ext cx="346249" cy="23875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50" dirty="0" smtClean="0"/>
              <a:t>Save the Children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65347130"/>
      </p:ext>
    </p:extLst>
  </p:cSld>
  <p:clrMapOvr>
    <a:masterClrMapping/>
  </p:clrMapOvr>
</p:sld>
</file>

<file path=ppt/theme/theme1.xml><?xml version="1.0" encoding="utf-8"?>
<a:theme xmlns:a="http://schemas.openxmlformats.org/drawingml/2006/main" name="4.3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BE34E8E82694DA369619592B64037" ma:contentTypeVersion="11" ma:contentTypeDescription="Create a new document." ma:contentTypeScope="" ma:versionID="c467cb8769aa4f325cb5615247d51bc2">
  <xsd:schema xmlns:xsd="http://www.w3.org/2001/XMLSchema" xmlns:xs="http://www.w3.org/2001/XMLSchema" xmlns:p="http://schemas.microsoft.com/office/2006/metadata/properties" xmlns:ns2="2f48e1d0-7cb8-41d9-828b-ed81fdeb0972" xmlns:ns3="5e5cfa32-f11a-48b5-b101-6ccd0d9d11b7" targetNamespace="http://schemas.microsoft.com/office/2006/metadata/properties" ma:root="true" ma:fieldsID="8741369355df55a8c9a24cd0e6675abb" ns2:_="" ns3:_="">
    <xsd:import namespace="2f48e1d0-7cb8-41d9-828b-ed81fdeb0972"/>
    <xsd:import namespace="5e5cfa32-f11a-48b5-b101-6ccd0d9d11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8e1d0-7cb8-41d9-828b-ed81fdeb09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cfa32-f11a-48b5-b101-6ccd0d9d11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48e1d0-7cb8-41d9-828b-ed81fdeb0972">
      <UserInfo>
        <DisplayName>Sanchez, Carla</DisplayName>
        <AccountId>2125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020C14B-6992-4E73-9B25-DE67D6A3A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48e1d0-7cb8-41d9-828b-ed81fdeb0972"/>
    <ds:schemaRef ds:uri="5e5cfa32-f11a-48b5-b101-6ccd0d9d1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A351BE-5A6A-4F61-8B9A-2549B71CF1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F5F32-1A34-436B-9DA3-FC20D6AC72F4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e5cfa32-f11a-48b5-b101-6ccd0d9d11b7"/>
    <ds:schemaRef ds:uri="2f48e1d0-7cb8-41d9-828b-ed81fdeb09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4.3-Template_12.7.2016</Template>
  <TotalTime>8794</TotalTime>
  <Words>1272</Words>
  <Application>Microsoft Office PowerPoint</Application>
  <PresentationFormat>On-screen Show (4:3)</PresentationFormat>
  <Paragraphs>166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 Infant Std</vt:lpstr>
      <vt:lpstr>Gill Sans MT</vt:lpstr>
      <vt:lpstr>Times New Roman</vt:lpstr>
      <vt:lpstr>ヒラギノ角ゴ Pro W3</vt:lpstr>
      <vt:lpstr>4.3-Template_12.7.2016</vt:lpstr>
      <vt:lpstr>READY: GLOBAL READINESS FOR MAJOR DISEASE OUTBREAK RESPONSE</vt:lpstr>
      <vt:lpstr>PLANNING ASSUMPTIONS</vt:lpstr>
      <vt:lpstr>PRIORITY INTERVENTIONS</vt:lpstr>
      <vt:lpstr>PRIORITIZATION ACTIVITIES</vt:lpstr>
      <vt:lpstr>PROGRAM LEVEL RESPONSE</vt:lpstr>
      <vt:lpstr>PROGRAM ADAPTATION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Toney, Ryan</cp:lastModifiedBy>
  <cp:revision>44</cp:revision>
  <dcterms:created xsi:type="dcterms:W3CDTF">2017-03-16T17:46:58Z</dcterms:created>
  <dcterms:modified xsi:type="dcterms:W3CDTF">2020-07-13T14:01:26Z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0x010100E95BE34E8E82694DA369619592B64037</vt:lpwstr>
  </property>
</Properties>
</file>