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91" r:id="rId5"/>
    <p:sldId id="292" r:id="rId6"/>
    <p:sldId id="293" r:id="rId7"/>
    <p:sldId id="294" r:id="rId8"/>
    <p:sldId id="295" r:id="rId9"/>
    <p:sldId id="296" r:id="rId10"/>
    <p:sldId id="29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E7E7E5"/>
    <a:srgbClr val="635C5B"/>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varScale="1">
        <p:scale>
          <a:sx n="80" d="100"/>
          <a:sy n="80" d="100"/>
        </p:scale>
        <p:origin x="14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be, Mariamawit" userId="S::mabebe@savechildren.org::70e9870d-9ae9-4cdd-bb68-73639a4b2797" providerId="AD" clId="Web-{2E06DD93-826A-F8CE-0E95-D44FEA8F9622}"/>
    <pc:docChg chg="modSld">
      <pc:chgData name="Abebe, Mariamawit" userId="S::mabebe@savechildren.org::70e9870d-9ae9-4cdd-bb68-73639a4b2797" providerId="AD" clId="Web-{2E06DD93-826A-F8CE-0E95-D44FEA8F9622}" dt="2019-06-25T18:54:47.923" v="1" actId="14100"/>
      <pc:docMkLst>
        <pc:docMk/>
      </pc:docMkLst>
      <pc:sldChg chg="modSp">
        <pc:chgData name="Abebe, Mariamawit" userId="S::mabebe@savechildren.org::70e9870d-9ae9-4cdd-bb68-73639a4b2797" providerId="AD" clId="Web-{2E06DD93-826A-F8CE-0E95-D44FEA8F9622}" dt="2019-06-25T18:54:47.923" v="1" actId="14100"/>
        <pc:sldMkLst>
          <pc:docMk/>
          <pc:sldMk cId="312452942" sldId="325"/>
        </pc:sldMkLst>
        <pc:picChg chg="mod">
          <ac:chgData name="Abebe, Mariamawit" userId="S::mabebe@savechildren.org::70e9870d-9ae9-4cdd-bb68-73639a4b2797" providerId="AD" clId="Web-{2E06DD93-826A-F8CE-0E95-D44FEA8F9622}" dt="2019-06-25T18:54:47.923" v="1" actId="14100"/>
          <ac:picMkLst>
            <pc:docMk/>
            <pc:sldMk cId="312452942" sldId="325"/>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usaid.gov/branding/faqs" TargetMode="External"/><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464789" y="3047576"/>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
        <p:nvSpPr>
          <p:cNvPr id="16" name="Rounded Rectangle 15"/>
          <p:cNvSpPr/>
          <p:nvPr userDrawn="1"/>
        </p:nvSpPr>
        <p:spPr>
          <a:xfrm>
            <a:off x="5464789" y="2260344"/>
            <a:ext cx="3396734" cy="680918"/>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See </a:t>
            </a:r>
            <a:r>
              <a:rPr lang="en-US" sz="1000" dirty="0">
                <a:solidFill>
                  <a:schemeClr val="tx1"/>
                </a:solidFill>
                <a:hlinkClick r:id="rId4"/>
              </a:rPr>
              <a:t>here</a:t>
            </a:r>
            <a:r>
              <a:rPr lang="en-US" sz="1000" dirty="0">
                <a:solidFill>
                  <a:schemeClr val="tx1"/>
                </a:solidFill>
              </a:rPr>
              <a:t> for USAID approved colors</a:t>
            </a:r>
          </a:p>
          <a:p>
            <a:pPr marL="58737" indent="0">
              <a:spcAft>
                <a:spcPts val="600"/>
              </a:spcAft>
              <a:buFontTx/>
              <a:buNone/>
            </a:pPr>
            <a:r>
              <a:rPr lang="en-US" sz="1000" dirty="0">
                <a:solidFill>
                  <a:schemeClr val="tx1"/>
                </a:solidFill>
              </a:rPr>
              <a:t>Delete this instruction text box.</a:t>
            </a:r>
          </a:p>
        </p:txBody>
      </p:sp>
      <p:grpSp>
        <p:nvGrpSpPr>
          <p:cNvPr id="3" name="Group 2"/>
          <p:cNvGrpSpPr/>
          <p:nvPr userDrawn="1"/>
        </p:nvGrpSpPr>
        <p:grpSpPr>
          <a:xfrm>
            <a:off x="152400" y="5943600"/>
            <a:ext cx="8839200" cy="764125"/>
            <a:chOff x="152400" y="5943600"/>
            <a:chExt cx="8839200" cy="764125"/>
          </a:xfrm>
        </p:grpSpPr>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0BFB14A-6AAD-4DB9-A515-4F501A120BEC}"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88D3210E-8104-4E92-BF64-C24FBEC4CD13}"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B57126FE-45EE-409D-AF60-57EC89D9921F}"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579C2DBD-168D-4956-89CD-E7E288306060}"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C31A8A5-22D8-4AC1-93CC-6D09A01AA06A}"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4BE07986-0DD8-4CF2-99E6-DCD4E8217656}"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5EF3991-38A1-4602-BBEE-D0F8F60F46BE}" type="datetime1">
              <a:rPr lang="en-US" smtClean="0"/>
              <a:t>7/13/2020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04C9F22-EFA2-4540-A240-3BD07CE234DC}"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72B483E-DA19-4617-A261-B7B34402CE7B}" type="datetime1">
              <a:rPr lang="en-US" smtClean="0"/>
              <a:t>7/13/2020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C45D0AD-6727-4891-BB68-EDBDD9E95FDB}"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B295C4-254F-4254-A38E-C514543F93E2}"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grpSp>
        <p:nvGrpSpPr>
          <p:cNvPr id="12" name="Group 11"/>
          <p:cNvGrpSpPr/>
          <p:nvPr userDrawn="1"/>
        </p:nvGrpSpPr>
        <p:grpSpPr>
          <a:xfrm>
            <a:off x="152400" y="5943600"/>
            <a:ext cx="8839200" cy="764125"/>
            <a:chOff x="152400" y="5943600"/>
            <a:chExt cx="8839200" cy="764125"/>
          </a:xfrm>
        </p:grpSpPr>
        <p:sp>
          <p:nvSpPr>
            <p:cNvPr id="13" name="Rectangle 12"/>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12" descr="15032304_569428599920390_7214376801705375273_n"/>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grp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5F0E8C94-FA25-42D9-BA13-7B6E66EABE0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15D99C0-B641-489E-92A6-EE5976B6268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D9D77CB-4310-4509-A8FE-2AD9F5B1F006}"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3DF634D8-62DF-4950-83AA-C97D4CF2E7B9}"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46E1B26-3269-4AC8-A47B-95ED55CC9CEF}"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87EDAB6-B84F-49F7-B409-07C69C62CC71}"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1523F56C-30AA-4255-9470-076098492DF8}"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559891C8-161E-47D3-B811-B8460ADE75CB}"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0FA2740-A30E-4D27-8BAC-C0A229C93B0D}"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A603493-4E20-417F-A284-D3CA4C36EC40}"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916ADF83-262B-4A0F-B7FC-1567C2F63C4B}" type="datetime1">
              <a:rPr lang="en-US" smtClean="0"/>
              <a:t>7/13/2020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E5ED58EF-AD46-4DCC-867B-11790433E11C}"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F30C079-4B55-49BA-B4C6-85665106EA96}" type="datetime1">
              <a:rPr lang="en-US" smtClean="0"/>
              <a:t>7/13/2020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2F9C82E7-8D4A-4733-A317-E03FE078F359}"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9BD97D54-BB4F-4878-85AC-19619B4796FF}" type="datetime1">
              <a:rPr lang="en-US" smtClean="0"/>
              <a:t>7/13/2020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D40F2273-09D1-4B7E-A1AC-E478858A05C1}" type="datetime1">
              <a:rPr lang="en-US" smtClean="0"/>
              <a:t>7/13/2020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B9887F4-FD8F-4CE5-A8B5-DB90AA68B9CE}"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3AF14E3C-E4B6-409A-8B59-EC26E5C35DF9}" type="datetime1">
              <a:rPr lang="en-US" smtClean="0"/>
              <a:t>7/13/2020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5002C011-B83B-4ACE-A707-2BE3E9356D47}" type="datetime1">
              <a:rPr lang="en-US" smtClean="0"/>
              <a:t>7/13/2020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READY: GLOBAL READINESS FOR MAJOR DISEASE OUTBREAK RESPONSE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sldNum="0"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7.tiff"/><Relationship Id="rId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4.tiff"/><Relationship Id="rId13"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9.png"/><Relationship Id="rId12"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12" name="Title 11"/>
          <p:cNvSpPr>
            <a:spLocks noGrp="1"/>
          </p:cNvSpPr>
          <p:nvPr>
            <p:ph type="ctrTitle"/>
          </p:nvPr>
        </p:nvSpPr>
        <p:spPr/>
        <p:txBody>
          <a:bodyPr>
            <a:normAutofit fontScale="90000"/>
          </a:bodyPr>
          <a:lstStyle/>
          <a:p>
            <a:r>
              <a:rPr lang="en-US" dirty="0" smtClean="0"/>
              <a:t>SCENARIO EXAMPLE</a:t>
            </a:r>
            <a:r>
              <a:rPr lang="en-US" dirty="0"/>
              <a:t/>
            </a:r>
            <a:br>
              <a:rPr lang="en-US" dirty="0"/>
            </a:br>
            <a:r>
              <a:rPr lang="en-US" dirty="0" smtClean="0">
                <a:solidFill>
                  <a:srgbClr val="000000"/>
                </a:solidFill>
              </a:rPr>
              <a:t>RISK COMMUNICATION AND COMMUNITY ENGAGEMENT</a:t>
            </a:r>
            <a:endParaRPr lang="en-US" dirty="0">
              <a:solidFill>
                <a:srgbClr val="000000"/>
              </a:solidFill>
            </a:endParaRPr>
          </a:p>
        </p:txBody>
      </p:sp>
      <p:sp>
        <p:nvSpPr>
          <p:cNvPr id="13" name="Subtitle 12"/>
          <p:cNvSpPr>
            <a:spLocks noGrp="1"/>
          </p:cNvSpPr>
          <p:nvPr>
            <p:ph type="subTitle" idx="1"/>
          </p:nvPr>
        </p:nvSpPr>
        <p:spPr/>
        <p:txBody>
          <a:bodyPr/>
          <a:lstStyle/>
          <a:p>
            <a:r>
              <a:rPr lang="en-US" dirty="0" smtClean="0"/>
              <a:t>NGO “X” Country Office</a:t>
            </a:r>
            <a:endParaRPr lang="en-US" dirty="0"/>
          </a:p>
        </p:txBody>
      </p:sp>
    </p:spTree>
    <p:extLst>
      <p:ext uri="{BB962C8B-B14F-4D97-AF65-F5344CB8AC3E}">
        <p14:creationId xmlns:p14="http://schemas.microsoft.com/office/powerpoint/2010/main" val="95524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4" name="Title 3"/>
          <p:cNvSpPr>
            <a:spLocks noGrp="1"/>
          </p:cNvSpPr>
          <p:nvPr>
            <p:ph type="title"/>
          </p:nvPr>
        </p:nvSpPr>
        <p:spPr>
          <a:xfrm>
            <a:off x="686104" y="848380"/>
            <a:ext cx="7772400" cy="523220"/>
          </a:xfrm>
        </p:spPr>
        <p:txBody>
          <a:bodyPr/>
          <a:lstStyle/>
          <a:p>
            <a:r>
              <a:rPr lang="en-GB" dirty="0" smtClean="0"/>
              <a:t>Scenario 1: </a:t>
            </a:r>
            <a:r>
              <a:rPr lang="en-GB" dirty="0" err="1" smtClean="0"/>
              <a:t>Rumors</a:t>
            </a:r>
            <a:r>
              <a:rPr lang="en-GB" dirty="0" smtClean="0"/>
              <a:t> and Misinformation</a:t>
            </a:r>
            <a:endParaRPr lang="en-US" dirty="0"/>
          </a:p>
        </p:txBody>
      </p:sp>
      <p:sp>
        <p:nvSpPr>
          <p:cNvPr id="7" name="Freeform 6">
            <a:extLst>
              <a:ext uri="{FF2B5EF4-FFF2-40B4-BE49-F238E27FC236}">
                <a16:creationId xmlns:a16="http://schemas.microsoft.com/office/drawing/2014/main" id="{36524EED-5388-B742-B6FD-A55B848CA973}"/>
              </a:ext>
            </a:extLst>
          </p:cNvPr>
          <p:cNvSpPr/>
          <p:nvPr/>
        </p:nvSpPr>
        <p:spPr>
          <a:xfrm>
            <a:off x="922540" y="3501997"/>
            <a:ext cx="7114456" cy="1982273"/>
          </a:xfrm>
          <a:custGeom>
            <a:avLst/>
            <a:gdLst>
              <a:gd name="connsiteX0" fmla="*/ 0 w 11120284"/>
              <a:gd name="connsiteY0" fmla="*/ 0 h 2997101"/>
              <a:gd name="connsiteX1" fmla="*/ 1582994 w 11120284"/>
              <a:gd name="connsiteY1" fmla="*/ 796412 h 2997101"/>
              <a:gd name="connsiteX2" fmla="*/ 1445342 w 11120284"/>
              <a:gd name="connsiteY2" fmla="*/ 2713703 h 2997101"/>
              <a:gd name="connsiteX3" fmla="*/ 3578942 w 11120284"/>
              <a:gd name="connsiteY3" fmla="*/ 2871019 h 2997101"/>
              <a:gd name="connsiteX4" fmla="*/ 4139381 w 11120284"/>
              <a:gd name="connsiteY4" fmla="*/ 1582993 h 2997101"/>
              <a:gd name="connsiteX5" fmla="*/ 5309419 w 11120284"/>
              <a:gd name="connsiteY5" fmla="*/ 1347019 h 2997101"/>
              <a:gd name="connsiteX6" fmla="*/ 6400800 w 11120284"/>
              <a:gd name="connsiteY6" fmla="*/ 1543664 h 2997101"/>
              <a:gd name="connsiteX7" fmla="*/ 7423355 w 11120284"/>
              <a:gd name="connsiteY7" fmla="*/ 2359741 h 2997101"/>
              <a:gd name="connsiteX8" fmla="*/ 8996516 w 11120284"/>
              <a:gd name="connsiteY8" fmla="*/ 2418735 h 2997101"/>
              <a:gd name="connsiteX9" fmla="*/ 8475407 w 11120284"/>
              <a:gd name="connsiteY9" fmla="*/ 265471 h 2997101"/>
              <a:gd name="connsiteX10" fmla="*/ 10618839 w 11120284"/>
              <a:gd name="connsiteY10" fmla="*/ 78658 h 2997101"/>
              <a:gd name="connsiteX11" fmla="*/ 11120284 w 11120284"/>
              <a:gd name="connsiteY11" fmla="*/ 668593 h 299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0284" h="2997101">
                <a:moveTo>
                  <a:pt x="0" y="0"/>
                </a:moveTo>
                <a:cubicBezTo>
                  <a:pt x="671052" y="172064"/>
                  <a:pt x="1342104" y="344128"/>
                  <a:pt x="1582994" y="796412"/>
                </a:cubicBezTo>
                <a:cubicBezTo>
                  <a:pt x="1823884" y="1248696"/>
                  <a:pt x="1112684" y="2367935"/>
                  <a:pt x="1445342" y="2713703"/>
                </a:cubicBezTo>
                <a:cubicBezTo>
                  <a:pt x="1778000" y="3059471"/>
                  <a:pt x="3129936" y="3059471"/>
                  <a:pt x="3578942" y="2871019"/>
                </a:cubicBezTo>
                <a:cubicBezTo>
                  <a:pt x="4027948" y="2682567"/>
                  <a:pt x="3850968" y="1836993"/>
                  <a:pt x="4139381" y="1582993"/>
                </a:cubicBezTo>
                <a:cubicBezTo>
                  <a:pt x="4427794" y="1328993"/>
                  <a:pt x="4932516" y="1353574"/>
                  <a:pt x="5309419" y="1347019"/>
                </a:cubicBezTo>
                <a:cubicBezTo>
                  <a:pt x="5686322" y="1340464"/>
                  <a:pt x="6048477" y="1374877"/>
                  <a:pt x="6400800" y="1543664"/>
                </a:cubicBezTo>
                <a:cubicBezTo>
                  <a:pt x="6753123" y="1712451"/>
                  <a:pt x="6990736" y="2213896"/>
                  <a:pt x="7423355" y="2359741"/>
                </a:cubicBezTo>
                <a:cubicBezTo>
                  <a:pt x="7855974" y="2505586"/>
                  <a:pt x="8821174" y="2767780"/>
                  <a:pt x="8996516" y="2418735"/>
                </a:cubicBezTo>
                <a:cubicBezTo>
                  <a:pt x="9171858" y="2069690"/>
                  <a:pt x="8205020" y="655484"/>
                  <a:pt x="8475407" y="265471"/>
                </a:cubicBezTo>
                <a:cubicBezTo>
                  <a:pt x="8745794" y="-124542"/>
                  <a:pt x="10178026" y="11471"/>
                  <a:pt x="10618839" y="78658"/>
                </a:cubicBezTo>
                <a:cubicBezTo>
                  <a:pt x="11059652" y="145845"/>
                  <a:pt x="11089968" y="407219"/>
                  <a:pt x="11120284" y="668593"/>
                </a:cubicBez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1287988-F27E-F54E-8F55-21AAC34FB343}"/>
              </a:ext>
            </a:extLst>
          </p:cNvPr>
          <p:cNvSpPr txBox="1"/>
          <p:nvPr/>
        </p:nvSpPr>
        <p:spPr>
          <a:xfrm>
            <a:off x="3421430" y="4584668"/>
            <a:ext cx="106369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Journalists (print/radio)?</a:t>
            </a:r>
          </a:p>
        </p:txBody>
      </p:sp>
      <p:sp>
        <p:nvSpPr>
          <p:cNvPr id="9" name="TextBox 8">
            <a:extLst>
              <a:ext uri="{FF2B5EF4-FFF2-40B4-BE49-F238E27FC236}">
                <a16:creationId xmlns:a16="http://schemas.microsoft.com/office/drawing/2014/main" id="{7AC30BE2-0AD9-604F-B080-F60DF4D8FC3D}"/>
              </a:ext>
            </a:extLst>
          </p:cNvPr>
          <p:cNvSpPr txBox="1"/>
          <p:nvPr/>
        </p:nvSpPr>
        <p:spPr>
          <a:xfrm>
            <a:off x="3698006" y="3957669"/>
            <a:ext cx="19482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Religious </a:t>
            </a:r>
            <a:b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leaders?</a:t>
            </a:r>
          </a:p>
        </p:txBody>
      </p:sp>
      <p:sp>
        <p:nvSpPr>
          <p:cNvPr id="10" name="TextBox 9">
            <a:extLst>
              <a:ext uri="{FF2B5EF4-FFF2-40B4-BE49-F238E27FC236}">
                <a16:creationId xmlns:a16="http://schemas.microsoft.com/office/drawing/2014/main" id="{EE79F2E2-0C74-9C4E-AE32-3A8B4DB5C93A}"/>
              </a:ext>
            </a:extLst>
          </p:cNvPr>
          <p:cNvSpPr txBox="1"/>
          <p:nvPr/>
        </p:nvSpPr>
        <p:spPr>
          <a:xfrm>
            <a:off x="531237" y="3907226"/>
            <a:ext cx="19482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members?</a:t>
            </a:r>
          </a:p>
        </p:txBody>
      </p:sp>
      <p:sp>
        <p:nvSpPr>
          <p:cNvPr id="11" name="TextBox 10">
            <a:extLst>
              <a:ext uri="{FF2B5EF4-FFF2-40B4-BE49-F238E27FC236}">
                <a16:creationId xmlns:a16="http://schemas.microsoft.com/office/drawing/2014/main" id="{F9B23086-68DB-EF4D-A600-91A478D244B0}"/>
              </a:ext>
            </a:extLst>
          </p:cNvPr>
          <p:cNvSpPr txBox="1"/>
          <p:nvPr/>
        </p:nvSpPr>
        <p:spPr>
          <a:xfrm>
            <a:off x="5095939" y="3162718"/>
            <a:ext cx="19482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H</a:t>
            </a:r>
            <a:r>
              <a:rPr kumimoji="0" lang="en-US" sz="1200" b="0" i="0" u="none" strike="noStrike" kern="1200" cap="none" spc="0" normalizeH="0" baseline="0" noProof="0" dirty="0" err="1">
                <a:ln>
                  <a:noFill/>
                </a:ln>
                <a:solidFill>
                  <a:srgbClr val="57565A"/>
                </a:solidFill>
                <a:effectLst/>
                <a:uLnTx/>
                <a:uFillTx/>
                <a:latin typeface="Calibri" panose="020F0502020204030204"/>
              </a:rPr>
              <a:t>ealthcare</a:t>
            </a:r>
            <a:r>
              <a:rPr kumimoji="0" lang="en-US" sz="1200" b="0" i="0" u="none" strike="noStrike" kern="1200" cap="none" spc="0" normalizeH="0" baseline="0" noProof="0" dirty="0">
                <a:ln>
                  <a:noFill/>
                </a:ln>
                <a:solidFill>
                  <a:srgbClr val="57565A"/>
                </a:solidFill>
                <a:effectLst/>
                <a:uLnTx/>
                <a:uFillTx/>
                <a:latin typeface="Calibri" panose="020F0502020204030204"/>
              </a:rPr>
              <a:t/>
            </a:r>
            <a:br>
              <a:rPr kumimoji="0" lang="en-US" sz="1200" b="0" i="0" u="none" strike="noStrike" kern="1200" cap="none" spc="0" normalizeH="0" baseline="0" noProof="0" dirty="0">
                <a:ln>
                  <a:noFill/>
                </a:ln>
                <a:solidFill>
                  <a:srgbClr val="57565A"/>
                </a:solidFill>
                <a:effectLst/>
                <a:uLnTx/>
                <a:uFillTx/>
                <a:latin typeface="Calibri" panose="020F0502020204030204"/>
              </a:rPr>
            </a:br>
            <a:r>
              <a:rPr lang="en-US" sz="1200" dirty="0">
                <a:solidFill>
                  <a:srgbClr val="57565A"/>
                </a:solidFill>
                <a:latin typeface="Calibri" panose="020F0502020204030204"/>
              </a:rPr>
              <a:t>providers?</a:t>
            </a: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sp>
        <p:nvSpPr>
          <p:cNvPr id="12" name="TextBox 11">
            <a:extLst>
              <a:ext uri="{FF2B5EF4-FFF2-40B4-BE49-F238E27FC236}">
                <a16:creationId xmlns:a16="http://schemas.microsoft.com/office/drawing/2014/main" id="{0AF096CF-7CB6-154F-B978-06A09470A732}"/>
              </a:ext>
            </a:extLst>
          </p:cNvPr>
          <p:cNvSpPr txBox="1"/>
          <p:nvPr/>
        </p:nvSpPr>
        <p:spPr>
          <a:xfrm>
            <a:off x="1633652" y="5143519"/>
            <a:ext cx="19482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Social media?</a:t>
            </a:r>
          </a:p>
        </p:txBody>
      </p:sp>
      <p:pic>
        <p:nvPicPr>
          <p:cNvPr id="13" name="Picture 12">
            <a:extLst>
              <a:ext uri="{FF2B5EF4-FFF2-40B4-BE49-F238E27FC236}">
                <a16:creationId xmlns:a16="http://schemas.microsoft.com/office/drawing/2014/main" id="{2EB36D2B-EF6E-D541-BE0A-2FE60A0F8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146" y="4917954"/>
            <a:ext cx="751606" cy="777010"/>
          </a:xfrm>
          <a:prstGeom prst="rect">
            <a:avLst/>
          </a:prstGeom>
        </p:spPr>
      </p:pic>
      <p:pic>
        <p:nvPicPr>
          <p:cNvPr id="14" name="Picture 13">
            <a:extLst>
              <a:ext uri="{FF2B5EF4-FFF2-40B4-BE49-F238E27FC236}">
                <a16:creationId xmlns:a16="http://schemas.microsoft.com/office/drawing/2014/main" id="{87F921E1-26FF-D247-B937-6BDD5E68F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464" y="3503102"/>
            <a:ext cx="624789" cy="645906"/>
          </a:xfrm>
          <a:prstGeom prst="rect">
            <a:avLst/>
          </a:prstGeom>
        </p:spPr>
      </p:pic>
      <p:pic>
        <p:nvPicPr>
          <p:cNvPr id="15" name="Picture 14">
            <a:extLst>
              <a:ext uri="{FF2B5EF4-FFF2-40B4-BE49-F238E27FC236}">
                <a16:creationId xmlns:a16="http://schemas.microsoft.com/office/drawing/2014/main" id="{8CF07E8C-F2E2-1D40-97BD-6E4F89556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514" y="3464291"/>
            <a:ext cx="1032356" cy="1067249"/>
          </a:xfrm>
          <a:prstGeom prst="rect">
            <a:avLst/>
          </a:prstGeom>
        </p:spPr>
      </p:pic>
      <p:pic>
        <p:nvPicPr>
          <p:cNvPr id="16" name="Picture 15">
            <a:extLst>
              <a:ext uri="{FF2B5EF4-FFF2-40B4-BE49-F238E27FC236}">
                <a16:creationId xmlns:a16="http://schemas.microsoft.com/office/drawing/2014/main" id="{B3C47BEC-1495-694A-B70C-A3FA293D5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5178" y="3573332"/>
            <a:ext cx="386290" cy="399346"/>
          </a:xfrm>
          <a:prstGeom prst="rect">
            <a:avLst/>
          </a:prstGeom>
        </p:spPr>
      </p:pic>
      <p:pic>
        <p:nvPicPr>
          <p:cNvPr id="17" name="Picture 16">
            <a:extLst>
              <a:ext uri="{FF2B5EF4-FFF2-40B4-BE49-F238E27FC236}">
                <a16:creationId xmlns:a16="http://schemas.microsoft.com/office/drawing/2014/main" id="{AD8EE30F-73B4-9946-97DA-CC24490636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1225" y="3716338"/>
            <a:ext cx="837452" cy="865758"/>
          </a:xfrm>
          <a:prstGeom prst="rect">
            <a:avLst/>
          </a:prstGeom>
        </p:spPr>
      </p:pic>
      <p:pic>
        <p:nvPicPr>
          <p:cNvPr id="18" name="Picture 17">
            <a:extLst>
              <a:ext uri="{FF2B5EF4-FFF2-40B4-BE49-F238E27FC236}">
                <a16:creationId xmlns:a16="http://schemas.microsoft.com/office/drawing/2014/main" id="{96F1CB58-2F83-0343-B219-C46B203A078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5111" y1="33482" x2="35111" y2="33482"/>
                        <a14:foregroundMark x1="27556" y1="63839" x2="27556" y2="63839"/>
                        <a14:foregroundMark x1="26222" y1="73661" x2="26222" y2="73661"/>
                        <a14:foregroundMark x1="85778" y1="73214" x2="85778" y2="73214"/>
                        <a14:foregroundMark x1="57778" y1="25000" x2="57778" y2="25000"/>
                        <a14:foregroundMark x1="72000" y1="22321" x2="72000" y2="22321"/>
                        <a14:foregroundMark x1="74222" y1="28571" x2="74222" y2="28571"/>
                        <a14:backgroundMark x1="48444" y1="48661" x2="48444" y2="48661"/>
                        <a14:backgroundMark x1="2222" y1="41964" x2="2222" y2="41964"/>
                      </a14:backgroundRemoval>
                    </a14:imgEffect>
                  </a14:imgLayer>
                </a14:imgProps>
              </a:ext>
            </a:extLst>
          </a:blip>
          <a:stretch>
            <a:fillRect/>
          </a:stretch>
        </p:blipFill>
        <p:spPr>
          <a:xfrm>
            <a:off x="2229807" y="5549030"/>
            <a:ext cx="744455" cy="766197"/>
          </a:xfrm>
          <a:prstGeom prst="rect">
            <a:avLst/>
          </a:prstGeom>
        </p:spPr>
      </p:pic>
      <p:pic>
        <p:nvPicPr>
          <p:cNvPr id="19" name="Picture 18">
            <a:extLst>
              <a:ext uri="{FF2B5EF4-FFF2-40B4-BE49-F238E27FC236}">
                <a16:creationId xmlns:a16="http://schemas.microsoft.com/office/drawing/2014/main" id="{5069E980-8F92-8F42-904D-EFCAAFBEB57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9500" y1="41000" x2="49500" y2="41000"/>
                        <a14:foregroundMark x1="42875" y1="40625" x2="42875" y2="40625"/>
                        <a14:foregroundMark x1="44125" y1="23375" x2="44125" y2="23375"/>
                      </a14:backgroundRemoval>
                    </a14:imgEffect>
                  </a14:imgLayer>
                </a14:imgProps>
              </a:ext>
            </a:extLst>
          </a:blip>
          <a:stretch>
            <a:fillRect/>
          </a:stretch>
        </p:blipFill>
        <p:spPr>
          <a:xfrm>
            <a:off x="6635134" y="4827806"/>
            <a:ext cx="610783" cy="631426"/>
          </a:xfrm>
          <a:prstGeom prst="rect">
            <a:avLst/>
          </a:prstGeom>
        </p:spPr>
      </p:pic>
      <p:sp>
        <p:nvSpPr>
          <p:cNvPr id="20" name="TextBox 19">
            <a:extLst>
              <a:ext uri="{FF2B5EF4-FFF2-40B4-BE49-F238E27FC236}">
                <a16:creationId xmlns:a16="http://schemas.microsoft.com/office/drawing/2014/main" id="{4B6537B9-3A17-B343-9013-22625CA52E25}"/>
              </a:ext>
            </a:extLst>
          </p:cNvPr>
          <p:cNvSpPr txBox="1"/>
          <p:nvPr/>
        </p:nvSpPr>
        <p:spPr>
          <a:xfrm>
            <a:off x="5247863" y="4520935"/>
            <a:ext cx="19482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Political/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community</a:t>
            </a:r>
            <a:r>
              <a:rPr kumimoji="0" lang="en-US" sz="1200" b="0" i="0" u="none" strike="noStrike" kern="1200" cap="none" spc="0" normalizeH="0" baseline="0" noProof="0" dirty="0">
                <a:ln>
                  <a:noFill/>
                </a:ln>
                <a:solidFill>
                  <a:srgbClr val="57565A"/>
                </a:solidFill>
                <a:effectLst/>
                <a:uLnTx/>
                <a:uFillTx/>
                <a:latin typeface="Calibri" panose="020F0502020204030204"/>
              </a:rPr>
              <a:t> </a:t>
            </a:r>
            <a:br>
              <a:rPr kumimoji="0" lang="en-US" sz="1200" b="0" i="0" u="none" strike="noStrike" kern="1200" cap="none" spc="0" normalizeH="0" baseline="0" noProof="0" dirty="0">
                <a:ln>
                  <a:noFill/>
                </a:ln>
                <a:solidFill>
                  <a:srgbClr val="57565A"/>
                </a:solidFill>
                <a:effectLst/>
                <a:uLnTx/>
                <a:uFillTx/>
                <a:latin typeface="Calibri" panose="020F0502020204030204"/>
              </a:rPr>
            </a:br>
            <a:r>
              <a:rPr kumimoji="0" lang="en-US" sz="1200" b="0" i="0" u="none" strike="noStrike" kern="1200" cap="none" spc="0" normalizeH="0" baseline="0" noProof="0" dirty="0">
                <a:ln>
                  <a:noFill/>
                </a:ln>
                <a:solidFill>
                  <a:srgbClr val="57565A"/>
                </a:solidFill>
                <a:effectLst/>
                <a:uLnTx/>
                <a:uFillTx/>
                <a:latin typeface="Calibri" panose="020F0502020204030204"/>
              </a:rPr>
              <a:t>leaders?</a:t>
            </a:r>
          </a:p>
        </p:txBody>
      </p:sp>
      <p:sp>
        <p:nvSpPr>
          <p:cNvPr id="21" name="TextBox 20">
            <a:extLst>
              <a:ext uri="{FF2B5EF4-FFF2-40B4-BE49-F238E27FC236}">
                <a16:creationId xmlns:a16="http://schemas.microsoft.com/office/drawing/2014/main" id="{899B277E-D1FD-AD48-8BAA-1FCA9B4ED205}"/>
              </a:ext>
            </a:extLst>
          </p:cNvPr>
          <p:cNvSpPr txBox="1"/>
          <p:nvPr/>
        </p:nvSpPr>
        <p:spPr>
          <a:xfrm>
            <a:off x="7075456" y="3970494"/>
            <a:ext cx="1948243" cy="4274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7565A"/>
                </a:solidFill>
                <a:latin typeface="Calibri" panose="020F0502020204030204"/>
              </a:rPr>
              <a:t>Where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7565A"/>
                </a:solidFill>
                <a:latin typeface="Calibri" panose="020F0502020204030204"/>
              </a:rPr>
              <a:t>else?</a:t>
            </a:r>
            <a:endParaRPr kumimoji="0" lang="en-US" sz="1800" b="0" i="0" u="none" strike="noStrike" kern="1200" cap="none" spc="0" normalizeH="0" baseline="0" noProof="0" dirty="0">
              <a:ln>
                <a:noFill/>
              </a:ln>
              <a:solidFill>
                <a:srgbClr val="57565A"/>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C091CABB-D652-1F4E-9C94-FA9B58CB78FA}"/>
              </a:ext>
            </a:extLst>
          </p:cNvPr>
          <p:cNvPicPr>
            <a:picLocks noChangeAspect="1"/>
          </p:cNvPicPr>
          <p:nvPr/>
        </p:nvPicPr>
        <p:blipFill>
          <a:blip r:embed="rId11"/>
          <a:stretch>
            <a:fillRect/>
          </a:stretch>
        </p:blipFill>
        <p:spPr>
          <a:xfrm flipH="1">
            <a:off x="493266" y="2911753"/>
            <a:ext cx="971776" cy="1004622"/>
          </a:xfrm>
          <a:prstGeom prst="rect">
            <a:avLst/>
          </a:prstGeom>
        </p:spPr>
      </p:pic>
      <p:sp>
        <p:nvSpPr>
          <p:cNvPr id="23" name="TextBox 22">
            <a:extLst>
              <a:ext uri="{FF2B5EF4-FFF2-40B4-BE49-F238E27FC236}">
                <a16:creationId xmlns:a16="http://schemas.microsoft.com/office/drawing/2014/main" id="{AC382F45-D6EA-0246-863A-11DB5A1E4EC0}"/>
              </a:ext>
            </a:extLst>
          </p:cNvPr>
          <p:cNvSpPr txBox="1"/>
          <p:nvPr/>
        </p:nvSpPr>
        <p:spPr>
          <a:xfrm>
            <a:off x="5952760" y="2851408"/>
            <a:ext cx="30452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Trusted elders,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tradition</a:t>
            </a:r>
            <a:r>
              <a:rPr lang="en-US" sz="1200" dirty="0">
                <a:solidFill>
                  <a:srgbClr val="57565A"/>
                </a:solidFill>
                <a:latin typeface="Calibri" panose="020F0502020204030204"/>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leaders?</a:t>
            </a:r>
          </a:p>
        </p:txBody>
      </p:sp>
      <p:sp>
        <p:nvSpPr>
          <p:cNvPr id="24" name="Title 1">
            <a:extLst>
              <a:ext uri="{FF2B5EF4-FFF2-40B4-BE49-F238E27FC236}">
                <a16:creationId xmlns:a16="http://schemas.microsoft.com/office/drawing/2014/main" id="{AE199A20-22B7-ED4D-81FC-FFB97516564A}"/>
              </a:ext>
            </a:extLst>
          </p:cNvPr>
          <p:cNvSpPr txBox="1">
            <a:spLocks/>
          </p:cNvSpPr>
          <p:nvPr/>
        </p:nvSpPr>
        <p:spPr>
          <a:xfrm>
            <a:off x="686104" y="1813955"/>
            <a:ext cx="7161489" cy="665526"/>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sz="1600" b="1" dirty="0" smtClean="0">
                <a:solidFill>
                  <a:schemeClr val="tx1"/>
                </a:solidFill>
              </a:rPr>
              <a:t>Think about the communities with which you work. </a:t>
            </a:r>
            <a:br>
              <a:rPr lang="en-US" sz="1600" b="1" dirty="0" smtClean="0">
                <a:solidFill>
                  <a:schemeClr val="tx1"/>
                </a:solidFill>
              </a:rPr>
            </a:br>
            <a:r>
              <a:rPr lang="en-US" sz="1600" b="1" dirty="0" smtClean="0">
                <a:solidFill>
                  <a:schemeClr val="tx1"/>
                </a:solidFill>
              </a:rPr>
              <a:t>What are the main sources of rumors/misinformation for COVID-19?</a:t>
            </a:r>
            <a:endParaRPr lang="en-US" sz="1600" b="1" dirty="0">
              <a:solidFill>
                <a:schemeClr val="tx1"/>
              </a:solidFill>
            </a:endParaRPr>
          </a:p>
        </p:txBody>
      </p:sp>
    </p:spTree>
    <p:extLst>
      <p:ext uri="{BB962C8B-B14F-4D97-AF65-F5344CB8AC3E}">
        <p14:creationId xmlns:p14="http://schemas.microsoft.com/office/powerpoint/2010/main" val="3389897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81200"/>
            <a:ext cx="7772400" cy="4191000"/>
          </a:xfrm>
        </p:spPr>
        <p:txBody>
          <a:bodyPr>
            <a:noAutofit/>
          </a:bodyPr>
          <a:lstStyle/>
          <a:p>
            <a:r>
              <a:rPr lang="en-US" dirty="0" smtClean="0"/>
              <a:t>What are examples of rumors and misinformation around COVID-19 in the communities in which you work?</a:t>
            </a:r>
          </a:p>
          <a:p>
            <a:r>
              <a:rPr lang="en-US" dirty="0" smtClean="0"/>
              <a:t>What do you think are some of the underlying concerns (or stated concerns)?</a:t>
            </a:r>
          </a:p>
          <a:p>
            <a:r>
              <a:rPr lang="en-US" dirty="0" smtClean="0"/>
              <a:t>How are you collecting rumors/misinformation and concerns now? How are your addressing them? Who are you engaging to address these rumors and concerns? Are you connecting with other partners?</a:t>
            </a:r>
          </a:p>
          <a:p>
            <a:r>
              <a:rPr lang="en-US" dirty="0" smtClean="0"/>
              <a:t>What communication channels are you using?</a:t>
            </a:r>
            <a:endParaRPr lang="en-US" dirty="0"/>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1: Questions</a:t>
            </a:r>
            <a:endParaRPr lang="en-US" dirty="0"/>
          </a:p>
        </p:txBody>
      </p:sp>
    </p:spTree>
    <p:extLst>
      <p:ext uri="{BB962C8B-B14F-4D97-AF65-F5344CB8AC3E}">
        <p14:creationId xmlns:p14="http://schemas.microsoft.com/office/powerpoint/2010/main" val="233637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4" name="Title 3"/>
          <p:cNvSpPr>
            <a:spLocks noGrp="1"/>
          </p:cNvSpPr>
          <p:nvPr>
            <p:ph type="title"/>
          </p:nvPr>
        </p:nvSpPr>
        <p:spPr>
          <a:xfrm>
            <a:off x="686104" y="417493"/>
            <a:ext cx="7772400" cy="954107"/>
          </a:xfrm>
        </p:spPr>
        <p:txBody>
          <a:bodyPr/>
          <a:lstStyle/>
          <a:p>
            <a:r>
              <a:rPr lang="en-GB" dirty="0" smtClean="0"/>
              <a:t>Scenario 2: COVID-19 Transmission at Community Level</a:t>
            </a:r>
            <a:endParaRPr lang="en-US" dirty="0"/>
          </a:p>
        </p:txBody>
      </p:sp>
      <p:sp>
        <p:nvSpPr>
          <p:cNvPr id="7" name="Freeform 6">
            <a:extLst>
              <a:ext uri="{FF2B5EF4-FFF2-40B4-BE49-F238E27FC236}">
                <a16:creationId xmlns:a16="http://schemas.microsoft.com/office/drawing/2014/main" id="{36524EED-5388-B742-B6FD-A55B848CA973}"/>
              </a:ext>
            </a:extLst>
          </p:cNvPr>
          <p:cNvSpPr/>
          <p:nvPr/>
        </p:nvSpPr>
        <p:spPr>
          <a:xfrm>
            <a:off x="922540" y="3501997"/>
            <a:ext cx="7114456" cy="1982273"/>
          </a:xfrm>
          <a:custGeom>
            <a:avLst/>
            <a:gdLst>
              <a:gd name="connsiteX0" fmla="*/ 0 w 11120284"/>
              <a:gd name="connsiteY0" fmla="*/ 0 h 2997101"/>
              <a:gd name="connsiteX1" fmla="*/ 1582994 w 11120284"/>
              <a:gd name="connsiteY1" fmla="*/ 796412 h 2997101"/>
              <a:gd name="connsiteX2" fmla="*/ 1445342 w 11120284"/>
              <a:gd name="connsiteY2" fmla="*/ 2713703 h 2997101"/>
              <a:gd name="connsiteX3" fmla="*/ 3578942 w 11120284"/>
              <a:gd name="connsiteY3" fmla="*/ 2871019 h 2997101"/>
              <a:gd name="connsiteX4" fmla="*/ 4139381 w 11120284"/>
              <a:gd name="connsiteY4" fmla="*/ 1582993 h 2997101"/>
              <a:gd name="connsiteX5" fmla="*/ 5309419 w 11120284"/>
              <a:gd name="connsiteY5" fmla="*/ 1347019 h 2997101"/>
              <a:gd name="connsiteX6" fmla="*/ 6400800 w 11120284"/>
              <a:gd name="connsiteY6" fmla="*/ 1543664 h 2997101"/>
              <a:gd name="connsiteX7" fmla="*/ 7423355 w 11120284"/>
              <a:gd name="connsiteY7" fmla="*/ 2359741 h 2997101"/>
              <a:gd name="connsiteX8" fmla="*/ 8996516 w 11120284"/>
              <a:gd name="connsiteY8" fmla="*/ 2418735 h 2997101"/>
              <a:gd name="connsiteX9" fmla="*/ 8475407 w 11120284"/>
              <a:gd name="connsiteY9" fmla="*/ 265471 h 2997101"/>
              <a:gd name="connsiteX10" fmla="*/ 10618839 w 11120284"/>
              <a:gd name="connsiteY10" fmla="*/ 78658 h 2997101"/>
              <a:gd name="connsiteX11" fmla="*/ 11120284 w 11120284"/>
              <a:gd name="connsiteY11" fmla="*/ 668593 h 299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0284" h="2997101">
                <a:moveTo>
                  <a:pt x="0" y="0"/>
                </a:moveTo>
                <a:cubicBezTo>
                  <a:pt x="671052" y="172064"/>
                  <a:pt x="1342104" y="344128"/>
                  <a:pt x="1582994" y="796412"/>
                </a:cubicBezTo>
                <a:cubicBezTo>
                  <a:pt x="1823884" y="1248696"/>
                  <a:pt x="1112684" y="2367935"/>
                  <a:pt x="1445342" y="2713703"/>
                </a:cubicBezTo>
                <a:cubicBezTo>
                  <a:pt x="1778000" y="3059471"/>
                  <a:pt x="3129936" y="3059471"/>
                  <a:pt x="3578942" y="2871019"/>
                </a:cubicBezTo>
                <a:cubicBezTo>
                  <a:pt x="4027948" y="2682567"/>
                  <a:pt x="3850968" y="1836993"/>
                  <a:pt x="4139381" y="1582993"/>
                </a:cubicBezTo>
                <a:cubicBezTo>
                  <a:pt x="4427794" y="1328993"/>
                  <a:pt x="4932516" y="1353574"/>
                  <a:pt x="5309419" y="1347019"/>
                </a:cubicBezTo>
                <a:cubicBezTo>
                  <a:pt x="5686322" y="1340464"/>
                  <a:pt x="6048477" y="1374877"/>
                  <a:pt x="6400800" y="1543664"/>
                </a:cubicBezTo>
                <a:cubicBezTo>
                  <a:pt x="6753123" y="1712451"/>
                  <a:pt x="6990736" y="2213896"/>
                  <a:pt x="7423355" y="2359741"/>
                </a:cubicBezTo>
                <a:cubicBezTo>
                  <a:pt x="7855974" y="2505586"/>
                  <a:pt x="8821174" y="2767780"/>
                  <a:pt x="8996516" y="2418735"/>
                </a:cubicBezTo>
                <a:cubicBezTo>
                  <a:pt x="9171858" y="2069690"/>
                  <a:pt x="8205020" y="655484"/>
                  <a:pt x="8475407" y="265471"/>
                </a:cubicBezTo>
                <a:cubicBezTo>
                  <a:pt x="8745794" y="-124542"/>
                  <a:pt x="10178026" y="11471"/>
                  <a:pt x="10618839" y="78658"/>
                </a:cubicBezTo>
                <a:cubicBezTo>
                  <a:pt x="11059652" y="145845"/>
                  <a:pt x="11089968" y="407219"/>
                  <a:pt x="11120284" y="668593"/>
                </a:cubicBez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1287988-F27E-F54E-8F55-21AAC34FB343}"/>
              </a:ext>
            </a:extLst>
          </p:cNvPr>
          <p:cNvSpPr txBox="1"/>
          <p:nvPr/>
        </p:nvSpPr>
        <p:spPr>
          <a:xfrm>
            <a:off x="3421430" y="4584668"/>
            <a:ext cx="10636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solidFill>
                <a:effectLst/>
                <a:uLnTx/>
                <a:uFillTx/>
                <a:latin typeface="Calibri" panose="020F0502020204030204"/>
                <a:ea typeface="+mn-ea"/>
                <a:cs typeface="+mn-cs"/>
              </a:rPr>
              <a:t>Buying </a:t>
            </a:r>
            <a:r>
              <a:rPr kumimoji="0" lang="en-US" sz="1200" b="0" i="0" u="none" strike="noStrike" kern="1200" cap="none" spc="0" normalizeH="0" baseline="0" noProof="0" dirty="0" smtClean="0">
                <a:ln>
                  <a:noFill/>
                </a:ln>
                <a:solidFill>
                  <a:srgbClr val="57565A"/>
                </a:solidFill>
                <a:effectLst/>
                <a:uLnTx/>
                <a:uFillTx/>
                <a:latin typeface="Calibri" panose="020F0502020204030204"/>
                <a:ea typeface="+mn-ea"/>
                <a:cs typeface="+mn-cs"/>
              </a:rPr>
              <a:t>food in the market?</a:t>
            </a:r>
            <a:endPar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AC30BE2-0AD9-604F-B080-F60DF4D8FC3D}"/>
              </a:ext>
            </a:extLst>
          </p:cNvPr>
          <p:cNvSpPr txBox="1"/>
          <p:nvPr/>
        </p:nvSpPr>
        <p:spPr>
          <a:xfrm>
            <a:off x="1260936" y="5530644"/>
            <a:ext cx="19482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solidFill>
                <a:effectLst/>
                <a:uLnTx/>
                <a:uFillTx/>
                <a:latin typeface="Calibri" panose="020F0502020204030204"/>
                <a:ea typeface="+mn-ea"/>
                <a:cs typeface="+mn-cs"/>
              </a:rPr>
              <a:t>Worship?</a:t>
            </a:r>
            <a:r>
              <a:rPr kumimoji="0" lang="en-US" sz="1200" b="0" i="0" u="none" strike="noStrike" kern="1200" cap="none" spc="0" normalizeH="0" noProof="0" dirty="0" smtClean="0">
                <a:ln>
                  <a:noFill/>
                </a:ln>
                <a:solidFill>
                  <a:srgbClr val="57565A"/>
                </a:solidFill>
                <a:effectLst/>
                <a:uLnTx/>
                <a:uFillTx/>
                <a:latin typeface="Calibri" panose="020F0502020204030204"/>
                <a:ea typeface="+mn-ea"/>
                <a:cs typeface="+mn-cs"/>
              </a:rPr>
              <a:t> Religious gatherings, communal prayer, etc.</a:t>
            </a:r>
            <a:endPar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79F2E2-0C74-9C4E-AE32-3A8B4DB5C93A}"/>
              </a:ext>
            </a:extLst>
          </p:cNvPr>
          <p:cNvSpPr txBox="1"/>
          <p:nvPr/>
        </p:nvSpPr>
        <p:spPr>
          <a:xfrm>
            <a:off x="386920" y="4032315"/>
            <a:ext cx="19482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7565A"/>
                </a:solidFill>
                <a:effectLst/>
                <a:uLnTx/>
                <a:uFillTx/>
                <a:latin typeface="Calibri" panose="020F0502020204030204"/>
                <a:ea typeface="+mn-ea"/>
                <a:cs typeface="+mn-cs"/>
              </a:rPr>
              <a:t>Large community gatherings? </a:t>
            </a:r>
            <a:endPar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9B23086-68DB-EF4D-A600-91A478D244B0}"/>
              </a:ext>
            </a:extLst>
          </p:cNvPr>
          <p:cNvSpPr txBox="1"/>
          <p:nvPr/>
        </p:nvSpPr>
        <p:spPr>
          <a:xfrm>
            <a:off x="6378959" y="3187292"/>
            <a:ext cx="19482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57565A"/>
                </a:solidFill>
                <a:latin typeface="Calibri" panose="020F0502020204030204"/>
              </a:rPr>
              <a:t>Health care?</a:t>
            </a: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pic>
        <p:nvPicPr>
          <p:cNvPr id="13" name="Picture 12">
            <a:extLst>
              <a:ext uri="{FF2B5EF4-FFF2-40B4-BE49-F238E27FC236}">
                <a16:creationId xmlns:a16="http://schemas.microsoft.com/office/drawing/2014/main" id="{2EB36D2B-EF6E-D541-BE0A-2FE60A0F8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390" y="3836008"/>
            <a:ext cx="751606" cy="777010"/>
          </a:xfrm>
          <a:prstGeom prst="rect">
            <a:avLst/>
          </a:prstGeom>
        </p:spPr>
      </p:pic>
      <p:pic>
        <p:nvPicPr>
          <p:cNvPr id="14" name="Picture 13">
            <a:extLst>
              <a:ext uri="{FF2B5EF4-FFF2-40B4-BE49-F238E27FC236}">
                <a16:creationId xmlns:a16="http://schemas.microsoft.com/office/drawing/2014/main" id="{87F921E1-26FF-D247-B937-6BDD5E68F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683" y="3475005"/>
            <a:ext cx="624789" cy="645906"/>
          </a:xfrm>
          <a:prstGeom prst="rect">
            <a:avLst/>
          </a:prstGeom>
        </p:spPr>
      </p:pic>
      <p:pic>
        <p:nvPicPr>
          <p:cNvPr id="15" name="Picture 14">
            <a:extLst>
              <a:ext uri="{FF2B5EF4-FFF2-40B4-BE49-F238E27FC236}">
                <a16:creationId xmlns:a16="http://schemas.microsoft.com/office/drawing/2014/main" id="{8CF07E8C-F2E2-1D40-97BD-6E4F89556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514" y="3464291"/>
            <a:ext cx="1032356" cy="1067249"/>
          </a:xfrm>
          <a:prstGeom prst="rect">
            <a:avLst/>
          </a:prstGeom>
        </p:spPr>
      </p:pic>
      <p:pic>
        <p:nvPicPr>
          <p:cNvPr id="17" name="Picture 16">
            <a:extLst>
              <a:ext uri="{FF2B5EF4-FFF2-40B4-BE49-F238E27FC236}">
                <a16:creationId xmlns:a16="http://schemas.microsoft.com/office/drawing/2014/main" id="{AD8EE30F-73B4-9946-97DA-CC2449063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1761" y="4734452"/>
            <a:ext cx="837452" cy="865758"/>
          </a:xfrm>
          <a:prstGeom prst="rect">
            <a:avLst/>
          </a:prstGeom>
        </p:spPr>
      </p:pic>
      <p:sp>
        <p:nvSpPr>
          <p:cNvPr id="20" name="TextBox 19">
            <a:extLst>
              <a:ext uri="{FF2B5EF4-FFF2-40B4-BE49-F238E27FC236}">
                <a16:creationId xmlns:a16="http://schemas.microsoft.com/office/drawing/2014/main" id="{4B6537B9-3A17-B343-9013-22625CA52E25}"/>
              </a:ext>
            </a:extLst>
          </p:cNvPr>
          <p:cNvSpPr txBox="1"/>
          <p:nvPr/>
        </p:nvSpPr>
        <p:spPr>
          <a:xfrm>
            <a:off x="4373376" y="5511262"/>
            <a:ext cx="19482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57565A"/>
                </a:solidFill>
                <a:latin typeface="Calibri" panose="020F0502020204030204"/>
              </a:rPr>
              <a:t>Work?</a:t>
            </a: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sp>
        <p:nvSpPr>
          <p:cNvPr id="21" name="TextBox 20">
            <a:extLst>
              <a:ext uri="{FF2B5EF4-FFF2-40B4-BE49-F238E27FC236}">
                <a16:creationId xmlns:a16="http://schemas.microsoft.com/office/drawing/2014/main" id="{899B277E-D1FD-AD48-8BAA-1FCA9B4ED205}"/>
              </a:ext>
            </a:extLst>
          </p:cNvPr>
          <p:cNvSpPr txBox="1"/>
          <p:nvPr/>
        </p:nvSpPr>
        <p:spPr>
          <a:xfrm>
            <a:off x="7075456" y="3970494"/>
            <a:ext cx="194824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57565A"/>
                </a:solidFill>
                <a:latin typeface="Calibri" panose="020F0502020204030204"/>
              </a:rPr>
              <a:t>What</a:t>
            </a:r>
            <a:endParaRPr lang="en-US" sz="1800" dirty="0">
              <a:solidFill>
                <a:srgbClr val="57565A"/>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57565A"/>
                </a:solidFill>
                <a:latin typeface="Calibri" panose="020F0502020204030204"/>
              </a:rPr>
              <a:t>else?</a:t>
            </a:r>
            <a:endParaRPr kumimoji="0" lang="en-US" sz="1800" b="0" i="0" u="none" strike="noStrike" kern="1200" cap="none" spc="0" normalizeH="0" baseline="0" noProof="0" dirty="0">
              <a:ln>
                <a:noFill/>
              </a:ln>
              <a:solidFill>
                <a:srgbClr val="57565A"/>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C382F45-D6EA-0246-863A-11DB5A1E4EC0}"/>
              </a:ext>
            </a:extLst>
          </p:cNvPr>
          <p:cNvSpPr txBox="1"/>
          <p:nvPr/>
        </p:nvSpPr>
        <p:spPr>
          <a:xfrm>
            <a:off x="6397976" y="4123003"/>
            <a:ext cx="8290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57565A"/>
                </a:solidFill>
                <a:latin typeface="Calibri" panose="020F0502020204030204"/>
              </a:rPr>
              <a:t>Fetching water?</a:t>
            </a:r>
            <a:endParaRPr lang="en-US" sz="1200" dirty="0">
              <a:solidFill>
                <a:srgbClr val="57565A"/>
              </a:solidFill>
              <a:latin typeface="Calibri" panose="020F0502020204030204"/>
            </a:endParaRPr>
          </a:p>
        </p:txBody>
      </p:sp>
      <p:sp>
        <p:nvSpPr>
          <p:cNvPr id="24" name="Title 1">
            <a:extLst>
              <a:ext uri="{FF2B5EF4-FFF2-40B4-BE49-F238E27FC236}">
                <a16:creationId xmlns:a16="http://schemas.microsoft.com/office/drawing/2014/main" id="{AE199A20-22B7-ED4D-81FC-FFB97516564A}"/>
              </a:ext>
            </a:extLst>
          </p:cNvPr>
          <p:cNvSpPr txBox="1">
            <a:spLocks/>
          </p:cNvSpPr>
          <p:nvPr/>
        </p:nvSpPr>
        <p:spPr>
          <a:xfrm>
            <a:off x="686104" y="1813955"/>
            <a:ext cx="7161489" cy="665526"/>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sz="1600" b="1" dirty="0">
                <a:solidFill>
                  <a:schemeClr val="tx1"/>
                </a:solidFill>
              </a:rPr>
              <a:t>Think about the communities where you work. Below are some example activities that have the potential to spread COVID-19. What are some of the super-spreading events in your communities?</a:t>
            </a:r>
          </a:p>
        </p:txBody>
      </p:sp>
      <p:pic>
        <p:nvPicPr>
          <p:cNvPr id="25" name="Picture 24">
            <a:extLst>
              <a:ext uri="{FF2B5EF4-FFF2-40B4-BE49-F238E27FC236}">
                <a16:creationId xmlns:a16="http://schemas.microsoft.com/office/drawing/2014/main" id="{AFEDB11A-E531-9D41-9F61-7FB4823FB3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9308" y="4684133"/>
            <a:ext cx="1076381" cy="1076381"/>
          </a:xfrm>
          <a:prstGeom prst="rect">
            <a:avLst/>
          </a:prstGeom>
        </p:spPr>
      </p:pic>
      <p:pic>
        <p:nvPicPr>
          <p:cNvPr id="26" name="Picture 25">
            <a:extLst>
              <a:ext uri="{FF2B5EF4-FFF2-40B4-BE49-F238E27FC236}">
                <a16:creationId xmlns:a16="http://schemas.microsoft.com/office/drawing/2014/main" id="{300C03E8-2A69-574F-89A1-43AC421029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536" y="4065915"/>
            <a:ext cx="664119" cy="664119"/>
          </a:xfrm>
          <a:prstGeom prst="rect">
            <a:avLst/>
          </a:prstGeom>
        </p:spPr>
      </p:pic>
      <p:pic>
        <p:nvPicPr>
          <p:cNvPr id="27" name="Picture 26" descr="noun_12760.png">
            <a:extLst>
              <a:ext uri="{FF2B5EF4-FFF2-40B4-BE49-F238E27FC236}">
                <a16:creationId xmlns:a16="http://schemas.microsoft.com/office/drawing/2014/main" id="{A7B7A8EA-CE88-E648-AE6B-AE74758FE0B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3932" y="2921836"/>
            <a:ext cx="977004" cy="977004"/>
          </a:xfrm>
          <a:prstGeom prst="rect">
            <a:avLst/>
          </a:prstGeom>
        </p:spPr>
      </p:pic>
    </p:spTree>
    <p:extLst>
      <p:ext uri="{BB962C8B-B14F-4D97-AF65-F5344CB8AC3E}">
        <p14:creationId xmlns:p14="http://schemas.microsoft.com/office/powerpoint/2010/main" val="2944896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191000"/>
          </a:xfrm>
        </p:spPr>
        <p:txBody>
          <a:bodyPr>
            <a:noAutofit/>
          </a:bodyPr>
          <a:lstStyle/>
          <a:p>
            <a:r>
              <a:rPr lang="en-ZW" dirty="0">
                <a:cs typeface="Arial"/>
              </a:rPr>
              <a:t>Which super-spreading activities in communities is your organization targeting to halt the spread of COVID-19</a:t>
            </a:r>
            <a:r>
              <a:rPr lang="en-ZW" dirty="0" smtClean="0">
                <a:cs typeface="Arial"/>
              </a:rPr>
              <a:t>?</a:t>
            </a:r>
            <a:endParaRPr lang="en-ZW" dirty="0">
              <a:cs typeface="Arial"/>
            </a:endParaRPr>
          </a:p>
          <a:p>
            <a:r>
              <a:rPr lang="en-US" dirty="0"/>
              <a:t>What community groups exist in your area? Are they working now? Who are we engaging, or need to engage</a:t>
            </a:r>
            <a:r>
              <a:rPr lang="en-US" dirty="0" smtClean="0"/>
              <a:t>?</a:t>
            </a:r>
            <a:endParaRPr lang="en-ZW" dirty="0">
              <a:cs typeface="Arial"/>
            </a:endParaRPr>
          </a:p>
          <a:p>
            <a:r>
              <a:rPr lang="en-ZW" dirty="0">
                <a:cs typeface="Arial"/>
              </a:rPr>
              <a:t>How can you involve communities further in planning COVID-19 response activities</a:t>
            </a:r>
            <a:r>
              <a:rPr lang="en-ZW" dirty="0" smtClean="0">
                <a:cs typeface="Arial"/>
              </a:rPr>
              <a:t>?</a:t>
            </a:r>
            <a:endParaRPr lang="en-US" dirty="0"/>
          </a:p>
          <a:p>
            <a:r>
              <a:rPr lang="en-US" dirty="0"/>
              <a:t>What other information do we need to motivate communities that we don’t yet have? (In other words, what information gaps exist?)</a:t>
            </a:r>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2: Questions</a:t>
            </a:r>
            <a:endParaRPr lang="en-US" dirty="0"/>
          </a:p>
        </p:txBody>
      </p:sp>
    </p:spTree>
    <p:extLst>
      <p:ext uri="{BB962C8B-B14F-4D97-AF65-F5344CB8AC3E}">
        <p14:creationId xmlns:p14="http://schemas.microsoft.com/office/powerpoint/2010/main" val="70305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READY: GLOBAL READINESS FOR MAJOR DISEASE OUTBREAK RESPONSE</a:t>
            </a:r>
            <a:endParaRPr lang="en-US" dirty="0"/>
          </a:p>
        </p:txBody>
      </p:sp>
      <p:sp>
        <p:nvSpPr>
          <p:cNvPr id="4" name="Title 3"/>
          <p:cNvSpPr>
            <a:spLocks noGrp="1"/>
          </p:cNvSpPr>
          <p:nvPr>
            <p:ph type="title"/>
          </p:nvPr>
        </p:nvSpPr>
        <p:spPr>
          <a:xfrm>
            <a:off x="686104" y="848380"/>
            <a:ext cx="7772400" cy="523220"/>
          </a:xfrm>
        </p:spPr>
        <p:txBody>
          <a:bodyPr/>
          <a:lstStyle/>
          <a:p>
            <a:r>
              <a:rPr lang="en-GB" dirty="0" smtClean="0"/>
              <a:t>Scenario 3: COVID-19 Household </a:t>
            </a:r>
            <a:r>
              <a:rPr lang="en-GB" dirty="0" err="1" smtClean="0"/>
              <a:t>Behaviors</a:t>
            </a:r>
            <a:endParaRPr lang="en-US" dirty="0"/>
          </a:p>
        </p:txBody>
      </p:sp>
      <p:sp>
        <p:nvSpPr>
          <p:cNvPr id="24" name="Title 1">
            <a:extLst>
              <a:ext uri="{FF2B5EF4-FFF2-40B4-BE49-F238E27FC236}">
                <a16:creationId xmlns:a16="http://schemas.microsoft.com/office/drawing/2014/main" id="{AE199A20-22B7-ED4D-81FC-FFB97516564A}"/>
              </a:ext>
            </a:extLst>
          </p:cNvPr>
          <p:cNvSpPr txBox="1">
            <a:spLocks/>
          </p:cNvSpPr>
          <p:nvPr/>
        </p:nvSpPr>
        <p:spPr>
          <a:xfrm>
            <a:off x="686104" y="1813955"/>
            <a:ext cx="7161489" cy="665526"/>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r>
              <a:rPr lang="en-US" sz="1600" b="1" dirty="0">
                <a:solidFill>
                  <a:schemeClr val="tx1"/>
                </a:solidFill>
              </a:rPr>
              <a:t>Think about the communities where you work. What are some of the challenges you see in HHs in your communities related to COVID-19 transmission?</a:t>
            </a:r>
          </a:p>
        </p:txBody>
      </p:sp>
      <p:grpSp>
        <p:nvGrpSpPr>
          <p:cNvPr id="22" name="Group 21"/>
          <p:cNvGrpSpPr/>
          <p:nvPr/>
        </p:nvGrpSpPr>
        <p:grpSpPr>
          <a:xfrm>
            <a:off x="795176" y="2912153"/>
            <a:ext cx="7553647" cy="2470299"/>
            <a:chOff x="293946" y="2057074"/>
            <a:chExt cx="11282098" cy="3353579"/>
          </a:xfrm>
        </p:grpSpPr>
        <p:sp>
          <p:nvSpPr>
            <p:cNvPr id="28" name="Freeform 27">
              <a:extLst>
                <a:ext uri="{FF2B5EF4-FFF2-40B4-BE49-F238E27FC236}">
                  <a16:creationId xmlns:a16="http://schemas.microsoft.com/office/drawing/2014/main" id="{36524EED-5388-B742-B6FD-A55B848CA973}"/>
                </a:ext>
              </a:extLst>
            </p:cNvPr>
            <p:cNvSpPr/>
            <p:nvPr/>
          </p:nvSpPr>
          <p:spPr>
            <a:xfrm>
              <a:off x="293946" y="2057074"/>
              <a:ext cx="11120284" cy="2997101"/>
            </a:xfrm>
            <a:custGeom>
              <a:avLst/>
              <a:gdLst>
                <a:gd name="connsiteX0" fmla="*/ 0 w 11120284"/>
                <a:gd name="connsiteY0" fmla="*/ 0 h 2997101"/>
                <a:gd name="connsiteX1" fmla="*/ 1582994 w 11120284"/>
                <a:gd name="connsiteY1" fmla="*/ 796412 h 2997101"/>
                <a:gd name="connsiteX2" fmla="*/ 1445342 w 11120284"/>
                <a:gd name="connsiteY2" fmla="*/ 2713703 h 2997101"/>
                <a:gd name="connsiteX3" fmla="*/ 3578942 w 11120284"/>
                <a:gd name="connsiteY3" fmla="*/ 2871019 h 2997101"/>
                <a:gd name="connsiteX4" fmla="*/ 4139381 w 11120284"/>
                <a:gd name="connsiteY4" fmla="*/ 1582993 h 2997101"/>
                <a:gd name="connsiteX5" fmla="*/ 5309419 w 11120284"/>
                <a:gd name="connsiteY5" fmla="*/ 1347019 h 2997101"/>
                <a:gd name="connsiteX6" fmla="*/ 6400800 w 11120284"/>
                <a:gd name="connsiteY6" fmla="*/ 1543664 h 2997101"/>
                <a:gd name="connsiteX7" fmla="*/ 7423355 w 11120284"/>
                <a:gd name="connsiteY7" fmla="*/ 2359741 h 2997101"/>
                <a:gd name="connsiteX8" fmla="*/ 8996516 w 11120284"/>
                <a:gd name="connsiteY8" fmla="*/ 2418735 h 2997101"/>
                <a:gd name="connsiteX9" fmla="*/ 8475407 w 11120284"/>
                <a:gd name="connsiteY9" fmla="*/ 265471 h 2997101"/>
                <a:gd name="connsiteX10" fmla="*/ 10618839 w 11120284"/>
                <a:gd name="connsiteY10" fmla="*/ 78658 h 2997101"/>
                <a:gd name="connsiteX11" fmla="*/ 11120284 w 11120284"/>
                <a:gd name="connsiteY11" fmla="*/ 668593 h 299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0284" h="2997101">
                  <a:moveTo>
                    <a:pt x="0" y="0"/>
                  </a:moveTo>
                  <a:cubicBezTo>
                    <a:pt x="671052" y="172064"/>
                    <a:pt x="1342104" y="344128"/>
                    <a:pt x="1582994" y="796412"/>
                  </a:cubicBezTo>
                  <a:cubicBezTo>
                    <a:pt x="1823884" y="1248696"/>
                    <a:pt x="1112684" y="2367935"/>
                    <a:pt x="1445342" y="2713703"/>
                  </a:cubicBezTo>
                  <a:cubicBezTo>
                    <a:pt x="1778000" y="3059471"/>
                    <a:pt x="3129936" y="3059471"/>
                    <a:pt x="3578942" y="2871019"/>
                  </a:cubicBezTo>
                  <a:cubicBezTo>
                    <a:pt x="4027948" y="2682567"/>
                    <a:pt x="3850968" y="1836993"/>
                    <a:pt x="4139381" y="1582993"/>
                  </a:cubicBezTo>
                  <a:cubicBezTo>
                    <a:pt x="4427794" y="1328993"/>
                    <a:pt x="4932516" y="1353574"/>
                    <a:pt x="5309419" y="1347019"/>
                  </a:cubicBezTo>
                  <a:cubicBezTo>
                    <a:pt x="5686322" y="1340464"/>
                    <a:pt x="6048477" y="1374877"/>
                    <a:pt x="6400800" y="1543664"/>
                  </a:cubicBezTo>
                  <a:cubicBezTo>
                    <a:pt x="6753123" y="1712451"/>
                    <a:pt x="6990736" y="2213896"/>
                    <a:pt x="7423355" y="2359741"/>
                  </a:cubicBezTo>
                  <a:cubicBezTo>
                    <a:pt x="7855974" y="2505586"/>
                    <a:pt x="8821174" y="2767780"/>
                    <a:pt x="8996516" y="2418735"/>
                  </a:cubicBezTo>
                  <a:cubicBezTo>
                    <a:pt x="9171858" y="2069690"/>
                    <a:pt x="8205020" y="655484"/>
                    <a:pt x="8475407" y="265471"/>
                  </a:cubicBezTo>
                  <a:cubicBezTo>
                    <a:pt x="8745794" y="-124542"/>
                    <a:pt x="10178026" y="11471"/>
                    <a:pt x="10618839" y="78658"/>
                  </a:cubicBezTo>
                  <a:cubicBezTo>
                    <a:pt x="11059652" y="145845"/>
                    <a:pt x="11089968" y="407219"/>
                    <a:pt x="11120284" y="668593"/>
                  </a:cubicBez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A5B11C1-4310-4241-8FB4-BA1B5D2A9B2E}"/>
                </a:ext>
              </a:extLst>
            </p:cNvPr>
            <p:cNvSpPr txBox="1"/>
            <p:nvPr/>
          </p:nvSpPr>
          <p:spPr>
            <a:xfrm>
              <a:off x="354099" y="2896312"/>
              <a:ext cx="1552493" cy="3760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Lack of water</a:t>
              </a:r>
            </a:p>
          </p:txBody>
        </p:sp>
        <p:sp>
          <p:nvSpPr>
            <p:cNvPr id="30" name="TextBox 29">
              <a:extLst>
                <a:ext uri="{FF2B5EF4-FFF2-40B4-BE49-F238E27FC236}">
                  <a16:creationId xmlns:a16="http://schemas.microsoft.com/office/drawing/2014/main" id="{AE02F6FA-AB41-A944-BCC8-5ECCF7F990BE}"/>
                </a:ext>
              </a:extLst>
            </p:cNvPr>
            <p:cNvSpPr txBox="1"/>
            <p:nvPr/>
          </p:nvSpPr>
          <p:spPr>
            <a:xfrm>
              <a:off x="1552293" y="2667357"/>
              <a:ext cx="2058007" cy="3760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Lack of soap</a:t>
              </a:r>
            </a:p>
          </p:txBody>
        </p:sp>
        <p:sp>
          <p:nvSpPr>
            <p:cNvPr id="31" name="TextBox 30">
              <a:extLst>
                <a:ext uri="{FF2B5EF4-FFF2-40B4-BE49-F238E27FC236}">
                  <a16:creationId xmlns:a16="http://schemas.microsoft.com/office/drawing/2014/main" id="{CE0B15D3-2EAA-0543-A963-AB53C6555D34}"/>
                </a:ext>
              </a:extLst>
            </p:cNvPr>
            <p:cNvSpPr txBox="1"/>
            <p:nvPr/>
          </p:nvSpPr>
          <p:spPr>
            <a:xfrm>
              <a:off x="5457722" y="2578845"/>
              <a:ext cx="2104850" cy="877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rPr>
                <a:t>Preparing and eating communal </a:t>
              </a:r>
              <a:r>
                <a:rPr kumimoji="0" lang="en-US" sz="1200" b="0" i="0" u="none" strike="noStrike" kern="1200" cap="none" spc="0" normalizeH="0" baseline="0" noProof="0" dirty="0" smtClean="0">
                  <a:ln>
                    <a:noFill/>
                  </a:ln>
                  <a:solidFill>
                    <a:srgbClr val="57565A"/>
                  </a:solidFill>
                  <a:effectLst/>
                  <a:uLnTx/>
                  <a:uFillTx/>
                  <a:latin typeface="Calibri" panose="020F0502020204030204"/>
                  <a:ea typeface="+mn-ea"/>
                  <a:cs typeface="+mn-cs"/>
                </a:rPr>
                <a:t>meals</a:t>
              </a:r>
              <a:endParaRPr kumimoji="0" lang="en-US" sz="1200" b="0" i="0" u="none" strike="noStrike" kern="1200" cap="none" spc="0" normalizeH="0" baseline="0" noProof="0" dirty="0">
                <a:ln>
                  <a:noFill/>
                </a:ln>
                <a:solidFill>
                  <a:srgbClr val="57565A"/>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F9B23086-68DB-EF4D-A600-91A478D244B0}"/>
                </a:ext>
              </a:extLst>
            </p:cNvPr>
            <p:cNvSpPr txBox="1"/>
            <p:nvPr/>
          </p:nvSpPr>
          <p:spPr>
            <a:xfrm>
              <a:off x="6724947" y="3579568"/>
              <a:ext cx="3045210" cy="877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Isolating the sick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in the HH away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from others</a:t>
              </a: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sp>
          <p:nvSpPr>
            <p:cNvPr id="33" name="TextBox 32">
              <a:extLst>
                <a:ext uri="{FF2B5EF4-FFF2-40B4-BE49-F238E27FC236}">
                  <a16:creationId xmlns:a16="http://schemas.microsoft.com/office/drawing/2014/main" id="{0AF096CF-7CB6-154F-B978-06A09470A732}"/>
                </a:ext>
              </a:extLst>
            </p:cNvPr>
            <p:cNvSpPr txBox="1"/>
            <p:nvPr/>
          </p:nvSpPr>
          <p:spPr>
            <a:xfrm>
              <a:off x="8059892" y="2222417"/>
              <a:ext cx="3045210" cy="877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Staying home </a:t>
              </a:r>
              <a:endParaRPr lang="en-US" sz="1200" dirty="0">
                <a:solidFill>
                  <a:srgbClr val="57565A"/>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from 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when not well</a:t>
              </a: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pic>
          <p:nvPicPr>
            <p:cNvPr id="34" name="Picture 33">
              <a:extLst>
                <a:ext uri="{FF2B5EF4-FFF2-40B4-BE49-F238E27FC236}">
                  <a16:creationId xmlns:a16="http://schemas.microsoft.com/office/drawing/2014/main" id="{87F921E1-26FF-D247-B937-6BDD5E68F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572" y="4434073"/>
              <a:ext cx="976579" cy="976580"/>
            </a:xfrm>
            <a:prstGeom prst="rect">
              <a:avLst/>
            </a:prstGeom>
          </p:spPr>
        </p:pic>
        <p:pic>
          <p:nvPicPr>
            <p:cNvPr id="35" name="Picture 34">
              <a:extLst>
                <a:ext uri="{FF2B5EF4-FFF2-40B4-BE49-F238E27FC236}">
                  <a16:creationId xmlns:a16="http://schemas.microsoft.com/office/drawing/2014/main" id="{4368DDCC-26C7-BA47-B5D8-AFD45DD82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332" y="3456278"/>
              <a:ext cx="872181" cy="872181"/>
            </a:xfrm>
            <a:prstGeom prst="rect">
              <a:avLst/>
            </a:prstGeom>
          </p:spPr>
        </p:pic>
        <p:pic>
          <p:nvPicPr>
            <p:cNvPr id="36" name="Picture 35">
              <a:extLst>
                <a:ext uri="{FF2B5EF4-FFF2-40B4-BE49-F238E27FC236}">
                  <a16:creationId xmlns:a16="http://schemas.microsoft.com/office/drawing/2014/main" id="{C951BDD9-6E8C-F646-A491-86F6A0597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35" y="4411306"/>
              <a:ext cx="861454" cy="861454"/>
            </a:xfrm>
            <a:prstGeom prst="rect">
              <a:avLst/>
            </a:prstGeom>
          </p:spPr>
        </p:pic>
        <p:pic>
          <p:nvPicPr>
            <p:cNvPr id="37" name="Picture 36">
              <a:extLst>
                <a:ext uri="{FF2B5EF4-FFF2-40B4-BE49-F238E27FC236}">
                  <a16:creationId xmlns:a16="http://schemas.microsoft.com/office/drawing/2014/main" id="{70EA8FE7-48DA-254D-A15C-7D066C5C43F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751" b="77955" l="10000" r="90000">
                          <a14:foregroundMark x1="37241" y1="39896" x2="37241" y2="39896"/>
                          <a14:foregroundMark x1="50000" y1="34974" x2="50000" y2="34974"/>
                          <a14:foregroundMark x1="57241" y1="35751" x2="57241" y2="35751"/>
                          <a14:foregroundMark x1="55000" y1="29793" x2="55000" y2="29793"/>
                          <a14:foregroundMark x1="43621" y1="33420" x2="43621" y2="33420"/>
                          <a14:foregroundMark x1="59655" y1="69689" x2="59655" y2="69689"/>
                        </a14:backgroundRemoval>
                      </a14:imgEffect>
                    </a14:imgLayer>
                  </a14:imgProps>
                </a:ext>
              </a:extLst>
            </a:blip>
            <a:srcRect t="21475" r="-7531" b="15770"/>
            <a:stretch/>
          </p:blipFill>
          <p:spPr>
            <a:xfrm>
              <a:off x="2064748" y="2997532"/>
              <a:ext cx="1036491" cy="432885"/>
            </a:xfrm>
            <a:prstGeom prst="rect">
              <a:avLst/>
            </a:prstGeom>
          </p:spPr>
        </p:pic>
        <p:pic>
          <p:nvPicPr>
            <p:cNvPr id="38" name="Picture 37">
              <a:extLst>
                <a:ext uri="{FF2B5EF4-FFF2-40B4-BE49-F238E27FC236}">
                  <a16:creationId xmlns:a16="http://schemas.microsoft.com/office/drawing/2014/main" id="{B0716CF6-D751-8D47-B7FF-069B4F2671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137" y="3114799"/>
              <a:ext cx="936525" cy="936525"/>
            </a:xfrm>
            <a:prstGeom prst="rect">
              <a:avLst/>
            </a:prstGeom>
          </p:spPr>
        </p:pic>
        <p:pic>
          <p:nvPicPr>
            <p:cNvPr id="39" name="Picture 38">
              <a:extLst>
                <a:ext uri="{FF2B5EF4-FFF2-40B4-BE49-F238E27FC236}">
                  <a16:creationId xmlns:a16="http://schemas.microsoft.com/office/drawing/2014/main" id="{9422840F-337F-A840-83F9-6DDA926A5D93}"/>
                </a:ext>
              </a:extLst>
            </p:cNvPr>
            <p:cNvPicPr>
              <a:picLocks noChangeAspect="1"/>
            </p:cNvPicPr>
            <p:nvPr/>
          </p:nvPicPr>
          <p:blipFill>
            <a:blip r:embed="rId8"/>
            <a:stretch>
              <a:fillRect/>
            </a:stretch>
          </p:blipFill>
          <p:spPr>
            <a:xfrm>
              <a:off x="2947560" y="4428169"/>
              <a:ext cx="620128" cy="620128"/>
            </a:xfrm>
            <a:prstGeom prst="rect">
              <a:avLst/>
            </a:prstGeom>
          </p:spPr>
        </p:pic>
        <p:pic>
          <p:nvPicPr>
            <p:cNvPr id="40" name="Picture 39">
              <a:extLst>
                <a:ext uri="{FF2B5EF4-FFF2-40B4-BE49-F238E27FC236}">
                  <a16:creationId xmlns:a16="http://schemas.microsoft.com/office/drawing/2014/main" id="{D524139F-3E2D-BF46-AE3C-D61B363CF623}"/>
                </a:ext>
              </a:extLst>
            </p:cNvPr>
            <p:cNvPicPr>
              <a:picLocks noChangeAspect="1"/>
            </p:cNvPicPr>
            <p:nvPr/>
          </p:nvPicPr>
          <p:blipFill>
            <a:blip r:embed="rId9"/>
            <a:stretch>
              <a:fillRect/>
            </a:stretch>
          </p:blipFill>
          <p:spPr>
            <a:xfrm>
              <a:off x="3657920" y="3612299"/>
              <a:ext cx="600015" cy="600015"/>
            </a:xfrm>
            <a:prstGeom prst="rect">
              <a:avLst/>
            </a:prstGeom>
          </p:spPr>
        </p:pic>
        <p:sp>
          <p:nvSpPr>
            <p:cNvPr id="41" name="TextBox 40">
              <a:extLst>
                <a:ext uri="{FF2B5EF4-FFF2-40B4-BE49-F238E27FC236}">
                  <a16:creationId xmlns:a16="http://schemas.microsoft.com/office/drawing/2014/main" id="{2C7F2A09-BFC9-C946-AAEF-EA705EEB6100}"/>
                </a:ext>
              </a:extLst>
            </p:cNvPr>
            <p:cNvSpPr txBox="1"/>
            <p:nvPr/>
          </p:nvSpPr>
          <p:spPr>
            <a:xfrm>
              <a:off x="3395643" y="3711272"/>
              <a:ext cx="3045210" cy="13788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Lack of </a:t>
              </a:r>
              <a:br>
                <a:rPr lang="en-US" sz="1200" dirty="0">
                  <a:solidFill>
                    <a:srgbClr val="57565A"/>
                  </a:solidFill>
                  <a:latin typeface="Calibri" panose="020F0502020204030204"/>
                </a:rPr>
              </a:br>
              <a:r>
                <a:rPr lang="en-US" sz="1200" dirty="0">
                  <a:solidFill>
                    <a:srgbClr val="57565A"/>
                  </a:solidFill>
                  <a:latin typeface="Calibri" panose="020F0502020204030204"/>
                </a:rPr>
                <a:t>disinfectants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to clean HH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surfaces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sp>
          <p:nvSpPr>
            <p:cNvPr id="42" name="TextBox 41">
              <a:extLst>
                <a:ext uri="{FF2B5EF4-FFF2-40B4-BE49-F238E27FC236}">
                  <a16:creationId xmlns:a16="http://schemas.microsoft.com/office/drawing/2014/main" id="{DE853A07-254B-2B4D-A541-00890CD06AF3}"/>
                </a:ext>
              </a:extLst>
            </p:cNvPr>
            <p:cNvSpPr txBox="1"/>
            <p:nvPr/>
          </p:nvSpPr>
          <p:spPr>
            <a:xfrm>
              <a:off x="8530834" y="3714483"/>
              <a:ext cx="3045210" cy="6267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Family/cultural/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gatherings</a:t>
              </a:r>
            </a:p>
          </p:txBody>
        </p:sp>
        <p:pic>
          <p:nvPicPr>
            <p:cNvPr id="43" name="Picture 42">
              <a:extLst>
                <a:ext uri="{FF2B5EF4-FFF2-40B4-BE49-F238E27FC236}">
                  <a16:creationId xmlns:a16="http://schemas.microsoft.com/office/drawing/2014/main" id="{AB12134C-4BBA-8241-BD13-EDE8E3F602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47989" y="3711272"/>
              <a:ext cx="1613629" cy="1613629"/>
            </a:xfrm>
            <a:prstGeom prst="rect">
              <a:avLst/>
            </a:prstGeom>
          </p:spPr>
        </p:pic>
      </p:grpSp>
      <p:pic>
        <p:nvPicPr>
          <p:cNvPr id="44" name="Picture 43">
            <a:extLst>
              <a:ext uri="{FF2B5EF4-FFF2-40B4-BE49-F238E27FC236}">
                <a16:creationId xmlns:a16="http://schemas.microsoft.com/office/drawing/2014/main" id="{B3C47BEC-1495-694A-B70C-A3FA293D5D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581" y="4425544"/>
            <a:ext cx="847350" cy="847350"/>
          </a:xfrm>
          <a:prstGeom prst="rect">
            <a:avLst/>
          </a:prstGeom>
        </p:spPr>
      </p:pic>
      <p:sp>
        <p:nvSpPr>
          <p:cNvPr id="45" name="TextBox 44">
            <a:extLst>
              <a:ext uri="{FF2B5EF4-FFF2-40B4-BE49-F238E27FC236}">
                <a16:creationId xmlns:a16="http://schemas.microsoft.com/office/drawing/2014/main" id="{98C4D0CB-189C-1849-B909-D5DA979F00DD}"/>
              </a:ext>
            </a:extLst>
          </p:cNvPr>
          <p:cNvSpPr txBox="1"/>
          <p:nvPr/>
        </p:nvSpPr>
        <p:spPr>
          <a:xfrm>
            <a:off x="361146" y="5263027"/>
            <a:ext cx="168559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Interaction of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and elderly people </a:t>
            </a: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sp>
        <p:nvSpPr>
          <p:cNvPr id="46" name="TextBox 45">
            <a:extLst>
              <a:ext uri="{FF2B5EF4-FFF2-40B4-BE49-F238E27FC236}">
                <a16:creationId xmlns:a16="http://schemas.microsoft.com/office/drawing/2014/main" id="{0F112BAA-4621-5A46-A20C-E4760C3B50C5}"/>
              </a:ext>
            </a:extLst>
          </p:cNvPr>
          <p:cNvSpPr txBox="1"/>
          <p:nvPr/>
        </p:nvSpPr>
        <p:spPr>
          <a:xfrm>
            <a:off x="2307799" y="5195643"/>
            <a:ext cx="1489465" cy="670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65A"/>
                </a:solidFill>
                <a:effectLst/>
                <a:uLnTx/>
                <a:uFillTx/>
                <a:latin typeface="Calibri" panose="020F0502020204030204"/>
              </a:rPr>
              <a:t>Lack of facemasks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7565A"/>
                </a:solidFill>
                <a:latin typeface="Calibri" panose="020F0502020204030204"/>
              </a:rPr>
              <a:t>to wear if someone at home is sick</a:t>
            </a:r>
            <a:endParaRPr kumimoji="0" lang="en-US" sz="1200" b="0" i="0" u="none" strike="noStrike" kern="1200" cap="none" spc="0" normalizeH="0" baseline="0" noProof="0" dirty="0">
              <a:ln>
                <a:noFill/>
              </a:ln>
              <a:solidFill>
                <a:srgbClr val="57565A"/>
              </a:solidFill>
              <a:effectLst/>
              <a:uLnTx/>
              <a:uFillTx/>
              <a:latin typeface="Calibri" panose="020F0502020204030204"/>
            </a:endParaRPr>
          </a:p>
        </p:txBody>
      </p:sp>
      <p:pic>
        <p:nvPicPr>
          <p:cNvPr id="47" name="Picture 46">
            <a:extLst>
              <a:ext uri="{FF2B5EF4-FFF2-40B4-BE49-F238E27FC236}">
                <a16:creationId xmlns:a16="http://schemas.microsoft.com/office/drawing/2014/main" id="{9F8A5909-F616-964F-B6D0-244B9A8054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63582" y="2236951"/>
            <a:ext cx="937611" cy="937611"/>
          </a:xfrm>
          <a:prstGeom prst="rect">
            <a:avLst/>
          </a:prstGeom>
        </p:spPr>
      </p:pic>
      <p:sp>
        <p:nvSpPr>
          <p:cNvPr id="48" name="TextBox 47">
            <a:extLst>
              <a:ext uri="{FF2B5EF4-FFF2-40B4-BE49-F238E27FC236}">
                <a16:creationId xmlns:a16="http://schemas.microsoft.com/office/drawing/2014/main" id="{EE79F2E2-0C74-9C4E-AE32-3A8B4DB5C93A}"/>
              </a:ext>
            </a:extLst>
          </p:cNvPr>
          <p:cNvSpPr txBox="1"/>
          <p:nvPr/>
        </p:nvSpPr>
        <p:spPr>
          <a:xfrm>
            <a:off x="6749299" y="3407961"/>
            <a:ext cx="30452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7565A"/>
                </a:solidFill>
                <a:effectLst/>
                <a:uLnTx/>
                <a:uFillTx/>
                <a:latin typeface="Calibri" panose="020F0502020204030204"/>
                <a:ea typeface="+mn-ea"/>
                <a:cs typeface="+mn-cs"/>
              </a:rPr>
              <a:t>What else?</a:t>
            </a:r>
          </a:p>
        </p:txBody>
      </p:sp>
      <p:pic>
        <p:nvPicPr>
          <p:cNvPr id="49" name="Picture 48" descr="noun_12760.png">
            <a:extLst>
              <a:ext uri="{FF2B5EF4-FFF2-40B4-BE49-F238E27FC236}">
                <a16:creationId xmlns:a16="http://schemas.microsoft.com/office/drawing/2014/main" id="{A7B7A8EA-CE88-E648-AE6B-AE74758FE0BF}"/>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3905" y="2459438"/>
            <a:ext cx="1217090" cy="1217090"/>
          </a:xfrm>
          <a:prstGeom prst="rect">
            <a:avLst/>
          </a:prstGeom>
        </p:spPr>
      </p:pic>
    </p:spTree>
    <p:extLst>
      <p:ext uri="{BB962C8B-B14F-4D97-AF65-F5344CB8AC3E}">
        <p14:creationId xmlns:p14="http://schemas.microsoft.com/office/powerpoint/2010/main" val="2701327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191000"/>
          </a:xfrm>
        </p:spPr>
        <p:txBody>
          <a:bodyPr>
            <a:noAutofit/>
          </a:bodyPr>
          <a:lstStyle/>
          <a:p>
            <a:r>
              <a:rPr lang="en-US" dirty="0"/>
              <a:t>What are some of the facilitators and barriers to adopting some of these behaviors</a:t>
            </a:r>
            <a:r>
              <a:rPr lang="en-US" dirty="0" smtClean="0"/>
              <a:t>?</a:t>
            </a:r>
            <a:endParaRPr lang="en-US" dirty="0"/>
          </a:p>
          <a:p>
            <a:r>
              <a:rPr lang="en-US" dirty="0"/>
              <a:t>What are some ways we can influence HHs, with consideration of the different levels in the socio-ecological model</a:t>
            </a:r>
            <a:r>
              <a:rPr lang="en-US" dirty="0" smtClean="0"/>
              <a:t>?</a:t>
            </a:r>
            <a:endParaRPr lang="en-US" dirty="0"/>
          </a:p>
          <a:p>
            <a:r>
              <a:rPr lang="en-US" dirty="0"/>
              <a:t>Which community groups are you engaging or do we need to engage to support positive behaviors</a:t>
            </a:r>
            <a:r>
              <a:rPr lang="en-US" dirty="0" smtClean="0"/>
              <a:t>?</a:t>
            </a:r>
            <a:endParaRPr lang="en-US" dirty="0"/>
          </a:p>
          <a:p>
            <a:r>
              <a:rPr lang="en-ZW" dirty="0">
                <a:cs typeface="Arial" panose="020B0604020202020204" pitchFamily="34" charset="0"/>
              </a:rPr>
              <a:t>What are the most common communication channels used in your area? Why do you think people use them? Are different channels used to reach women, children, elderly populations, or people in your community with disabilities?</a:t>
            </a:r>
          </a:p>
        </p:txBody>
      </p:sp>
      <p:sp>
        <p:nvSpPr>
          <p:cNvPr id="3" name="Footer Placeholder 2"/>
          <p:cNvSpPr>
            <a:spLocks noGrp="1"/>
          </p:cNvSpPr>
          <p:nvPr>
            <p:ph type="ftr" sz="quarter" idx="3"/>
          </p:nvPr>
        </p:nvSpPr>
        <p:spPr/>
        <p:txBody>
          <a:bodyPr/>
          <a:lstStyle/>
          <a:p>
            <a:r>
              <a:rPr lang="en-US" smtClean="0"/>
              <a:t>READY: GLOBAL READINESS FOR MAJOR DISEASE OUTBREAK RESPONSE</a:t>
            </a:r>
            <a:endParaRPr lang="en-US"/>
          </a:p>
        </p:txBody>
      </p:sp>
      <p:sp>
        <p:nvSpPr>
          <p:cNvPr id="4" name="Title 3"/>
          <p:cNvSpPr>
            <a:spLocks noGrp="1"/>
          </p:cNvSpPr>
          <p:nvPr>
            <p:ph type="title"/>
          </p:nvPr>
        </p:nvSpPr>
        <p:spPr>
          <a:xfrm>
            <a:off x="686104" y="848380"/>
            <a:ext cx="7772400" cy="523220"/>
          </a:xfrm>
        </p:spPr>
        <p:txBody>
          <a:bodyPr/>
          <a:lstStyle/>
          <a:p>
            <a:r>
              <a:rPr lang="en-GB" dirty="0" smtClean="0"/>
              <a:t>Scenario 3: Questions</a:t>
            </a:r>
            <a:endParaRPr lang="en-US" dirty="0"/>
          </a:p>
        </p:txBody>
      </p:sp>
    </p:spTree>
    <p:extLst>
      <p:ext uri="{BB962C8B-B14F-4D97-AF65-F5344CB8AC3E}">
        <p14:creationId xmlns:p14="http://schemas.microsoft.com/office/powerpoint/2010/main" val="2103804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f48e1d0-7cb8-41d9-828b-ed81fdeb0972">
      <UserInfo>
        <DisplayName>Sanchez, Carla</DisplayName>
        <AccountId>2125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F1B80A-9976-4B54-AF50-76C8D7D66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8e1d0-7cb8-41d9-828b-ed81fdeb0972"/>
    <ds:schemaRef ds:uri="5e5cfa32-f11a-48b5-b101-6ccd0d9d1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0F5F32-1A34-436B-9DA3-FC20D6AC72F4}">
  <ds:schemaRefs>
    <ds:schemaRef ds:uri="http://schemas.microsoft.com/office/2006/documentManagement/types"/>
    <ds:schemaRef ds:uri="2f48e1d0-7cb8-41d9-828b-ed81fdeb0972"/>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5e5cfa32-f11a-48b5-b101-6ccd0d9d11b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CA351BE-5A6A-4F61-8B9A-2549B71CF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4.3-Template_12.7.2016</Template>
  <TotalTime>105</TotalTime>
  <Words>551</Words>
  <Application>Microsoft Office PowerPoint</Application>
  <PresentationFormat>On-screen Show (4:3)</PresentationFormat>
  <Paragraphs>71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4.3-Template_12.7.2016</vt:lpstr>
      <vt:lpstr>SCENARIO EXAMPLE RISK COMMUNICATION AND COMMUNITY ENGAGEMENT</vt:lpstr>
      <vt:lpstr>Scenario 1: Rumors and Misinformation</vt:lpstr>
      <vt:lpstr>Scenario 1: Questions</vt:lpstr>
      <vt:lpstr>Scenario 2: COVID-19 Transmission at Community Level</vt:lpstr>
      <vt:lpstr>Scenario 2: Questions</vt:lpstr>
      <vt:lpstr>Scenario 3: COVID-19 Household Behaviors</vt:lpstr>
      <vt:lpstr>Scenario 3: Questions</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15</cp:revision>
  <dcterms:created xsi:type="dcterms:W3CDTF">2017-03-16T17:46:58Z</dcterms:created>
  <dcterms:modified xsi:type="dcterms:W3CDTF">2020-07-13T14:10:18Z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