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4043" r:id="rId4"/>
    <p:sldMasterId id="2147484268" r:id="rId5"/>
  </p:sldMasterIdLst>
  <p:notesMasterIdLst>
    <p:notesMasterId r:id="rId22"/>
  </p:notesMasterIdLst>
  <p:handoutMasterIdLst>
    <p:handoutMasterId r:id="rId23"/>
  </p:handoutMasterIdLst>
  <p:sldIdLst>
    <p:sldId id="4269" r:id="rId6"/>
    <p:sldId id="4270" r:id="rId7"/>
    <p:sldId id="4271" r:id="rId8"/>
    <p:sldId id="4272" r:id="rId9"/>
    <p:sldId id="4273" r:id="rId10"/>
    <p:sldId id="4274" r:id="rId11"/>
    <p:sldId id="4275" r:id="rId12"/>
    <p:sldId id="4276" r:id="rId13"/>
    <p:sldId id="4277" r:id="rId14"/>
    <p:sldId id="4278" r:id="rId15"/>
    <p:sldId id="4279" r:id="rId16"/>
    <p:sldId id="4280" r:id="rId17"/>
    <p:sldId id="4281" r:id="rId18"/>
    <p:sldId id="4282" r:id="rId19"/>
    <p:sldId id="4283" r:id="rId20"/>
    <p:sldId id="4284"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3" userDrawn="1">
          <p15:clr>
            <a:srgbClr val="A4A3A4"/>
          </p15:clr>
        </p15:guide>
        <p15:guide id="2" orient="horz" pos="738" userDrawn="1">
          <p15:clr>
            <a:srgbClr val="A4A3A4"/>
          </p15:clr>
        </p15:guide>
        <p15:guide id="3" orient="horz" pos="997" userDrawn="1">
          <p15:clr>
            <a:srgbClr val="A4A3A4"/>
          </p15:clr>
        </p15:guide>
        <p15:guide id="4" pos="5658" userDrawn="1">
          <p15:clr>
            <a:srgbClr val="A4A3A4"/>
          </p15:clr>
        </p15:guide>
        <p15:guide id="5" pos="95" userDrawn="1">
          <p15:clr>
            <a:srgbClr val="A4A3A4"/>
          </p15:clr>
        </p15:guide>
        <p15:guide id="6" pos="272" userDrawn="1">
          <p15:clr>
            <a:srgbClr val="A4A3A4"/>
          </p15:clr>
        </p15:guide>
        <p15:guide id="7" pos="287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tness, Jesse" initials="HJ" lastIdx="8" clrIdx="0">
    <p:extLst>
      <p:ext uri="{19B8F6BF-5375-455C-9EA6-DF929625EA0E}">
        <p15:presenceInfo xmlns:p15="http://schemas.microsoft.com/office/powerpoint/2012/main" userId="S-1-5-21-1794262703-530063779-3795828387-2272" providerId="AD"/>
      </p:ext>
    </p:extLst>
  </p:cmAuthor>
  <p:cmAuthor id="2" name="Toney, Ryan" initials="TR" lastIdx="1" clrIdx="1">
    <p:extLst>
      <p:ext uri="{19B8F6BF-5375-455C-9EA6-DF929625EA0E}">
        <p15:presenceInfo xmlns:p15="http://schemas.microsoft.com/office/powerpoint/2012/main" userId="S::rtoney@savechildren.org::7b6b5468-d78e-4aa6-9a0f-af121431d583" providerId="AD"/>
      </p:ext>
    </p:extLst>
  </p:cmAuthor>
  <p:cmAuthor id="3" name="Sanchez, Carla" initials="SC" lastIdx="4" clrIdx="2">
    <p:extLst>
      <p:ext uri="{19B8F6BF-5375-455C-9EA6-DF929625EA0E}">
        <p15:presenceInfo xmlns:p15="http://schemas.microsoft.com/office/powerpoint/2012/main" userId="S-1-5-21-1794262703-530063779-3795828387-48848" providerId="AD"/>
      </p:ext>
    </p:extLst>
  </p:cmAuthor>
  <p:cmAuthor id="4" name="Guest User" initials="GU" lastIdx="15" clrIdx="3">
    <p:extLst>
      <p:ext uri="{19B8F6BF-5375-455C-9EA6-DF929625EA0E}">
        <p15:presenceInfo xmlns:p15="http://schemas.microsoft.com/office/powerpoint/2012/main" userId="S::urn:spo:anon#d7c2b21cb68142fa9eccc3e96d4ccc7a6df11542657c6f51e24cd087930b5684::" providerId="AD"/>
      </p:ext>
    </p:extLst>
  </p:cmAuthor>
  <p:cmAuthor id="5" name="Kathryn Bertram" initials="KB" lastIdx="6" clrIdx="4">
    <p:extLst>
      <p:ext uri="{19B8F6BF-5375-455C-9EA6-DF929625EA0E}">
        <p15:presenceInfo xmlns:p15="http://schemas.microsoft.com/office/powerpoint/2012/main" userId="S::kbertra1@jh.edu::d28d93da-991d-4895-9035-b6f3310ed1c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0D32"/>
    <a:srgbClr val="743109"/>
    <a:srgbClr val="8C9196"/>
    <a:srgbClr val="D1001A"/>
    <a:srgbClr val="FFC400"/>
    <a:srgbClr val="2C3B34"/>
    <a:srgbClr val="72DEFF"/>
    <a:srgbClr val="4F5054"/>
    <a:srgbClr val="C9001B"/>
    <a:srgbClr val="FF344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459" autoAdjust="0"/>
    <p:restoredTop sz="95084" autoAdjust="0"/>
  </p:normalViewPr>
  <p:slideViewPr>
    <p:cSldViewPr snapToGrid="0">
      <p:cViewPr varScale="1">
        <p:scale>
          <a:sx n="80" d="100"/>
          <a:sy n="80" d="100"/>
        </p:scale>
        <p:origin x="1090" y="58"/>
      </p:cViewPr>
      <p:guideLst>
        <p:guide orient="horz" pos="3973"/>
        <p:guide orient="horz" pos="738"/>
        <p:guide orient="horz" pos="997"/>
        <p:guide pos="5658"/>
        <p:guide pos="95"/>
        <p:guide pos="272"/>
        <p:guide pos="287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E0D6A37-291F-4E46-BB73-3B99CE153558}" type="datetimeFigureOut">
              <a:rPr lang="en-US" smtClean="0"/>
              <a:t>7/13/2020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BB6E366-02D8-9240-8F65-12E2F8F2864D}" type="slidenum">
              <a:rPr lang="en-US" smtClean="0"/>
              <a:t>‹#›</a:t>
            </a:fld>
            <a:endParaRPr lang="en-US"/>
          </a:p>
        </p:txBody>
      </p:sp>
    </p:spTree>
    <p:extLst>
      <p:ext uri="{BB962C8B-B14F-4D97-AF65-F5344CB8AC3E}">
        <p14:creationId xmlns:p14="http://schemas.microsoft.com/office/powerpoint/2010/main" val="278679925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CCCD24-79A0-1B45-AEA8-F931F4D6188E}" type="datetimeFigureOut">
              <a:rPr lang="en-US" smtClean="0"/>
              <a:t>7/13/2020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FFFF08-BA74-3E4E-B67B-CFCBDE5D9836}" type="slidenum">
              <a:rPr lang="en-US" smtClean="0"/>
              <a:t>‹#›</a:t>
            </a:fld>
            <a:endParaRPr lang="en-US"/>
          </a:p>
        </p:txBody>
      </p:sp>
    </p:spTree>
    <p:extLst>
      <p:ext uri="{BB962C8B-B14F-4D97-AF65-F5344CB8AC3E}">
        <p14:creationId xmlns:p14="http://schemas.microsoft.com/office/powerpoint/2010/main" val="1554738843"/>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Lack</a:t>
            </a:r>
            <a:r>
              <a:rPr lang="en-US" sz="1200" kern="1200" baseline="0" dirty="0">
                <a:solidFill>
                  <a:schemeClr val="tx1"/>
                </a:solidFill>
                <a:effectLst/>
                <a:latin typeface="+mn-lt"/>
                <a:ea typeface="+mn-ea"/>
                <a:cs typeface="+mn-cs"/>
              </a:rPr>
              <a:t> of trust and misinformation, a lot of conflicting information</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Vulnerable groups: refugees, children, elderly people, people living with disabilities</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Conflict</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Isolation/quarantine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AB817B-7EC9-4E8A-BEC2-867DF6D5506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3327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motivations for creating, sharing and amplifying rumors may vary from something as simple as trying to be helpful to needing to feel some sense of control in stressful times to wanting to position oneself as being “in the know” or even intentionally misleading (for economic or political gain). </a:t>
            </a:r>
            <a:endParaRPr lang="en-US" dirty="0"/>
          </a:p>
        </p:txBody>
      </p:sp>
      <p:sp>
        <p:nvSpPr>
          <p:cNvPr id="4" name="Slide Number Placeholder 3"/>
          <p:cNvSpPr>
            <a:spLocks noGrp="1"/>
          </p:cNvSpPr>
          <p:nvPr>
            <p:ph type="sldNum" sz="quarter" idx="5"/>
          </p:nvPr>
        </p:nvSpPr>
        <p:spPr/>
        <p:txBody>
          <a:bodyPr/>
          <a:lstStyle/>
          <a:p>
            <a:fld id="{8B7BC2A2-50A8-2247-A59E-17B0A4824E0B}" type="slidenum">
              <a:rPr lang="en-US" smtClean="0"/>
              <a:t>3</a:t>
            </a:fld>
            <a:endParaRPr lang="en-US"/>
          </a:p>
        </p:txBody>
      </p:sp>
    </p:spTree>
    <p:extLst>
      <p:ext uri="{BB962C8B-B14F-4D97-AF65-F5344CB8AC3E}">
        <p14:creationId xmlns:p14="http://schemas.microsoft.com/office/powerpoint/2010/main" val="2502824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E8F308-40A5-4C3C-8062-21C73BAB46E4}" type="slidenum">
              <a:rPr lang="en-GB" smtClean="0"/>
              <a:t>5</a:t>
            </a:fld>
            <a:endParaRPr lang="en-GB"/>
          </a:p>
        </p:txBody>
      </p:sp>
    </p:spTree>
    <p:extLst>
      <p:ext uri="{BB962C8B-B14F-4D97-AF65-F5344CB8AC3E}">
        <p14:creationId xmlns:p14="http://schemas.microsoft.com/office/powerpoint/2010/main" val="2378289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Listening to your community/ public is essential to understand what they are worried about, what information they believe, concerns they have and rumors they’ve heard around coronavirus. Make sure to pick people who represent the diverse and dynamic groups within the community – this will enable you to develop a network that reaches deep into the community. </a:t>
            </a:r>
          </a:p>
          <a:p>
            <a:pPr marL="171450" indent="-171450">
              <a:buFont typeface="Arial" panose="020B0604020202020204" pitchFamily="34" charset="0"/>
              <a:buChar char="•"/>
            </a:pPr>
            <a:endParaRPr lang="fr-CH" dirty="0"/>
          </a:p>
          <a:p>
            <a:pPr marL="171450" indent="-171450">
              <a:buFont typeface="Arial" panose="020B0604020202020204" pitchFamily="34" charset="0"/>
              <a:buChar char="•"/>
            </a:pPr>
            <a:r>
              <a:rPr lang="en-GB" sz="1200" b="0" i="0" u="none" strike="noStrike" kern="1200" baseline="0" dirty="0">
                <a:solidFill>
                  <a:schemeClr val="tx1"/>
                </a:solidFill>
                <a:latin typeface="Times New Roman" pitchFamily="18" charset="0"/>
                <a:ea typeface="ＭＳ Ｐゴシック" charset="-128"/>
                <a:cs typeface="ＭＳ Ｐゴシック" charset="0"/>
              </a:rPr>
              <a:t>Identifying rumours is not as simple as asking people ‘what rumours have you heard’. People may believe a rumour to be true and therefore not even consider it a rumour, or people may not trust you as someone to discuss this with. To effectively listen to rumours, you need to: </a:t>
            </a:r>
          </a:p>
          <a:p>
            <a:pPr lvl="1"/>
            <a:r>
              <a:rPr lang="en-GB" sz="1200" b="0" i="0" u="none" strike="noStrike" kern="1200" baseline="0" dirty="0">
                <a:solidFill>
                  <a:schemeClr val="tx1"/>
                </a:solidFill>
                <a:latin typeface="Times New Roman" pitchFamily="18" charset="0"/>
                <a:ea typeface="ＭＳ Ｐゴシック" charset="-128"/>
                <a:cs typeface="ＭＳ Ｐゴシック" charset="0"/>
              </a:rPr>
              <a:t>• Build on existing and trusted relationships as ways to listen. </a:t>
            </a:r>
          </a:p>
          <a:p>
            <a:pPr lvl="1"/>
            <a:r>
              <a:rPr lang="en-GB" sz="1200" b="0" i="0" u="none" strike="noStrike" kern="1200" baseline="0" dirty="0">
                <a:solidFill>
                  <a:schemeClr val="tx1"/>
                </a:solidFill>
                <a:latin typeface="Times New Roman" pitchFamily="18" charset="0"/>
                <a:ea typeface="ＭＳ Ｐゴシック" charset="-128"/>
                <a:cs typeface="ＭＳ Ｐゴシック" charset="0"/>
              </a:rPr>
              <a:t>• Ensure you can listen to the language the community is most comfortable using. </a:t>
            </a:r>
          </a:p>
          <a:p>
            <a:pPr lvl="1"/>
            <a:r>
              <a:rPr lang="en-GB" sz="1200" b="0" i="0" u="none" strike="noStrike" kern="1200" baseline="0" dirty="0">
                <a:solidFill>
                  <a:schemeClr val="tx1"/>
                </a:solidFill>
                <a:latin typeface="Times New Roman" pitchFamily="18" charset="0"/>
                <a:ea typeface="ＭＳ Ｐゴシック" charset="-128"/>
                <a:cs typeface="ＭＳ Ｐゴシック" charset="0"/>
              </a:rPr>
              <a:t>• Have open and unstructured conversations with the community </a:t>
            </a:r>
          </a:p>
          <a:p>
            <a:pPr lvl="1"/>
            <a:endParaRPr lang="en-GB" sz="1200" b="0" i="0" u="none" strike="noStrike" kern="1200" baseline="0" dirty="0">
              <a:solidFill>
                <a:schemeClr val="tx1"/>
              </a:solidFill>
              <a:latin typeface="Times New Roman" pitchFamily="18" charset="0"/>
              <a:ea typeface="ＭＳ Ｐゴシック" charset="-128"/>
              <a:cs typeface="ＭＳ Ｐゴシック" charset="0"/>
            </a:endParaRPr>
          </a:p>
          <a:p>
            <a:r>
              <a:rPr lang="en-GB" sz="1200" b="0" i="0" u="none" strike="noStrike" kern="1200" baseline="0" dirty="0">
                <a:solidFill>
                  <a:schemeClr val="tx1"/>
                </a:solidFill>
                <a:latin typeface="Times New Roman" pitchFamily="18" charset="0"/>
                <a:ea typeface="ＭＳ Ｐゴシック" charset="-128"/>
                <a:cs typeface="ＭＳ Ｐゴシック" charset="0"/>
              </a:rPr>
              <a:t>• There are lot of channels for collecting rumours.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DE8F308-40A5-4C3C-8062-21C73BAB46E4}" type="slidenum">
              <a:rPr lang="en-GB" smtClean="0"/>
              <a:t>7</a:t>
            </a:fld>
            <a:endParaRPr lang="en-GB"/>
          </a:p>
        </p:txBody>
      </p:sp>
    </p:spTree>
    <p:extLst>
      <p:ext uri="{BB962C8B-B14F-4D97-AF65-F5344CB8AC3E}">
        <p14:creationId xmlns:p14="http://schemas.microsoft.com/office/powerpoint/2010/main" val="3485649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a:t>Importantly, consider how they know what they know and don’t be afraid to ask them that. You don’t want someone’s opinion; you want the facts, so it is helpful to consider a person’s qualifications, position, interests and biases. </a:t>
            </a:r>
          </a:p>
          <a:p>
            <a:endParaRPr lang="fr-CH" dirty="0"/>
          </a:p>
          <a:p>
            <a:r>
              <a:rPr lang="en-GB" dirty="0"/>
              <a:t>1. Explain to your contact that you are verifying a rumour, which may or may not be true, and explain the rumour that you have heard.</a:t>
            </a:r>
          </a:p>
          <a:p>
            <a:r>
              <a:rPr lang="en-GB" dirty="0"/>
              <a:t>2. Ask them what is true/untrue20 about the rumour and to state in simple terms the facts and how they know them.</a:t>
            </a:r>
          </a:p>
          <a:p>
            <a:r>
              <a:rPr lang="en-GB" dirty="0"/>
              <a:t>3. Ask for any supporting documentation, or where members of the community could get more information.</a:t>
            </a:r>
          </a:p>
          <a:p>
            <a:r>
              <a:rPr lang="en-GB" dirty="0"/>
              <a:t>4. Repeat to them what you have heard to check that you have understood correctly. You should finish with a clear understanding of the facts – if you aren’t sure ask again.</a:t>
            </a:r>
          </a:p>
          <a:p>
            <a:endParaRPr lang="fr-CH"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Times New Roman" pitchFamily="18" charset="0"/>
                <a:ea typeface="ＭＳ Ｐゴシック" charset="-128"/>
                <a:cs typeface="ＭＳ Ｐゴシック" charset="0"/>
              </a:rPr>
              <a:t>• Understanding what triggered the rumour can help you plan a response and prevent it from being repeated. For example, did the rumour start because a badly worded message? Something a volunteer said? A Government announcement? Or because of the way we carried out activities – for example around safe and dignified burials? </a:t>
            </a:r>
          </a:p>
          <a:p>
            <a:endParaRPr lang="el-GR" dirty="0"/>
          </a:p>
        </p:txBody>
      </p:sp>
      <p:sp>
        <p:nvSpPr>
          <p:cNvPr id="4" name="3 - Θέση αριθμού διαφάνειας"/>
          <p:cNvSpPr>
            <a:spLocks noGrp="1"/>
          </p:cNvSpPr>
          <p:nvPr>
            <p:ph type="sldNum" sz="quarter" idx="10"/>
          </p:nvPr>
        </p:nvSpPr>
        <p:spPr/>
        <p:txBody>
          <a:bodyPr/>
          <a:lstStyle/>
          <a:p>
            <a:fld id="{7ACE0B7B-9CB3-468C-9DFA-574F485EB3C7}" type="slidenum">
              <a:rPr lang="el-GR" smtClean="0"/>
              <a:t>11</a:t>
            </a:fld>
            <a:endParaRPr lang="el-GR"/>
          </a:p>
        </p:txBody>
      </p:sp>
    </p:spTree>
    <p:extLst>
      <p:ext uri="{BB962C8B-B14F-4D97-AF65-F5344CB8AC3E}">
        <p14:creationId xmlns:p14="http://schemas.microsoft.com/office/powerpoint/2010/main" val="2779505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Times New Roman" pitchFamily="18" charset="0"/>
                <a:ea typeface="ＭＳ Ｐゴシック" charset="-128"/>
                <a:cs typeface="ＭＳ Ｐゴシック" charset="0"/>
              </a:rPr>
              <a:t>Responding to rumours </a:t>
            </a:r>
          </a:p>
          <a:p>
            <a:r>
              <a:rPr lang="en-GB" sz="1200" b="0" i="0" u="none" strike="noStrike" kern="1200" baseline="0" dirty="0">
                <a:solidFill>
                  <a:schemeClr val="tx1"/>
                </a:solidFill>
                <a:latin typeface="Times New Roman" pitchFamily="18" charset="0"/>
                <a:ea typeface="ＭＳ Ｐゴシック" charset="-128"/>
                <a:cs typeface="ＭＳ Ｐゴシック" charset="0"/>
              </a:rPr>
              <a:t>• Don’t just ignore or deny the rumour. Replace it by sharing factual information through trusted communication channels using words and the language that the community best understand </a:t>
            </a:r>
          </a:p>
          <a:p>
            <a:r>
              <a:rPr lang="en-GB" sz="1200" b="0" i="0" u="none" strike="noStrike" kern="1200" baseline="0" dirty="0">
                <a:solidFill>
                  <a:schemeClr val="tx1"/>
                </a:solidFill>
                <a:latin typeface="Times New Roman" pitchFamily="18" charset="0"/>
                <a:ea typeface="ＭＳ Ｐゴシック" charset="-128"/>
                <a:cs typeface="ＭＳ Ｐゴシック" charset="0"/>
              </a:rPr>
              <a:t>• Check that the messages and the new narrative are being received, </a:t>
            </a:r>
          </a:p>
          <a:p>
            <a:r>
              <a:rPr lang="en-GB" sz="1200" b="0" i="0" u="none" strike="noStrike" kern="1200" baseline="0" dirty="0">
                <a:solidFill>
                  <a:schemeClr val="tx1"/>
                </a:solidFill>
                <a:latin typeface="Times New Roman" pitchFamily="18" charset="0"/>
                <a:ea typeface="ＭＳ Ｐゴシック" charset="-128"/>
                <a:cs typeface="ＭＳ Ｐゴシック" charset="0"/>
              </a:rPr>
              <a:t>• Make sure all staff and volunteers, especially community mobilizers are regularly informed about the latest rumours and how they should respond if they hear them. </a:t>
            </a:r>
          </a:p>
          <a:p>
            <a:r>
              <a:rPr lang="en-GB" sz="1200" b="0" i="0" u="none" strike="noStrike" kern="1200" baseline="0" dirty="0">
                <a:solidFill>
                  <a:schemeClr val="tx1"/>
                </a:solidFill>
                <a:latin typeface="Times New Roman" pitchFamily="18" charset="0"/>
                <a:ea typeface="ＭＳ Ｐゴシック" charset="-128"/>
                <a:cs typeface="ＭＳ Ｐゴシック" charset="0"/>
              </a:rPr>
              <a:t>• Respect local beliefs! For instance, a common </a:t>
            </a:r>
            <a:r>
              <a:rPr lang="en-GB" sz="1200" b="0" i="0" u="none" strike="noStrike" kern="1200" baseline="0" dirty="0" err="1">
                <a:solidFill>
                  <a:schemeClr val="tx1"/>
                </a:solidFill>
                <a:latin typeface="Times New Roman" pitchFamily="18" charset="0"/>
                <a:ea typeface="ＭＳ Ｐゴシック" charset="-128"/>
                <a:cs typeface="ＭＳ Ｐゴシック" charset="0"/>
              </a:rPr>
              <a:t>rumor</a:t>
            </a:r>
            <a:r>
              <a:rPr lang="en-GB" sz="1200" b="0" i="0" u="none" strike="noStrike" kern="1200" baseline="0" dirty="0">
                <a:solidFill>
                  <a:schemeClr val="tx1"/>
                </a:solidFill>
                <a:latin typeface="Times New Roman" pitchFamily="18" charset="0"/>
                <a:ea typeface="ＭＳ Ｐゴシック" charset="-128"/>
                <a:cs typeface="ＭＳ Ｐゴシック" charset="0"/>
              </a:rPr>
              <a:t> during the Ebola outbreak was that Ebola is caused by witchcraft; the conventional response was to refer to Ebola as a virus. However, more useful would have been to accept this alternative explanation and create recommendations consistent with community mind-set (e.g., don’t touch this person unprotected, but provide food [and prayers] as a token of empathy). </a:t>
            </a:r>
          </a:p>
          <a:p>
            <a:endParaRPr lang="en-GB" dirty="0"/>
          </a:p>
        </p:txBody>
      </p:sp>
      <p:sp>
        <p:nvSpPr>
          <p:cNvPr id="4" name="Slide Number Placeholder 3"/>
          <p:cNvSpPr>
            <a:spLocks noGrp="1"/>
          </p:cNvSpPr>
          <p:nvPr>
            <p:ph type="sldNum" sz="quarter" idx="10"/>
          </p:nvPr>
        </p:nvSpPr>
        <p:spPr/>
        <p:txBody>
          <a:bodyPr/>
          <a:lstStyle/>
          <a:p>
            <a:fld id="{ADB13165-C323-594B-A761-369AC4CD210A}" type="slidenum">
              <a:rPr lang="en-GB" smtClean="0"/>
              <a:pPr/>
              <a:t>13</a:t>
            </a:fld>
            <a:endParaRPr lang="en-GB"/>
          </a:p>
        </p:txBody>
      </p:sp>
    </p:spTree>
    <p:extLst>
      <p:ext uri="{BB962C8B-B14F-4D97-AF65-F5344CB8AC3E}">
        <p14:creationId xmlns:p14="http://schemas.microsoft.com/office/powerpoint/2010/main" val="16630893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emf"/><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Content Placeholder 4">
            <a:extLst>
              <a:ext uri="{FF2B5EF4-FFF2-40B4-BE49-F238E27FC236}">
                <a16:creationId xmlns:a16="http://schemas.microsoft.com/office/drawing/2014/main" id="{2A163C7C-4D74-B542-AD1C-4A9DA37722F5}"/>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r="67345" b="64130"/>
          <a:stretch/>
        </p:blipFill>
        <p:spPr>
          <a:xfrm>
            <a:off x="0" y="0"/>
            <a:ext cx="3311013" cy="3637030"/>
          </a:xfrm>
          <a:prstGeom prst="rect">
            <a:avLst/>
          </a:prstGeom>
        </p:spPr>
      </p:pic>
      <p:sp>
        <p:nvSpPr>
          <p:cNvPr id="2" name="Title 1"/>
          <p:cNvSpPr>
            <a:spLocks noGrp="1"/>
          </p:cNvSpPr>
          <p:nvPr>
            <p:ph type="ctrTitle"/>
          </p:nvPr>
        </p:nvSpPr>
        <p:spPr>
          <a:xfrm>
            <a:off x="685800" y="2130427"/>
            <a:ext cx="7772400" cy="1470025"/>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0" y="3886201"/>
            <a:ext cx="6400800" cy="1197077"/>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grpSp>
        <p:nvGrpSpPr>
          <p:cNvPr id="13" name="Group 12">
            <a:extLst>
              <a:ext uri="{FF2B5EF4-FFF2-40B4-BE49-F238E27FC236}">
                <a16:creationId xmlns:a16="http://schemas.microsoft.com/office/drawing/2014/main" id="{340120E3-EFBD-454E-B780-545A01A1478E}"/>
              </a:ext>
            </a:extLst>
          </p:cNvPr>
          <p:cNvGrpSpPr>
            <a:grpSpLocks noChangeAspect="1"/>
          </p:cNvGrpSpPr>
          <p:nvPr userDrawn="1"/>
        </p:nvGrpSpPr>
        <p:grpSpPr>
          <a:xfrm>
            <a:off x="642553" y="5814400"/>
            <a:ext cx="7888993" cy="822960"/>
            <a:chOff x="5760422" y="6240334"/>
            <a:chExt cx="6925574" cy="541843"/>
          </a:xfrm>
        </p:grpSpPr>
        <p:pic>
          <p:nvPicPr>
            <p:cNvPr id="14" name="Picture 13">
              <a:extLst>
                <a:ext uri="{FF2B5EF4-FFF2-40B4-BE49-F238E27FC236}">
                  <a16:creationId xmlns:a16="http://schemas.microsoft.com/office/drawing/2014/main" id="{40460B19-1477-9843-B2ED-AD8C4DD6806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131" t="7764" b="11849"/>
            <a:stretch/>
          </p:blipFill>
          <p:spPr>
            <a:xfrm>
              <a:off x="11107805" y="6240334"/>
              <a:ext cx="1578191" cy="498546"/>
            </a:xfrm>
            <a:prstGeom prst="rect">
              <a:avLst/>
            </a:prstGeom>
          </p:spPr>
        </p:pic>
        <p:pic>
          <p:nvPicPr>
            <p:cNvPr id="15" name="Picture 14">
              <a:extLst>
                <a:ext uri="{FF2B5EF4-FFF2-40B4-BE49-F238E27FC236}">
                  <a16:creationId xmlns:a16="http://schemas.microsoft.com/office/drawing/2014/main" id="{32E8563C-95F8-6147-8C13-2EA2854E225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054" t="11598" r="8125" b="14214"/>
            <a:stretch/>
          </p:blipFill>
          <p:spPr>
            <a:xfrm>
              <a:off x="5760422" y="6240334"/>
              <a:ext cx="1589058" cy="541843"/>
            </a:xfrm>
            <a:prstGeom prst="rect">
              <a:avLst/>
            </a:prstGeom>
          </p:spPr>
        </p:pic>
      </p:grpSp>
    </p:spTree>
    <p:extLst>
      <p:ext uri="{BB962C8B-B14F-4D97-AF65-F5344CB8AC3E}">
        <p14:creationId xmlns:p14="http://schemas.microsoft.com/office/powerpoint/2010/main" val="839159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23556E35-7FB2-47DC-9238-E915E1D0EB39}" type="datetime1">
              <a:rPr lang="en-US" smtClean="0"/>
              <a:t>7/13/2020</a:t>
            </a:fld>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smtClean="0"/>
              <a:t>READY: GLOBAL READINESS FOR MAJOR DISEASE OUTBREAK RESPONSE</a:t>
            </a:r>
            <a:endParaRPr lang="en-US"/>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itle 1"/>
          <p:cNvSpPr>
            <a:spLocks noGrp="1"/>
          </p:cNvSpPr>
          <p:nvPr>
            <p:ph type="ctrTitle" hasCustomPrompt="1"/>
          </p:nvPr>
        </p:nvSpPr>
        <p:spPr>
          <a:xfrm>
            <a:off x="685800" y="2133600"/>
            <a:ext cx="5486400" cy="1600200"/>
          </a:xfrm>
        </p:spPr>
        <p:txBody>
          <a:bodyPr anchor="b" anchorCtr="0">
            <a:normAutofit/>
          </a:bodyPr>
          <a:lstStyle>
            <a:lvl1pPr>
              <a:defRPr sz="3200">
                <a:solidFill>
                  <a:srgbClr val="FFFFFF"/>
                </a:solidFill>
              </a:defRPr>
            </a:lvl1pPr>
          </a:lstStyle>
          <a:p>
            <a:r>
              <a:rPr lang="en-US" dirty="0"/>
              <a:t>CLICK TO EDIT MASTER TITLE STYLE</a:t>
            </a:r>
          </a:p>
        </p:txBody>
      </p:sp>
      <p:sp>
        <p:nvSpPr>
          <p:cNvPr id="15" name="Subtitle 2"/>
          <p:cNvSpPr>
            <a:spLocks noGrp="1"/>
          </p:cNvSpPr>
          <p:nvPr>
            <p:ph type="subTitle" idx="1" hasCustomPrompt="1"/>
          </p:nvPr>
        </p:nvSpPr>
        <p:spPr>
          <a:xfrm>
            <a:off x="685800" y="4114800"/>
            <a:ext cx="3429000" cy="16002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6" name="Straight Connector 15"/>
          <p:cNvCxnSpPr/>
          <p:nvPr userDrawn="1"/>
        </p:nvCxnSpPr>
        <p:spPr>
          <a:xfrm>
            <a:off x="762000" y="3886200"/>
            <a:ext cx="32004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522" y="685800"/>
            <a:ext cx="1813366" cy="544010"/>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3338961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827782"/>
            <a:ext cx="5486400" cy="1077218"/>
          </a:xfrm>
        </p:spPr>
        <p:txBody>
          <a:bodyPr wrap="square" anchor="t" anchorCtr="0">
            <a:spAutoFit/>
          </a:bodyPr>
          <a:lstStyle>
            <a:lvl1pPr>
              <a:defRPr sz="32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FFFFFF"/>
                </a:solidFill>
              </a:defRPr>
            </a:lvl1pPr>
          </a:lstStyle>
          <a:p>
            <a:fld id="{3023D6A7-6B8B-4DA4-AD43-6C67B9171EDC}" type="datetime1">
              <a:rPr lang="en-US" smtClean="0"/>
              <a:t>7/13/2020</a:t>
            </a:fld>
            <a:endParaRPr lang="en-US"/>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US" smtClean="0"/>
              <a:t>READY: GLOBAL READINESS FOR MAJOR DISEASE OUTBREAK RESPONSE</a:t>
            </a: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2782948-4DBE-204D-AB9E-B65E067054AE}" type="slidenum">
              <a:rPr lang="en-US" smtClean="0"/>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cxnSp>
        <p:nvCxnSpPr>
          <p:cNvPr id="7" name="Straight Connector 6"/>
          <p:cNvCxnSpPr/>
          <p:nvPr userDrawn="1"/>
        </p:nvCxnSpPr>
        <p:spPr>
          <a:xfrm>
            <a:off x="746760" y="990600"/>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3608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d/Gray 1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A21BC7C7-5ACC-44F3-A2EA-2F20083F1467}" type="datetime1">
              <a:rPr lang="en-US" smtClean="0"/>
              <a:t>7/13/2020</a:t>
            </a:fld>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smtClean="0"/>
              <a:t>READY: GLOBAL READINESS FOR MAJOR DISEASE OUTBREAK RESPONSE</a:t>
            </a:r>
            <a:endParaRPr lang="en-US"/>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1"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84870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16D50B2D-3A3A-4E1A-96E1-5DA87B5B6752}" type="datetime1">
              <a:rPr lang="en-US" smtClean="0"/>
              <a:t>7/13/2020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smtClean="0"/>
              <a:t>READY: GLOBAL READINESS FOR MAJOR DISEASE OUTBREAK RESPONSE</a:t>
            </a:r>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074599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1D039938-256B-42ED-9B4F-FD6FF53B0FD3}" type="datetime1">
              <a:rPr lang="en-US" smtClean="0"/>
              <a:t>7/13/2020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smtClean="0"/>
              <a:t>READY: GLOBAL READINESS FOR MAJOR DISEASE OUTBREAK RESPONSE</a:t>
            </a:r>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9"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7427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3429000"/>
            <a:ext cx="8839200" cy="3276600"/>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3935522D-9667-4804-8758-F9505ACF25C7}" type="datetime1">
              <a:rPr lang="en-US" smtClean="0"/>
              <a:t>7/13/2020</a:t>
            </a:fld>
            <a:endParaRPr lang="en-US"/>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smtClean="0"/>
              <a:t>READY: GLOBAL READINESS FOR MAJOR DISEASE OUTBREAK RESPONSE</a:t>
            </a:r>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3"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
        <p:nvSpPr>
          <p:cNvPr id="14"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37433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A9B8226C-0772-4DB4-AFB6-9E9F15D93B00}" type="datetime1">
              <a:rPr lang="en-US" smtClean="0"/>
              <a:t>7/13/2020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2057401"/>
            <a:ext cx="3657600" cy="4114799"/>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0" y="408204"/>
            <a:ext cx="3657296" cy="1389888"/>
          </a:xfrm>
        </p:spPr>
        <p:txBody>
          <a:bodyPr wrap="square" anchor="b" anchorCtr="0">
            <a:spAutoFit/>
          </a:bodyPr>
          <a:lstStyle>
            <a:lvl1pPr>
              <a:defRPr>
                <a:solidFill>
                  <a:srgbClr val="BA0C2F"/>
                </a:solidFill>
              </a:defRPr>
            </a:lvl1pPr>
          </a:lstStyle>
          <a:p>
            <a:r>
              <a:rPr lang="en-US" dirty="0"/>
              <a:t>CLICK TO EDIT MASTER TITLE STYLE</a:t>
            </a:r>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543696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D53BD8B5-3FC1-49BA-A2F6-4156D085CC10}" type="datetime1">
              <a:rPr lang="en-US" smtClean="0"/>
              <a:t>7/13/2020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971800"/>
            <a:ext cx="3885896" cy="954107"/>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332249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d/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E0E19FE5-B452-4818-9F32-3CE079487B77}" type="datetime1">
              <a:rPr lang="en-US" smtClean="0"/>
              <a:t>7/13/2020</a:t>
            </a:fld>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smtClean="0"/>
              <a:t>READY: GLOBAL READINESS FOR MAJOR DISEASE OUTBREAK RESPONSE</a:t>
            </a:r>
            <a:endParaRPr lang="en-US"/>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1"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592887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304069ED-880A-47BA-8AB1-CA938CB0F892}" type="datetime1">
              <a:rPr lang="en-US" smtClean="0"/>
              <a:t>7/13/2020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smtClean="0"/>
              <a:t>READY: GLOBAL READINESS FOR MAJOR DISEASE OUTBREAK RESPONSE</a:t>
            </a:r>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684777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_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9BC1B0-8231-3C4E-B5F9-49128286E020}"/>
              </a:ext>
            </a:extLst>
          </p:cNvPr>
          <p:cNvPicPr>
            <a:picLocks noChangeAspect="1"/>
          </p:cNvPicPr>
          <p:nvPr userDrawn="1"/>
        </p:nvPicPr>
        <p:blipFill rotWithShape="1">
          <a:blip r:embed="rId2">
            <a:duotone>
              <a:prstClr val="black"/>
              <a:schemeClr val="accent1">
                <a:tint val="45000"/>
                <a:satMod val="400000"/>
              </a:schemeClr>
            </a:duotone>
            <a:alphaModFix amt="50000"/>
          </a:blip>
          <a:srcRect t="12822" r="16751" b="26810"/>
          <a:stretch/>
        </p:blipFill>
        <p:spPr>
          <a:xfrm>
            <a:off x="0" y="0"/>
            <a:ext cx="9144000" cy="6858000"/>
          </a:xfrm>
          <a:prstGeom prst="rect">
            <a:avLst/>
          </a:prstGeom>
        </p:spPr>
      </p:pic>
      <p:sp>
        <p:nvSpPr>
          <p:cNvPr id="2" name="Title 1"/>
          <p:cNvSpPr>
            <a:spLocks noGrp="1"/>
          </p:cNvSpPr>
          <p:nvPr>
            <p:ph type="ctrTitle"/>
          </p:nvPr>
        </p:nvSpPr>
        <p:spPr>
          <a:xfrm>
            <a:off x="685800" y="2130427"/>
            <a:ext cx="7772400" cy="1470025"/>
          </a:xfrm>
          <a:noFill/>
        </p:spPr>
        <p:txBody>
          <a:bodyPr>
            <a:normAutofit/>
          </a:bodyPr>
          <a:lstStyle>
            <a:lvl1pPr>
              <a:defRPr lang="en-US" sz="2700" b="1" kern="800" spc="-40" dirty="0">
                <a:solidFill>
                  <a:srgbClr val="002060"/>
                </a:solidFill>
                <a:latin typeface="+mj-lt"/>
                <a:ea typeface="+mj-ea"/>
                <a:cs typeface="+mj-cs"/>
              </a:defRPr>
            </a:lvl1pPr>
          </a:lstStyle>
          <a:p>
            <a:r>
              <a:rPr lang="en-US" dirty="0"/>
              <a:t>Click to edit Master title style</a:t>
            </a:r>
          </a:p>
        </p:txBody>
      </p:sp>
      <p:sp>
        <p:nvSpPr>
          <p:cNvPr id="3" name="Subtitle 2"/>
          <p:cNvSpPr>
            <a:spLocks noGrp="1"/>
          </p:cNvSpPr>
          <p:nvPr>
            <p:ph type="subTitle" idx="1"/>
          </p:nvPr>
        </p:nvSpPr>
        <p:spPr>
          <a:xfrm>
            <a:off x="1371600" y="3886201"/>
            <a:ext cx="6400800" cy="1197077"/>
          </a:xfrm>
        </p:spPr>
        <p:txBody>
          <a:bodyPr/>
          <a:lstStyle>
            <a:lvl1pPr marL="0" indent="0" algn="ctr">
              <a:buNone/>
              <a:defRPr b="1">
                <a:solidFill>
                  <a:srgbClr val="002060"/>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5" name="Picture 4">
            <a:extLst>
              <a:ext uri="{FF2B5EF4-FFF2-40B4-BE49-F238E27FC236}">
                <a16:creationId xmlns:a16="http://schemas.microsoft.com/office/drawing/2014/main" id="{5DA54742-964B-1744-891C-43BCCA961C6D}"/>
              </a:ext>
            </a:extLst>
          </p:cNvPr>
          <p:cNvPicPr>
            <a:picLocks noChangeAspect="1"/>
          </p:cNvPicPr>
          <p:nvPr userDrawn="1"/>
        </p:nvPicPr>
        <p:blipFill>
          <a:blip/>
          <a:stretch>
            <a:fillRect/>
          </a:stretch>
        </p:blipFill>
        <p:spPr>
          <a:xfrm>
            <a:off x="6543223" y="5601974"/>
            <a:ext cx="2222405" cy="1103794"/>
          </a:xfrm>
          <a:prstGeom prst="rect">
            <a:avLst/>
          </a:prstGeom>
        </p:spPr>
      </p:pic>
      <p:pic>
        <p:nvPicPr>
          <p:cNvPr id="6" name="Picture 5">
            <a:extLst>
              <a:ext uri="{FF2B5EF4-FFF2-40B4-BE49-F238E27FC236}">
                <a16:creationId xmlns:a16="http://schemas.microsoft.com/office/drawing/2014/main" id="{86E0967E-3807-8E46-9B41-72FAFF02C9ED}"/>
              </a:ext>
            </a:extLst>
          </p:cNvPr>
          <p:cNvPicPr>
            <a:picLocks noChangeAspect="1"/>
          </p:cNvPicPr>
          <p:nvPr userDrawn="1"/>
        </p:nvPicPr>
        <p:blipFill>
          <a:blip/>
          <a:stretch>
            <a:fillRect/>
          </a:stretch>
        </p:blipFill>
        <p:spPr>
          <a:xfrm>
            <a:off x="400523" y="5533049"/>
            <a:ext cx="2664373" cy="1358830"/>
          </a:xfrm>
          <a:prstGeom prst="rect">
            <a:avLst/>
          </a:prstGeom>
        </p:spPr>
      </p:pic>
    </p:spTree>
    <p:extLst>
      <p:ext uri="{BB962C8B-B14F-4D97-AF65-F5344CB8AC3E}">
        <p14:creationId xmlns:p14="http://schemas.microsoft.com/office/powerpoint/2010/main" val="639541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476C1613-991E-4552-B835-272CC39EB583}" type="datetime1">
              <a:rPr lang="en-US" smtClean="0"/>
              <a:t>7/13/2020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smtClean="0"/>
              <a:t>READY: GLOBAL READINESS FOR MAJOR DISEASE OUTBREAK RESPONSE</a:t>
            </a:r>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9"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45122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White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3429000"/>
            <a:ext cx="8839200" cy="32766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768D8B0-B1F5-4A44-8990-D0AB79C9720B}" type="datetime1">
              <a:rPr lang="en-US" smtClean="0"/>
              <a:t>7/13/2020</a:t>
            </a:fld>
            <a:endParaRPr lang="en-US"/>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smtClean="0"/>
              <a:t>READY: GLOBAL READINESS FOR MAJOR DISEASE OUTBREAK RESPONSE</a:t>
            </a:r>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3"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
        <p:nvSpPr>
          <p:cNvPr id="14"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422763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F90F8623-3FBC-4F3E-BB60-70C8F8896476}" type="datetime1">
              <a:rPr lang="en-US" smtClean="0"/>
              <a:t>7/13/2020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2057401"/>
            <a:ext cx="3657600" cy="4114799"/>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0" y="408204"/>
            <a:ext cx="3657296" cy="1389888"/>
          </a:xfrm>
        </p:spPr>
        <p:txBody>
          <a:bodyPr wrap="square" anchor="b" anchorCtr="0">
            <a:spAutoFit/>
          </a:bodyPr>
          <a:lstStyle>
            <a:lvl1pPr>
              <a:defRPr>
                <a:solidFill>
                  <a:srgbClr val="BA0C2F"/>
                </a:solidFill>
              </a:defRPr>
            </a:lvl1pPr>
          </a:lstStyle>
          <a:p>
            <a:r>
              <a:rPr lang="en-US" dirty="0"/>
              <a:t>CLICK TO EDIT MASTER TITLE STYLE</a:t>
            </a:r>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1729666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d/White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0E08B5A1-AD9C-47E0-B41F-1B4F544D6A95}" type="datetime1">
              <a:rPr lang="en-US" smtClean="0"/>
              <a:t>7/13/2020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971800"/>
            <a:ext cx="3885896" cy="954107"/>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819682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00" y="126997"/>
            <a:ext cx="8839200" cy="6578603"/>
          </a:xfrm>
          <a:prstGeom prst="rect">
            <a:avLst/>
          </a:prstGeom>
        </p:spPr>
      </p:pic>
      <p:sp>
        <p:nvSpPr>
          <p:cNvPr id="5"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6"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635A19ED-CE5E-4235-B3CD-B59ED5AF16E0}" type="datetime1">
              <a:rPr lang="en-US" smtClean="0"/>
              <a:t>7/13/2020</a:t>
            </a:fld>
            <a:endParaRPr lang="en-US"/>
          </a:p>
        </p:txBody>
      </p:sp>
      <p:sp>
        <p:nvSpPr>
          <p:cNvPr id="8"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sp>
        <p:nvSpPr>
          <p:cNvPr id="16" name="Subtitle 2"/>
          <p:cNvSpPr>
            <a:spLocks noGrp="1"/>
          </p:cNvSpPr>
          <p:nvPr>
            <p:ph type="subTitle" idx="1" hasCustomPrompt="1"/>
          </p:nvPr>
        </p:nvSpPr>
        <p:spPr>
          <a:xfrm>
            <a:off x="685800" y="4114800"/>
            <a:ext cx="3429000" cy="1600200"/>
          </a:xfrm>
          <a:effectLst>
            <a:outerShdw blurRad="254000" dir="5400000" algn="tl" rotWithShape="0">
              <a:srgbClr val="000000">
                <a:alpha val="40000"/>
              </a:srgbClr>
            </a:outerShdw>
          </a:effectLst>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62000" y="3886200"/>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5716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 Full Blue">
    <p:bg>
      <p:bgPr>
        <a:solidFill>
          <a:srgbClr val="002F6C"/>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522" y="685800"/>
            <a:ext cx="1813366" cy="544010"/>
          </a:xfrm>
          <a:prstGeom prst="rect">
            <a:avLst/>
          </a:prstGeom>
        </p:spPr>
      </p:pic>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3F3500D0-C3C4-4E32-8DD8-6BE9CEDE56B8}" type="datetime1">
              <a:rPr lang="en-US" smtClean="0"/>
              <a:t>7/13/2020</a:t>
            </a:fld>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smtClean="0"/>
              <a:t>READY: GLOBAL READINESS FOR MAJOR DISEASE OUTBREAK RESPONSE</a:t>
            </a:r>
            <a:endParaRPr lang="en-US"/>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itle 1"/>
          <p:cNvSpPr>
            <a:spLocks noGrp="1"/>
          </p:cNvSpPr>
          <p:nvPr>
            <p:ph type="ctrTitle" hasCustomPrompt="1"/>
          </p:nvPr>
        </p:nvSpPr>
        <p:spPr>
          <a:xfrm>
            <a:off x="685800" y="2133600"/>
            <a:ext cx="5486400" cy="1600200"/>
          </a:xfrm>
        </p:spPr>
        <p:txBody>
          <a:bodyPr anchor="b" anchorCtr="0">
            <a:normAutofit/>
          </a:bodyPr>
          <a:lstStyle>
            <a:lvl1pPr>
              <a:defRPr sz="3200">
                <a:solidFill>
                  <a:srgbClr val="FFFFFF"/>
                </a:solidFill>
              </a:defRPr>
            </a:lvl1pPr>
          </a:lstStyle>
          <a:p>
            <a:r>
              <a:rPr lang="en-US" dirty="0"/>
              <a:t>CLICK TO EDIT MASTER TITLE STYLE</a:t>
            </a:r>
          </a:p>
        </p:txBody>
      </p:sp>
      <p:sp>
        <p:nvSpPr>
          <p:cNvPr id="15" name="Subtitle 2"/>
          <p:cNvSpPr>
            <a:spLocks noGrp="1"/>
          </p:cNvSpPr>
          <p:nvPr>
            <p:ph type="subTitle" idx="1" hasCustomPrompt="1"/>
          </p:nvPr>
        </p:nvSpPr>
        <p:spPr>
          <a:xfrm>
            <a:off x="685800" y="4114800"/>
            <a:ext cx="3429000" cy="16002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6" name="Straight Connector 15"/>
          <p:cNvCxnSpPr/>
          <p:nvPr userDrawn="1"/>
        </p:nvCxnSpPr>
        <p:spPr>
          <a:xfrm>
            <a:off x="762000" y="3886200"/>
            <a:ext cx="32004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4654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Divider - Full Blue">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827782"/>
            <a:ext cx="5486400" cy="1077218"/>
          </a:xfrm>
        </p:spPr>
        <p:txBody>
          <a:bodyPr wrap="square" anchor="t" anchorCtr="0">
            <a:spAutoFit/>
          </a:bodyPr>
          <a:lstStyle>
            <a:lvl1pPr>
              <a:defRPr sz="32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FFFFFF"/>
                </a:solidFill>
              </a:defRPr>
            </a:lvl1pPr>
          </a:lstStyle>
          <a:p>
            <a:fld id="{EA383114-04D4-456A-B137-730D1430E8F4}" type="datetime1">
              <a:rPr lang="en-US" smtClean="0"/>
              <a:t>7/13/2020</a:t>
            </a:fld>
            <a:endParaRPr lang="en-US"/>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US" smtClean="0"/>
              <a:t>READY: GLOBAL READINESS FOR MAJOR DISEASE OUTBREAK RESPONSE</a:t>
            </a: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2782948-4DBE-204D-AB9E-B65E067054AE}" type="slidenum">
              <a:rPr lang="en-US" smtClean="0"/>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cxnSp>
        <p:nvCxnSpPr>
          <p:cNvPr id="7" name="Straight Connector 6"/>
          <p:cNvCxnSpPr/>
          <p:nvPr userDrawn="1"/>
        </p:nvCxnSpPr>
        <p:spPr>
          <a:xfrm>
            <a:off x="746760" y="990600"/>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10305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Gray 1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8E4B0F6F-029A-4508-9077-D81FAB96358F}" type="datetime1">
              <a:rPr lang="en-US" smtClean="0"/>
              <a:t>7/13/2020</a:t>
            </a:fld>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smtClean="0"/>
              <a:t>READY: GLOBAL READINESS FOR MAJOR DISEASE OUTBREAK RESPONSE</a:t>
            </a:r>
            <a:endParaRPr lang="en-US"/>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1"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768621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Gray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defRPr>
                <a:solidFill>
                  <a:srgbClr val="6C6463"/>
                </a:solidFill>
              </a:defRPr>
            </a:lvl1pPr>
          </a:lstStyle>
          <a:p>
            <a:fld id="{69F19CD0-A2B3-4656-B635-BD25B9B58A8E}" type="datetime1">
              <a:rPr lang="en-US" smtClean="0"/>
              <a:t>7/13/2020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smtClean="0"/>
              <a:t>READY: GLOBAL READINESS FOR MAJOR DISEASE OUTBREAK RESPONSE</a:t>
            </a:r>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672469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CE6D919B-68D4-47A1-BFAD-7AB3C8C567B4}" type="datetime1">
              <a:rPr lang="en-US" smtClean="0"/>
              <a:t>7/13/2020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smtClean="0"/>
              <a:t>READY: GLOBAL READINESS FOR MAJOR DISEASE OUTBREAK RESPONSE</a:t>
            </a:r>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9"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89753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85800" y="1452421"/>
            <a:ext cx="7772400" cy="462756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4287106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Gray 1 Content + Bottom Photo">
    <p:bg>
      <p:bgPr>
        <a:solidFill>
          <a:srgbClr val="E7E7E5"/>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0" hasCustomPrompt="1"/>
          </p:nvPr>
        </p:nvSpPr>
        <p:spPr>
          <a:xfrm>
            <a:off x="152400" y="3429000"/>
            <a:ext cx="8839200" cy="3276600"/>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16"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68057CCB-2164-480E-94CE-EFD2AC450F0B}" type="datetime1">
              <a:rPr lang="en-US" smtClean="0"/>
              <a:t>7/13/2020</a:t>
            </a:fld>
            <a:endParaRPr lang="en-US"/>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smtClean="0"/>
              <a:t>READY: GLOBAL READINESS FOR MAJOR DISEASE OUTBREAK RESPONSE</a:t>
            </a:r>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3"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487081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0F89B783-D3C4-4B3B-8E4E-9F7F6430CCAB}" type="datetime1">
              <a:rPr lang="en-US" smtClean="0"/>
              <a:t>7/13/2020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2057400"/>
            <a:ext cx="3657600" cy="41148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0" y="408204"/>
            <a:ext cx="3657296" cy="1389888"/>
          </a:xfrm>
        </p:spPr>
        <p:txBody>
          <a:bodyPr wrap="square" anchor="b" anchorCtr="0">
            <a:spAutoFit/>
          </a:bodyPr>
          <a:lstStyle>
            <a:lvl1pPr>
              <a:defRPr>
                <a:solidFill>
                  <a:srgbClr val="0067B9"/>
                </a:solidFill>
              </a:defRPr>
            </a:lvl1pPr>
          </a:lstStyle>
          <a:p>
            <a:r>
              <a:rPr lang="en-US" dirty="0"/>
              <a:t>CLICK TO EDIT MASTER TITLE STYLE</a:t>
            </a:r>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10625966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ue/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94FF47F1-C94D-4647-ABD7-56AB034CA6A2}" type="datetime1">
              <a:rPr lang="en-US" smtClean="0"/>
              <a:t>7/13/2020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971800"/>
            <a:ext cx="3885896" cy="954107"/>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384812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ue/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D45E306D-7B9B-4296-B12D-89C56D0F7D82}" type="datetime1">
              <a:rPr lang="en-US" smtClean="0"/>
              <a:t>7/13/2020</a:t>
            </a:fld>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smtClean="0"/>
              <a:t>READY: GLOBAL READINESS FOR MAJOR DISEASE OUTBREAK RESPONSE</a:t>
            </a:r>
            <a:endParaRPr lang="en-US"/>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1"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1854496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defRPr>
                <a:solidFill>
                  <a:srgbClr val="6C6463"/>
                </a:solidFill>
              </a:defRPr>
            </a:lvl1pPr>
          </a:lstStyle>
          <a:p>
            <a:fld id="{B703BF44-D9B7-490D-9EA2-322E0D749A1C}" type="datetime1">
              <a:rPr lang="en-US" smtClean="0"/>
              <a:t>7/13/2020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smtClean="0"/>
              <a:t>READY: GLOBAL READINESS FOR MAJOR DISEASE OUTBREAK RESPONSE</a:t>
            </a:r>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52969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0DD0EA9A-9FCF-4C0E-851A-B483650C574D}" type="datetime1">
              <a:rPr lang="en-US" smtClean="0"/>
              <a:t>7/13/2020</a:t>
            </a:fld>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smtClean="0"/>
              <a:t>READY: GLOBAL READINESS FOR MAJOR DISEASE OUTBREAK RESPONSE</a:t>
            </a:r>
            <a:endParaRPr lang="en-US"/>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9"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36979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ue/White 1 Content + Bottom Photo">
    <p:bg>
      <p:bgPr>
        <a:solidFill>
          <a:schemeClr val="bg1"/>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0" hasCustomPrompt="1"/>
          </p:nvPr>
        </p:nvSpPr>
        <p:spPr>
          <a:xfrm>
            <a:off x="152400" y="3429000"/>
            <a:ext cx="8839200" cy="32766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16"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757FB0FD-46CC-4FDF-AA6C-7AF05E609940}" type="datetime1">
              <a:rPr lang="en-US" smtClean="0"/>
              <a:t>7/13/2020</a:t>
            </a:fld>
            <a:endParaRPr lang="en-US"/>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smtClean="0"/>
              <a:t>READY: GLOBAL READINESS FOR MAJOR DISEASE OUTBREAK RESPONSE</a:t>
            </a:r>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3"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505403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ue/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58F6EA15-90CD-4D11-8913-EE85EFF15BFC}" type="datetime1">
              <a:rPr lang="en-US" smtClean="0"/>
              <a:t>7/13/2020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2057400"/>
            <a:ext cx="3657600" cy="41148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0" y="408204"/>
            <a:ext cx="3657296" cy="1389888"/>
          </a:xfrm>
        </p:spPr>
        <p:txBody>
          <a:bodyPr wrap="square" anchor="b" anchorCtr="0">
            <a:spAutoFit/>
          </a:bodyPr>
          <a:lstStyle>
            <a:lvl1pPr>
              <a:defRPr>
                <a:solidFill>
                  <a:srgbClr val="0067B9"/>
                </a:solidFill>
              </a:defRPr>
            </a:lvl1pPr>
          </a:lstStyle>
          <a:p>
            <a:r>
              <a:rPr lang="en-US" dirty="0"/>
              <a:t>CLICK TO EDIT MASTER TITLE STYLE</a:t>
            </a:r>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27440864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ue/White Title + Lef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947D024E-63CA-418C-BDBB-88DD4CF914AD}" type="datetime1">
              <a:rPr lang="en-US" smtClean="0"/>
              <a:t>7/13/2020</a:t>
            </a:fld>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971800"/>
            <a:ext cx="3885896" cy="954107"/>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505386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8F137-DB9A-974A-9B21-585DD93ED3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350A99-3323-D746-874E-95F64F0C3D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C49EE-352D-9A4E-9CF3-3926FDA6E9C8}"/>
              </a:ext>
            </a:extLst>
          </p:cNvPr>
          <p:cNvSpPr>
            <a:spLocks noGrp="1"/>
          </p:cNvSpPr>
          <p:nvPr>
            <p:ph type="dt" sz="half" idx="10"/>
          </p:nvPr>
        </p:nvSpPr>
        <p:spPr/>
        <p:txBody>
          <a:bodyPr/>
          <a:lstStyle/>
          <a:p>
            <a:fld id="{3502C469-F6DA-43D0-9F90-4EBD73F9F40B}" type="datetime1">
              <a:rPr lang="en-US" smtClean="0"/>
              <a:t>7/13/2020</a:t>
            </a:fld>
            <a:endParaRPr lang="en-US"/>
          </a:p>
        </p:txBody>
      </p:sp>
      <p:sp>
        <p:nvSpPr>
          <p:cNvPr id="5" name="Footer Placeholder 4">
            <a:extLst>
              <a:ext uri="{FF2B5EF4-FFF2-40B4-BE49-F238E27FC236}">
                <a16:creationId xmlns:a16="http://schemas.microsoft.com/office/drawing/2014/main" id="{A83373CB-F49F-2944-844F-3779A9C48646}"/>
              </a:ext>
            </a:extLst>
          </p:cNvPr>
          <p:cNvSpPr>
            <a:spLocks noGrp="1"/>
          </p:cNvSpPr>
          <p:nvPr>
            <p:ph type="ftr" sz="quarter" idx="11"/>
          </p:nvPr>
        </p:nvSpPr>
        <p:spPr/>
        <p:txBody>
          <a:bodyPr/>
          <a:lstStyle/>
          <a:p>
            <a:r>
              <a:rPr lang="en-US" smtClean="0"/>
              <a:t>READY: GLOBAL READINESS FOR MAJOR DISEASE OUTBREAK RESPONSE</a:t>
            </a:r>
            <a:endParaRPr lang="en-US"/>
          </a:p>
        </p:txBody>
      </p:sp>
      <p:sp>
        <p:nvSpPr>
          <p:cNvPr id="6" name="Slide Number Placeholder 5">
            <a:extLst>
              <a:ext uri="{FF2B5EF4-FFF2-40B4-BE49-F238E27FC236}">
                <a16:creationId xmlns:a16="http://schemas.microsoft.com/office/drawing/2014/main" id="{5561FF45-B254-4A43-BCD1-58D005BDDF16}"/>
              </a:ext>
            </a:extLst>
          </p:cNvPr>
          <p:cNvSpPr>
            <a:spLocks noGrp="1"/>
          </p:cNvSpPr>
          <p:nvPr>
            <p:ph type="sldNum" sz="quarter" idx="12"/>
          </p:nvPr>
        </p:nvSpPr>
        <p:spPr/>
        <p:txBody>
          <a:bodyPr/>
          <a:lstStyle/>
          <a:p>
            <a:fld id="{4677A7B8-7371-D340-AD0D-1B7DA26C9709}" type="slidenum">
              <a:rPr lang="en-US" smtClean="0"/>
              <a:t>‹#›</a:t>
            </a:fld>
            <a:endParaRPr lang="en-US"/>
          </a:p>
        </p:txBody>
      </p:sp>
    </p:spTree>
    <p:extLst>
      <p:ext uri="{BB962C8B-B14F-4D97-AF65-F5344CB8AC3E}">
        <p14:creationId xmlns:p14="http://schemas.microsoft.com/office/powerpoint/2010/main" val="2779061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52421"/>
            <a:ext cx="381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52421"/>
            <a:ext cx="381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8303856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27008-9120-654A-871E-62F16E3017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8B65FF-1904-A041-AF28-AA30E2C1725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FD6EB2-3DD3-DA48-A8B2-A715C2587A5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ABC5CA-BAAD-B243-84F0-1FFD92C68808}"/>
              </a:ext>
            </a:extLst>
          </p:cNvPr>
          <p:cNvSpPr>
            <a:spLocks noGrp="1"/>
          </p:cNvSpPr>
          <p:nvPr>
            <p:ph type="dt" sz="half" idx="10"/>
          </p:nvPr>
        </p:nvSpPr>
        <p:spPr/>
        <p:txBody>
          <a:bodyPr/>
          <a:lstStyle/>
          <a:p>
            <a:fld id="{B88092C9-0584-4CEF-BCD0-904FBBD78A4E}" type="datetime1">
              <a:rPr lang="en-US" smtClean="0"/>
              <a:t>7/13/2020</a:t>
            </a:fld>
            <a:endParaRPr lang="en-US"/>
          </a:p>
        </p:txBody>
      </p:sp>
      <p:sp>
        <p:nvSpPr>
          <p:cNvPr id="6" name="Footer Placeholder 5">
            <a:extLst>
              <a:ext uri="{FF2B5EF4-FFF2-40B4-BE49-F238E27FC236}">
                <a16:creationId xmlns:a16="http://schemas.microsoft.com/office/drawing/2014/main" id="{00CFFB81-0DC7-E34D-98DA-1C7ED8508EED}"/>
              </a:ext>
            </a:extLst>
          </p:cNvPr>
          <p:cNvSpPr>
            <a:spLocks noGrp="1"/>
          </p:cNvSpPr>
          <p:nvPr>
            <p:ph type="ftr" sz="quarter" idx="11"/>
          </p:nvPr>
        </p:nvSpPr>
        <p:spPr/>
        <p:txBody>
          <a:bodyPr/>
          <a:lstStyle/>
          <a:p>
            <a:r>
              <a:rPr lang="en-US" smtClean="0"/>
              <a:t>READY: GLOBAL READINESS FOR MAJOR DISEASE OUTBREAK RESPONSE</a:t>
            </a:r>
            <a:endParaRPr lang="en-US"/>
          </a:p>
        </p:txBody>
      </p:sp>
      <p:sp>
        <p:nvSpPr>
          <p:cNvPr id="7" name="Slide Number Placeholder 6">
            <a:extLst>
              <a:ext uri="{FF2B5EF4-FFF2-40B4-BE49-F238E27FC236}">
                <a16:creationId xmlns:a16="http://schemas.microsoft.com/office/drawing/2014/main" id="{828E21E4-A123-DC48-B00F-F5B0FA13D2FB}"/>
              </a:ext>
            </a:extLst>
          </p:cNvPr>
          <p:cNvSpPr>
            <a:spLocks noGrp="1"/>
          </p:cNvSpPr>
          <p:nvPr>
            <p:ph type="sldNum" sz="quarter" idx="12"/>
          </p:nvPr>
        </p:nvSpPr>
        <p:spPr/>
        <p:txBody>
          <a:bodyPr/>
          <a:lstStyle/>
          <a:p>
            <a:fld id="{4677A7B8-7371-D340-AD0D-1B7DA26C9709}" type="slidenum">
              <a:rPr lang="en-US" smtClean="0"/>
              <a:t>‹#›</a:t>
            </a:fld>
            <a:endParaRPr lang="en-US"/>
          </a:p>
        </p:txBody>
      </p:sp>
    </p:spTree>
    <p:extLst>
      <p:ext uri="{BB962C8B-B14F-4D97-AF65-F5344CB8AC3E}">
        <p14:creationId xmlns:p14="http://schemas.microsoft.com/office/powerpoint/2010/main" val="1628852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569912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18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act Us">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692082B-723F-424A-A536-F31B085B351E}"/>
              </a:ext>
            </a:extLst>
          </p:cNvPr>
          <p:cNvPicPr>
            <a:picLocks noChangeAspect="1"/>
          </p:cNvPicPr>
          <p:nvPr userDrawn="1"/>
        </p:nvPicPr>
        <p:blipFill rotWithShape="1">
          <a:blip r:embed="rId2">
            <a:duotone>
              <a:prstClr val="black"/>
              <a:schemeClr val="accent1">
                <a:tint val="45000"/>
                <a:satMod val="400000"/>
              </a:schemeClr>
            </a:duotone>
            <a:alphaModFix amt="50000"/>
          </a:blip>
          <a:srcRect t="12822" r="16751" b="26810"/>
          <a:stretch/>
        </p:blipFill>
        <p:spPr>
          <a:xfrm>
            <a:off x="0" y="0"/>
            <a:ext cx="9144000" cy="6858000"/>
          </a:xfrm>
          <a:prstGeom prst="rect">
            <a:avLst/>
          </a:prstGeom>
        </p:spPr>
      </p:pic>
      <p:sp>
        <p:nvSpPr>
          <p:cNvPr id="51" name="Rectangle 50">
            <a:extLst>
              <a:ext uri="{FF2B5EF4-FFF2-40B4-BE49-F238E27FC236}">
                <a16:creationId xmlns:a16="http://schemas.microsoft.com/office/drawing/2014/main" id="{A5E236E5-1940-2E42-B366-6A1A60DCF1E2}"/>
              </a:ext>
            </a:extLst>
          </p:cNvPr>
          <p:cNvSpPr/>
          <p:nvPr userDrawn="1"/>
        </p:nvSpPr>
        <p:spPr>
          <a:xfrm>
            <a:off x="5976156" y="1"/>
            <a:ext cx="3160171" cy="6858000"/>
          </a:xfrm>
          <a:prstGeom prst="rect">
            <a:avLst/>
          </a:prstGeom>
          <a:solidFill>
            <a:srgbClr val="2B2B2D">
              <a:alpha val="43000"/>
            </a:srgbClr>
          </a:solidFill>
          <a:ln w="9525" cap="flat" cmpd="sng" algn="ctr">
            <a:noFill/>
            <a:prstDash val="solid"/>
          </a:ln>
          <a:effectLst/>
        </p:spPr>
        <p:txBody>
          <a:bodyPr lIns="205740" tIns="685800" rIns="205740" bIns="205740" rtlCol="0" anchor="t" anchorCtr="0"/>
          <a:lstStyle/>
          <a:p>
            <a:pPr marL="0" marR="0" lvl="0" indent="0" defTabSz="914378" eaLnBrk="1" fontAlgn="auto" latinLnBrk="0" hangingPunct="1">
              <a:lnSpc>
                <a:spcPct val="89000"/>
              </a:lnSpc>
              <a:spcBef>
                <a:spcPts val="0"/>
              </a:spcBef>
              <a:spcAft>
                <a:spcPts val="525"/>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28" name="Rectangle 27">
            <a:extLst>
              <a:ext uri="{FF2B5EF4-FFF2-40B4-BE49-F238E27FC236}">
                <a16:creationId xmlns:a16="http://schemas.microsoft.com/office/drawing/2014/main" id="{9C654853-8BF4-8A46-9287-52B24AE14AE3}"/>
              </a:ext>
            </a:extLst>
          </p:cNvPr>
          <p:cNvSpPr/>
          <p:nvPr userDrawn="1"/>
        </p:nvSpPr>
        <p:spPr>
          <a:xfrm>
            <a:off x="6603543" y="4566684"/>
            <a:ext cx="1717137" cy="415498"/>
          </a:xfrm>
          <a:prstGeom prst="rect">
            <a:avLst/>
          </a:prstGeom>
        </p:spPr>
        <p:txBody>
          <a:bodyPr wrap="none">
            <a:spAutoFit/>
          </a:bodyP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lumMod val="90000"/>
                    <a:lumOff val="10000"/>
                  </a:srgbClr>
                </a:solidFill>
                <a:effectLst/>
                <a:uLnTx/>
                <a:uFillTx/>
              </a:rPr>
              <a:t>111 Market Place, Suite 310</a:t>
            </a:r>
          </a:p>
          <a:p>
            <a:pPr marL="0" marR="0" lvl="0" indent="0" defTabSz="914378" eaLnBrk="1" fontAlgn="auto" latinLnBrk="0" hangingPunct="1">
              <a:lnSpc>
                <a:spcPct val="100000"/>
              </a:lnSpc>
              <a:spcBef>
                <a:spcPts val="0"/>
              </a:spcBef>
              <a:spcAft>
                <a:spcPts val="0"/>
              </a:spcAft>
              <a:buClrTx/>
              <a:buSzTx/>
              <a:buFontTx/>
              <a:buNone/>
              <a:tabLst/>
              <a:defRPr/>
            </a:pPr>
            <a:r>
              <a:rPr lang="en-US" sz="1050" kern="0" dirty="0">
                <a:solidFill>
                  <a:srgbClr val="FFFFFF">
                    <a:lumMod val="90000"/>
                    <a:lumOff val="10000"/>
                  </a:srgbClr>
                </a:solidFill>
              </a:rPr>
              <a:t>Baltimore, MD 21201</a:t>
            </a:r>
            <a:endParaRPr kumimoji="0" lang="en-US" sz="1050" b="0" i="0" u="none" strike="noStrike" kern="0" cap="none" spc="0" normalizeH="0" baseline="0" noProof="0" dirty="0">
              <a:ln>
                <a:noFill/>
              </a:ln>
              <a:solidFill>
                <a:srgbClr val="FFFFFF">
                  <a:lumMod val="90000"/>
                  <a:lumOff val="10000"/>
                </a:srgbClr>
              </a:solidFill>
              <a:effectLst/>
              <a:uLnTx/>
              <a:uFillTx/>
            </a:endParaRPr>
          </a:p>
        </p:txBody>
      </p:sp>
      <p:grpSp>
        <p:nvGrpSpPr>
          <p:cNvPr id="29" name="Group 28">
            <a:extLst>
              <a:ext uri="{FF2B5EF4-FFF2-40B4-BE49-F238E27FC236}">
                <a16:creationId xmlns:a16="http://schemas.microsoft.com/office/drawing/2014/main" id="{294E2E5C-09E6-8444-B7B9-7A6197D2D868}"/>
              </a:ext>
            </a:extLst>
          </p:cNvPr>
          <p:cNvGrpSpPr/>
          <p:nvPr userDrawn="1"/>
        </p:nvGrpSpPr>
        <p:grpSpPr>
          <a:xfrm>
            <a:off x="6194380" y="4511202"/>
            <a:ext cx="327221" cy="436294"/>
            <a:chOff x="8421342" y="5264459"/>
            <a:chExt cx="436294" cy="436294"/>
          </a:xfrm>
        </p:grpSpPr>
        <p:sp>
          <p:nvSpPr>
            <p:cNvPr id="30" name="Oval 139">
              <a:extLst>
                <a:ext uri="{FF2B5EF4-FFF2-40B4-BE49-F238E27FC236}">
                  <a16:creationId xmlns:a16="http://schemas.microsoft.com/office/drawing/2014/main" id="{92264D44-B23B-8947-A617-97B4F59053BF}"/>
                </a:ext>
              </a:extLst>
            </p:cNvPr>
            <p:cNvSpPr>
              <a:spLocks noChangeArrowheads="1"/>
            </p:cNvSpPr>
            <p:nvPr/>
          </p:nvSpPr>
          <p:spPr bwMode="auto">
            <a:xfrm>
              <a:off x="8421342" y="5264459"/>
              <a:ext cx="436294" cy="436294"/>
            </a:xfrm>
            <a:prstGeom prst="ellipse">
              <a:avLst/>
            </a:prstGeom>
            <a:no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endParaRPr>
            </a:p>
          </p:txBody>
        </p:sp>
        <p:sp>
          <p:nvSpPr>
            <p:cNvPr id="31" name="Freeform 140">
              <a:extLst>
                <a:ext uri="{FF2B5EF4-FFF2-40B4-BE49-F238E27FC236}">
                  <a16:creationId xmlns:a16="http://schemas.microsoft.com/office/drawing/2014/main" id="{AC284E6D-8C5A-B94F-9EAF-4F4F695FDDA8}"/>
                </a:ext>
              </a:extLst>
            </p:cNvPr>
            <p:cNvSpPr>
              <a:spLocks noEditPoints="1"/>
            </p:cNvSpPr>
            <p:nvPr/>
          </p:nvSpPr>
          <p:spPr bwMode="auto">
            <a:xfrm>
              <a:off x="8548008" y="5350467"/>
              <a:ext cx="175143" cy="273661"/>
            </a:xfrm>
            <a:custGeom>
              <a:avLst/>
              <a:gdLst>
                <a:gd name="T0" fmla="*/ 155 w 155"/>
                <a:gd name="T1" fmla="*/ 76 h 242"/>
                <a:gd name="T2" fmla="*/ 155 w 155"/>
                <a:gd name="T3" fmla="*/ 76 h 242"/>
                <a:gd name="T4" fmla="*/ 78 w 155"/>
                <a:gd name="T5" fmla="*/ 0 h 242"/>
                <a:gd name="T6" fmla="*/ 0 w 155"/>
                <a:gd name="T7" fmla="*/ 76 h 242"/>
                <a:gd name="T8" fmla="*/ 0 w 155"/>
                <a:gd name="T9" fmla="*/ 76 h 242"/>
                <a:gd name="T10" fmla="*/ 0 w 155"/>
                <a:gd name="T11" fmla="*/ 79 h 242"/>
                <a:gd name="T12" fmla="*/ 46 w 155"/>
                <a:gd name="T13" fmla="*/ 156 h 242"/>
                <a:gd name="T14" fmla="*/ 78 w 155"/>
                <a:gd name="T15" fmla="*/ 242 h 242"/>
                <a:gd name="T16" fmla="*/ 109 w 155"/>
                <a:gd name="T17" fmla="*/ 156 h 242"/>
                <a:gd name="T18" fmla="*/ 155 w 155"/>
                <a:gd name="T19" fmla="*/ 79 h 242"/>
                <a:gd name="T20" fmla="*/ 155 w 155"/>
                <a:gd name="T21" fmla="*/ 76 h 242"/>
                <a:gd name="T22" fmla="*/ 78 w 155"/>
                <a:gd name="T23" fmla="*/ 100 h 242"/>
                <a:gd name="T24" fmla="*/ 54 w 155"/>
                <a:gd name="T25" fmla="*/ 76 h 242"/>
                <a:gd name="T26" fmla="*/ 78 w 155"/>
                <a:gd name="T27" fmla="*/ 53 h 242"/>
                <a:gd name="T28" fmla="*/ 101 w 155"/>
                <a:gd name="T29" fmla="*/ 76 h 242"/>
                <a:gd name="T30" fmla="*/ 78 w 155"/>
                <a:gd name="T31" fmla="*/ 10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 h="242">
                  <a:moveTo>
                    <a:pt x="155" y="76"/>
                  </a:moveTo>
                  <a:cubicBezTo>
                    <a:pt x="155" y="76"/>
                    <a:pt x="155" y="76"/>
                    <a:pt x="155" y="76"/>
                  </a:cubicBezTo>
                  <a:cubicBezTo>
                    <a:pt x="153" y="34"/>
                    <a:pt x="119" y="1"/>
                    <a:pt x="78" y="0"/>
                  </a:cubicBezTo>
                  <a:cubicBezTo>
                    <a:pt x="36" y="1"/>
                    <a:pt x="2" y="34"/>
                    <a:pt x="0" y="76"/>
                  </a:cubicBezTo>
                  <a:cubicBezTo>
                    <a:pt x="0" y="76"/>
                    <a:pt x="0" y="76"/>
                    <a:pt x="0" y="76"/>
                  </a:cubicBezTo>
                  <a:cubicBezTo>
                    <a:pt x="0" y="77"/>
                    <a:pt x="0" y="78"/>
                    <a:pt x="0" y="79"/>
                  </a:cubicBezTo>
                  <a:cubicBezTo>
                    <a:pt x="0" y="111"/>
                    <a:pt x="26" y="130"/>
                    <a:pt x="46" y="156"/>
                  </a:cubicBezTo>
                  <a:cubicBezTo>
                    <a:pt x="70" y="186"/>
                    <a:pt x="78" y="242"/>
                    <a:pt x="78" y="242"/>
                  </a:cubicBezTo>
                  <a:cubicBezTo>
                    <a:pt x="78" y="242"/>
                    <a:pt x="86" y="186"/>
                    <a:pt x="109" y="156"/>
                  </a:cubicBezTo>
                  <a:cubicBezTo>
                    <a:pt x="129" y="130"/>
                    <a:pt x="155" y="111"/>
                    <a:pt x="155" y="79"/>
                  </a:cubicBezTo>
                  <a:cubicBezTo>
                    <a:pt x="155" y="78"/>
                    <a:pt x="155" y="77"/>
                    <a:pt x="155" y="76"/>
                  </a:cubicBezTo>
                  <a:close/>
                  <a:moveTo>
                    <a:pt x="78" y="100"/>
                  </a:moveTo>
                  <a:cubicBezTo>
                    <a:pt x="65" y="100"/>
                    <a:pt x="54" y="89"/>
                    <a:pt x="54" y="76"/>
                  </a:cubicBezTo>
                  <a:cubicBezTo>
                    <a:pt x="54" y="63"/>
                    <a:pt x="65" y="53"/>
                    <a:pt x="78" y="53"/>
                  </a:cubicBezTo>
                  <a:cubicBezTo>
                    <a:pt x="91" y="53"/>
                    <a:pt x="101" y="63"/>
                    <a:pt x="101" y="76"/>
                  </a:cubicBezTo>
                  <a:cubicBezTo>
                    <a:pt x="101" y="89"/>
                    <a:pt x="91" y="100"/>
                    <a:pt x="78" y="1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endParaRPr>
            </a:p>
          </p:txBody>
        </p:sp>
      </p:grpSp>
      <p:sp>
        <p:nvSpPr>
          <p:cNvPr id="32" name="Rectangle 31">
            <a:extLst>
              <a:ext uri="{FF2B5EF4-FFF2-40B4-BE49-F238E27FC236}">
                <a16:creationId xmlns:a16="http://schemas.microsoft.com/office/drawing/2014/main" id="{C28204B7-53BB-304A-A6E1-E979A854D22E}"/>
              </a:ext>
            </a:extLst>
          </p:cNvPr>
          <p:cNvSpPr/>
          <p:nvPr userDrawn="1"/>
        </p:nvSpPr>
        <p:spPr>
          <a:xfrm>
            <a:off x="6603543" y="5232892"/>
            <a:ext cx="941283" cy="253916"/>
          </a:xfrm>
          <a:prstGeom prst="rect">
            <a:avLst/>
          </a:prstGeom>
        </p:spPr>
        <p:txBody>
          <a:bodyPr wrap="none">
            <a:spAutoFit/>
          </a:bodyP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lumMod val="90000"/>
                    <a:lumOff val="10000"/>
                  </a:srgbClr>
                </a:solidFill>
                <a:effectLst/>
                <a:uLnTx/>
                <a:uFillTx/>
              </a:rPr>
              <a:t>410.629.6300</a:t>
            </a:r>
          </a:p>
        </p:txBody>
      </p:sp>
      <p:grpSp>
        <p:nvGrpSpPr>
          <p:cNvPr id="33" name="Group 32">
            <a:extLst>
              <a:ext uri="{FF2B5EF4-FFF2-40B4-BE49-F238E27FC236}">
                <a16:creationId xmlns:a16="http://schemas.microsoft.com/office/drawing/2014/main" id="{4D0DC9F1-152E-4343-9818-B509DA2E1E34}"/>
              </a:ext>
            </a:extLst>
          </p:cNvPr>
          <p:cNvGrpSpPr/>
          <p:nvPr userDrawn="1"/>
        </p:nvGrpSpPr>
        <p:grpSpPr>
          <a:xfrm>
            <a:off x="6194380" y="5153819"/>
            <a:ext cx="327221" cy="436294"/>
            <a:chOff x="8421342" y="5903562"/>
            <a:chExt cx="436294" cy="436294"/>
          </a:xfrm>
        </p:grpSpPr>
        <p:sp>
          <p:nvSpPr>
            <p:cNvPr id="34" name="Oval 9">
              <a:extLst>
                <a:ext uri="{FF2B5EF4-FFF2-40B4-BE49-F238E27FC236}">
                  <a16:creationId xmlns:a16="http://schemas.microsoft.com/office/drawing/2014/main" id="{EC27388D-0205-8C4D-947F-3A61E009DD62}"/>
                </a:ext>
              </a:extLst>
            </p:cNvPr>
            <p:cNvSpPr>
              <a:spLocks noChangeArrowheads="1"/>
            </p:cNvSpPr>
            <p:nvPr/>
          </p:nvSpPr>
          <p:spPr bwMode="auto">
            <a:xfrm>
              <a:off x="8421342" y="5903562"/>
              <a:ext cx="436294" cy="436294"/>
            </a:xfrm>
            <a:prstGeom prst="ellipse">
              <a:avLst/>
            </a:prstGeom>
            <a:no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endParaRPr>
            </a:p>
          </p:txBody>
        </p:sp>
        <p:grpSp>
          <p:nvGrpSpPr>
            <p:cNvPr id="35" name="Group 34">
              <a:extLst>
                <a:ext uri="{FF2B5EF4-FFF2-40B4-BE49-F238E27FC236}">
                  <a16:creationId xmlns:a16="http://schemas.microsoft.com/office/drawing/2014/main" id="{A36AE326-6F04-7D4B-9B88-EE2FB27E447D}"/>
                </a:ext>
              </a:extLst>
            </p:cNvPr>
            <p:cNvGrpSpPr/>
            <p:nvPr/>
          </p:nvGrpSpPr>
          <p:grpSpPr>
            <a:xfrm>
              <a:off x="8522791" y="5970468"/>
              <a:ext cx="231529" cy="309951"/>
              <a:chOff x="8522791" y="5970468"/>
              <a:chExt cx="231529" cy="309951"/>
            </a:xfrm>
          </p:grpSpPr>
          <p:sp>
            <p:nvSpPr>
              <p:cNvPr id="36" name="Freeform 93">
                <a:extLst>
                  <a:ext uri="{FF2B5EF4-FFF2-40B4-BE49-F238E27FC236}">
                    <a16:creationId xmlns:a16="http://schemas.microsoft.com/office/drawing/2014/main" id="{86C76A08-9239-9441-B7A1-3CE1B7685988}"/>
                  </a:ext>
                </a:extLst>
              </p:cNvPr>
              <p:cNvSpPr>
                <a:spLocks/>
              </p:cNvSpPr>
              <p:nvPr/>
            </p:nvSpPr>
            <p:spPr bwMode="auto">
              <a:xfrm>
                <a:off x="8522791" y="5999410"/>
                <a:ext cx="187651" cy="281009"/>
              </a:xfrm>
              <a:custGeom>
                <a:avLst/>
                <a:gdLst>
                  <a:gd name="T0" fmla="*/ 66 w 160"/>
                  <a:gd name="T1" fmla="*/ 62 h 239"/>
                  <a:gd name="T2" fmla="*/ 124 w 160"/>
                  <a:gd name="T3" fmla="*/ 162 h 239"/>
                  <a:gd name="T4" fmla="*/ 160 w 160"/>
                  <a:gd name="T5" fmla="*/ 224 h 239"/>
                  <a:gd name="T6" fmla="*/ 111 w 160"/>
                  <a:gd name="T7" fmla="*/ 228 h 239"/>
                  <a:gd name="T8" fmla="*/ 2 w 160"/>
                  <a:gd name="T9" fmla="*/ 38 h 239"/>
                  <a:gd name="T10" fmla="*/ 31 w 160"/>
                  <a:gd name="T11" fmla="*/ 0 h 239"/>
                  <a:gd name="T12" fmla="*/ 66 w 160"/>
                  <a:gd name="T13" fmla="*/ 62 h 239"/>
                </a:gdLst>
                <a:ahLst/>
                <a:cxnLst>
                  <a:cxn ang="0">
                    <a:pos x="T0" y="T1"/>
                  </a:cxn>
                  <a:cxn ang="0">
                    <a:pos x="T2" y="T3"/>
                  </a:cxn>
                  <a:cxn ang="0">
                    <a:pos x="T4" y="T5"/>
                  </a:cxn>
                  <a:cxn ang="0">
                    <a:pos x="T6" y="T7"/>
                  </a:cxn>
                  <a:cxn ang="0">
                    <a:pos x="T8" y="T9"/>
                  </a:cxn>
                  <a:cxn ang="0">
                    <a:pos x="T10" y="T11"/>
                  </a:cxn>
                  <a:cxn ang="0">
                    <a:pos x="T12" y="T13"/>
                  </a:cxn>
                </a:cxnLst>
                <a:rect l="0" t="0" r="r" b="b"/>
                <a:pathLst>
                  <a:path w="160" h="239">
                    <a:moveTo>
                      <a:pt x="66" y="62"/>
                    </a:moveTo>
                    <a:cubicBezTo>
                      <a:pt x="31" y="83"/>
                      <a:pt x="85" y="184"/>
                      <a:pt x="124" y="162"/>
                    </a:cubicBezTo>
                    <a:cubicBezTo>
                      <a:pt x="131" y="173"/>
                      <a:pt x="153" y="212"/>
                      <a:pt x="160" y="224"/>
                    </a:cubicBezTo>
                    <a:cubicBezTo>
                      <a:pt x="143" y="233"/>
                      <a:pt x="130" y="239"/>
                      <a:pt x="111" y="228"/>
                    </a:cubicBezTo>
                    <a:cubicBezTo>
                      <a:pt x="58" y="198"/>
                      <a:pt x="0" y="98"/>
                      <a:pt x="2" y="38"/>
                    </a:cubicBezTo>
                    <a:cubicBezTo>
                      <a:pt x="2" y="17"/>
                      <a:pt x="15" y="9"/>
                      <a:pt x="31" y="0"/>
                    </a:cubicBezTo>
                    <a:cubicBezTo>
                      <a:pt x="37" y="12"/>
                      <a:pt x="60" y="50"/>
                      <a:pt x="66"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endParaRPr>
              </a:p>
            </p:txBody>
          </p:sp>
          <p:sp>
            <p:nvSpPr>
              <p:cNvPr id="37" name="Freeform 94">
                <a:extLst>
                  <a:ext uri="{FF2B5EF4-FFF2-40B4-BE49-F238E27FC236}">
                    <a16:creationId xmlns:a16="http://schemas.microsoft.com/office/drawing/2014/main" id="{FF050B8B-71C9-1B4C-97A9-681177F8D795}"/>
                  </a:ext>
                </a:extLst>
              </p:cNvPr>
              <p:cNvSpPr>
                <a:spLocks/>
              </p:cNvSpPr>
              <p:nvPr/>
            </p:nvSpPr>
            <p:spPr bwMode="auto">
              <a:xfrm>
                <a:off x="8562935" y="5970468"/>
                <a:ext cx="82155" cy="103628"/>
              </a:xfrm>
              <a:custGeom>
                <a:avLst/>
                <a:gdLst>
                  <a:gd name="T0" fmla="*/ 47 w 70"/>
                  <a:gd name="T1" fmla="*/ 85 h 88"/>
                  <a:gd name="T2" fmla="*/ 36 w 70"/>
                  <a:gd name="T3" fmla="*/ 83 h 88"/>
                  <a:gd name="T4" fmla="*/ 3 w 70"/>
                  <a:gd name="T5" fmla="*/ 24 h 88"/>
                  <a:gd name="T6" fmla="*/ 5 w 70"/>
                  <a:gd name="T7" fmla="*/ 13 h 88"/>
                  <a:gd name="T8" fmla="*/ 23 w 70"/>
                  <a:gd name="T9" fmla="*/ 3 h 88"/>
                  <a:gd name="T10" fmla="*/ 34 w 70"/>
                  <a:gd name="T11" fmla="*/ 6 h 88"/>
                  <a:gd name="T12" fmla="*/ 68 w 70"/>
                  <a:gd name="T13" fmla="*/ 64 h 88"/>
                  <a:gd name="T14" fmla="*/ 65 w 70"/>
                  <a:gd name="T15" fmla="*/ 75 h 88"/>
                  <a:gd name="T16" fmla="*/ 47 w 70"/>
                  <a:gd name="T17" fmla="*/ 8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8">
                    <a:moveTo>
                      <a:pt x="47" y="85"/>
                    </a:moveTo>
                    <a:cubicBezTo>
                      <a:pt x="44" y="88"/>
                      <a:pt x="39" y="86"/>
                      <a:pt x="36" y="83"/>
                    </a:cubicBezTo>
                    <a:cubicBezTo>
                      <a:pt x="3" y="24"/>
                      <a:pt x="3" y="24"/>
                      <a:pt x="3" y="24"/>
                    </a:cubicBezTo>
                    <a:cubicBezTo>
                      <a:pt x="0" y="20"/>
                      <a:pt x="2" y="15"/>
                      <a:pt x="5" y="13"/>
                    </a:cubicBezTo>
                    <a:cubicBezTo>
                      <a:pt x="23" y="3"/>
                      <a:pt x="23" y="3"/>
                      <a:pt x="23" y="3"/>
                    </a:cubicBezTo>
                    <a:cubicBezTo>
                      <a:pt x="27" y="0"/>
                      <a:pt x="32" y="2"/>
                      <a:pt x="34" y="6"/>
                    </a:cubicBezTo>
                    <a:cubicBezTo>
                      <a:pt x="68" y="64"/>
                      <a:pt x="68" y="64"/>
                      <a:pt x="68" y="64"/>
                    </a:cubicBezTo>
                    <a:cubicBezTo>
                      <a:pt x="70" y="68"/>
                      <a:pt x="69" y="73"/>
                      <a:pt x="65" y="75"/>
                    </a:cubicBezTo>
                    <a:cubicBezTo>
                      <a:pt x="47" y="85"/>
                      <a:pt x="47" y="85"/>
                      <a:pt x="47" y="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endParaRPr>
              </a:p>
            </p:txBody>
          </p:sp>
          <p:sp>
            <p:nvSpPr>
              <p:cNvPr id="38" name="Freeform 95">
                <a:extLst>
                  <a:ext uri="{FF2B5EF4-FFF2-40B4-BE49-F238E27FC236}">
                    <a16:creationId xmlns:a16="http://schemas.microsoft.com/office/drawing/2014/main" id="{35380C25-259F-A146-B3B6-C0A5EB651B73}"/>
                  </a:ext>
                </a:extLst>
              </p:cNvPr>
              <p:cNvSpPr>
                <a:spLocks/>
              </p:cNvSpPr>
              <p:nvPr/>
            </p:nvSpPr>
            <p:spPr bwMode="auto">
              <a:xfrm>
                <a:off x="8672165" y="6159052"/>
                <a:ext cx="82155" cy="102694"/>
              </a:xfrm>
              <a:custGeom>
                <a:avLst/>
                <a:gdLst>
                  <a:gd name="T0" fmla="*/ 47 w 70"/>
                  <a:gd name="T1" fmla="*/ 85 h 87"/>
                  <a:gd name="T2" fmla="*/ 36 w 70"/>
                  <a:gd name="T3" fmla="*/ 82 h 87"/>
                  <a:gd name="T4" fmla="*/ 2 w 70"/>
                  <a:gd name="T5" fmla="*/ 23 h 87"/>
                  <a:gd name="T6" fmla="*/ 5 w 70"/>
                  <a:gd name="T7" fmla="*/ 12 h 87"/>
                  <a:gd name="T8" fmla="*/ 23 w 70"/>
                  <a:gd name="T9" fmla="*/ 2 h 87"/>
                  <a:gd name="T10" fmla="*/ 34 w 70"/>
                  <a:gd name="T11" fmla="*/ 5 h 87"/>
                  <a:gd name="T12" fmla="*/ 68 w 70"/>
                  <a:gd name="T13" fmla="*/ 63 h 87"/>
                  <a:gd name="T14" fmla="*/ 65 w 70"/>
                  <a:gd name="T15" fmla="*/ 74 h 87"/>
                  <a:gd name="T16" fmla="*/ 47 w 70"/>
                  <a:gd name="T17" fmla="*/ 8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7">
                    <a:moveTo>
                      <a:pt x="47" y="85"/>
                    </a:moveTo>
                    <a:cubicBezTo>
                      <a:pt x="43" y="87"/>
                      <a:pt x="38" y="86"/>
                      <a:pt x="36" y="82"/>
                    </a:cubicBezTo>
                    <a:cubicBezTo>
                      <a:pt x="2" y="23"/>
                      <a:pt x="2" y="23"/>
                      <a:pt x="2" y="23"/>
                    </a:cubicBezTo>
                    <a:cubicBezTo>
                      <a:pt x="0" y="19"/>
                      <a:pt x="1" y="14"/>
                      <a:pt x="5" y="12"/>
                    </a:cubicBezTo>
                    <a:cubicBezTo>
                      <a:pt x="23" y="2"/>
                      <a:pt x="23" y="2"/>
                      <a:pt x="23" y="2"/>
                    </a:cubicBezTo>
                    <a:cubicBezTo>
                      <a:pt x="27" y="0"/>
                      <a:pt x="32" y="1"/>
                      <a:pt x="34" y="5"/>
                    </a:cubicBezTo>
                    <a:cubicBezTo>
                      <a:pt x="68" y="63"/>
                      <a:pt x="68" y="63"/>
                      <a:pt x="68" y="63"/>
                    </a:cubicBezTo>
                    <a:cubicBezTo>
                      <a:pt x="70" y="67"/>
                      <a:pt x="69" y="72"/>
                      <a:pt x="65" y="74"/>
                    </a:cubicBezTo>
                    <a:cubicBezTo>
                      <a:pt x="47" y="85"/>
                      <a:pt x="47" y="85"/>
                      <a:pt x="47" y="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endParaRPr>
              </a:p>
            </p:txBody>
          </p:sp>
        </p:grpSp>
      </p:grpSp>
      <p:sp>
        <p:nvSpPr>
          <p:cNvPr id="39" name="Rectangle 38">
            <a:extLst>
              <a:ext uri="{FF2B5EF4-FFF2-40B4-BE49-F238E27FC236}">
                <a16:creationId xmlns:a16="http://schemas.microsoft.com/office/drawing/2014/main" id="{56527F4B-04A8-9C49-965A-50990793836C}"/>
              </a:ext>
            </a:extLst>
          </p:cNvPr>
          <p:cNvSpPr/>
          <p:nvPr userDrawn="1"/>
        </p:nvSpPr>
        <p:spPr>
          <a:xfrm>
            <a:off x="6603542" y="3234268"/>
            <a:ext cx="1132041" cy="253916"/>
          </a:xfrm>
          <a:prstGeom prst="rect">
            <a:avLst/>
          </a:prstGeom>
        </p:spPr>
        <p:txBody>
          <a:bodyPr wrap="none">
            <a:spAutoFit/>
          </a:bodyP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lumMod val="90000"/>
                    <a:lumOff val="10000"/>
                  </a:srgbClr>
                </a:solidFill>
                <a:effectLst/>
                <a:uLnTx/>
                <a:uFillTx/>
              </a:rPr>
              <a:t>facebook.com/us</a:t>
            </a:r>
          </a:p>
        </p:txBody>
      </p:sp>
      <p:grpSp>
        <p:nvGrpSpPr>
          <p:cNvPr id="40" name="Group 39">
            <a:extLst>
              <a:ext uri="{FF2B5EF4-FFF2-40B4-BE49-F238E27FC236}">
                <a16:creationId xmlns:a16="http://schemas.microsoft.com/office/drawing/2014/main" id="{63959B0E-AE15-064E-AF49-6E773EC51ABD}"/>
              </a:ext>
            </a:extLst>
          </p:cNvPr>
          <p:cNvGrpSpPr/>
          <p:nvPr userDrawn="1"/>
        </p:nvGrpSpPr>
        <p:grpSpPr>
          <a:xfrm>
            <a:off x="6194380" y="3178402"/>
            <a:ext cx="327221" cy="436294"/>
            <a:chOff x="8421342" y="3986251"/>
            <a:chExt cx="436294" cy="436294"/>
          </a:xfrm>
        </p:grpSpPr>
        <p:sp>
          <p:nvSpPr>
            <p:cNvPr id="41" name="Freeform 104">
              <a:extLst>
                <a:ext uri="{FF2B5EF4-FFF2-40B4-BE49-F238E27FC236}">
                  <a16:creationId xmlns:a16="http://schemas.microsoft.com/office/drawing/2014/main" id="{533746C9-D516-E247-A8D3-1A289BA58653}"/>
                </a:ext>
              </a:extLst>
            </p:cNvPr>
            <p:cNvSpPr>
              <a:spLocks/>
            </p:cNvSpPr>
            <p:nvPr/>
          </p:nvSpPr>
          <p:spPr bwMode="auto">
            <a:xfrm>
              <a:off x="8421342" y="3986251"/>
              <a:ext cx="436294" cy="436294"/>
            </a:xfrm>
            <a:custGeom>
              <a:avLst/>
              <a:gdLst>
                <a:gd name="T0" fmla="*/ 47 w 320"/>
                <a:gd name="T1" fmla="*/ 273 h 320"/>
                <a:gd name="T2" fmla="*/ 160 w 320"/>
                <a:gd name="T3" fmla="*/ 320 h 320"/>
                <a:gd name="T4" fmla="*/ 273 w 320"/>
                <a:gd name="T5" fmla="*/ 273 h 320"/>
                <a:gd name="T6" fmla="*/ 320 w 320"/>
                <a:gd name="T7" fmla="*/ 160 h 320"/>
                <a:gd name="T8" fmla="*/ 273 w 320"/>
                <a:gd name="T9" fmla="*/ 47 h 320"/>
                <a:gd name="T10" fmla="*/ 160 w 320"/>
                <a:gd name="T11" fmla="*/ 0 h 320"/>
                <a:gd name="T12" fmla="*/ 47 w 320"/>
                <a:gd name="T13" fmla="*/ 47 h 320"/>
                <a:gd name="T14" fmla="*/ 0 w 320"/>
                <a:gd name="T15" fmla="*/ 160 h 320"/>
                <a:gd name="T16" fmla="*/ 47 w 320"/>
                <a:gd name="T17" fmla="*/ 27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320">
                  <a:moveTo>
                    <a:pt x="47" y="273"/>
                  </a:moveTo>
                  <a:cubicBezTo>
                    <a:pt x="77" y="303"/>
                    <a:pt x="117" y="320"/>
                    <a:pt x="160" y="320"/>
                  </a:cubicBezTo>
                  <a:cubicBezTo>
                    <a:pt x="202" y="320"/>
                    <a:pt x="243" y="303"/>
                    <a:pt x="273" y="273"/>
                  </a:cubicBezTo>
                  <a:cubicBezTo>
                    <a:pt x="303" y="243"/>
                    <a:pt x="320" y="203"/>
                    <a:pt x="320" y="160"/>
                  </a:cubicBezTo>
                  <a:cubicBezTo>
                    <a:pt x="320" y="117"/>
                    <a:pt x="303" y="77"/>
                    <a:pt x="273" y="47"/>
                  </a:cubicBezTo>
                  <a:cubicBezTo>
                    <a:pt x="243" y="17"/>
                    <a:pt x="202" y="0"/>
                    <a:pt x="160" y="0"/>
                  </a:cubicBezTo>
                  <a:cubicBezTo>
                    <a:pt x="117" y="0"/>
                    <a:pt x="77" y="17"/>
                    <a:pt x="47" y="47"/>
                  </a:cubicBezTo>
                  <a:cubicBezTo>
                    <a:pt x="16" y="77"/>
                    <a:pt x="0" y="117"/>
                    <a:pt x="0" y="160"/>
                  </a:cubicBezTo>
                  <a:cubicBezTo>
                    <a:pt x="0" y="203"/>
                    <a:pt x="16" y="243"/>
                    <a:pt x="47" y="273"/>
                  </a:cubicBezTo>
                </a:path>
              </a:pathLst>
            </a:custGeom>
            <a:no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endParaRPr>
            </a:p>
          </p:txBody>
        </p:sp>
        <p:sp>
          <p:nvSpPr>
            <p:cNvPr id="42" name="Freeform 101">
              <a:extLst>
                <a:ext uri="{FF2B5EF4-FFF2-40B4-BE49-F238E27FC236}">
                  <a16:creationId xmlns:a16="http://schemas.microsoft.com/office/drawing/2014/main" id="{ABFBF473-0670-0242-A540-5FF1E0875EC8}"/>
                </a:ext>
              </a:extLst>
            </p:cNvPr>
            <p:cNvSpPr>
              <a:spLocks/>
            </p:cNvSpPr>
            <p:nvPr/>
          </p:nvSpPr>
          <p:spPr bwMode="auto">
            <a:xfrm>
              <a:off x="8571456" y="4064174"/>
              <a:ext cx="136067" cy="280448"/>
            </a:xfrm>
            <a:custGeom>
              <a:avLst/>
              <a:gdLst>
                <a:gd name="T0" fmla="*/ 30 w 120"/>
                <a:gd name="T1" fmla="*/ 248 h 248"/>
                <a:gd name="T2" fmla="*/ 30 w 120"/>
                <a:gd name="T3" fmla="*/ 132 h 248"/>
                <a:gd name="T4" fmla="*/ 0 w 120"/>
                <a:gd name="T5" fmla="*/ 132 h 248"/>
                <a:gd name="T6" fmla="*/ 0 w 120"/>
                <a:gd name="T7" fmla="*/ 90 h 248"/>
                <a:gd name="T8" fmla="*/ 30 w 120"/>
                <a:gd name="T9" fmla="*/ 90 h 248"/>
                <a:gd name="T10" fmla="*/ 30 w 120"/>
                <a:gd name="T11" fmla="*/ 54 h 248"/>
                <a:gd name="T12" fmla="*/ 91 w 120"/>
                <a:gd name="T13" fmla="*/ 0 h 248"/>
                <a:gd name="T14" fmla="*/ 120 w 120"/>
                <a:gd name="T15" fmla="*/ 2 h 248"/>
                <a:gd name="T16" fmla="*/ 119 w 120"/>
                <a:gd name="T17" fmla="*/ 41 h 248"/>
                <a:gd name="T18" fmla="*/ 92 w 120"/>
                <a:gd name="T19" fmla="*/ 41 h 248"/>
                <a:gd name="T20" fmla="*/ 75 w 120"/>
                <a:gd name="T21" fmla="*/ 59 h 248"/>
                <a:gd name="T22" fmla="*/ 75 w 120"/>
                <a:gd name="T23" fmla="*/ 90 h 248"/>
                <a:gd name="T24" fmla="*/ 120 w 120"/>
                <a:gd name="T25" fmla="*/ 90 h 248"/>
                <a:gd name="T26" fmla="*/ 118 w 120"/>
                <a:gd name="T27" fmla="*/ 132 h 248"/>
                <a:gd name="T28" fmla="*/ 75 w 120"/>
                <a:gd name="T29" fmla="*/ 132 h 248"/>
                <a:gd name="T30" fmla="*/ 75 w 120"/>
                <a:gd name="T31" fmla="*/ 248 h 248"/>
                <a:gd name="T32" fmla="*/ 30 w 120"/>
                <a:gd name="T33"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248">
                  <a:moveTo>
                    <a:pt x="30" y="248"/>
                  </a:moveTo>
                  <a:cubicBezTo>
                    <a:pt x="30" y="132"/>
                    <a:pt x="30" y="132"/>
                    <a:pt x="30" y="132"/>
                  </a:cubicBezTo>
                  <a:cubicBezTo>
                    <a:pt x="0" y="132"/>
                    <a:pt x="0" y="132"/>
                    <a:pt x="0" y="132"/>
                  </a:cubicBezTo>
                  <a:cubicBezTo>
                    <a:pt x="0" y="90"/>
                    <a:pt x="0" y="90"/>
                    <a:pt x="0" y="90"/>
                  </a:cubicBezTo>
                  <a:cubicBezTo>
                    <a:pt x="30" y="90"/>
                    <a:pt x="30" y="90"/>
                    <a:pt x="30" y="90"/>
                  </a:cubicBezTo>
                  <a:cubicBezTo>
                    <a:pt x="30" y="90"/>
                    <a:pt x="30" y="73"/>
                    <a:pt x="30" y="54"/>
                  </a:cubicBezTo>
                  <a:cubicBezTo>
                    <a:pt x="30" y="26"/>
                    <a:pt x="49" y="0"/>
                    <a:pt x="91" y="0"/>
                  </a:cubicBezTo>
                  <a:cubicBezTo>
                    <a:pt x="107" y="0"/>
                    <a:pt x="120" y="2"/>
                    <a:pt x="120" y="2"/>
                  </a:cubicBezTo>
                  <a:cubicBezTo>
                    <a:pt x="119" y="41"/>
                    <a:pt x="119" y="41"/>
                    <a:pt x="119" y="41"/>
                  </a:cubicBezTo>
                  <a:cubicBezTo>
                    <a:pt x="119" y="41"/>
                    <a:pt x="106" y="41"/>
                    <a:pt x="92" y="41"/>
                  </a:cubicBezTo>
                  <a:cubicBezTo>
                    <a:pt x="77" y="41"/>
                    <a:pt x="75" y="48"/>
                    <a:pt x="75" y="59"/>
                  </a:cubicBezTo>
                  <a:cubicBezTo>
                    <a:pt x="75" y="68"/>
                    <a:pt x="75" y="40"/>
                    <a:pt x="75" y="90"/>
                  </a:cubicBezTo>
                  <a:cubicBezTo>
                    <a:pt x="120" y="90"/>
                    <a:pt x="120" y="90"/>
                    <a:pt x="120" y="90"/>
                  </a:cubicBezTo>
                  <a:cubicBezTo>
                    <a:pt x="118" y="132"/>
                    <a:pt x="118" y="132"/>
                    <a:pt x="118" y="132"/>
                  </a:cubicBezTo>
                  <a:cubicBezTo>
                    <a:pt x="75" y="132"/>
                    <a:pt x="75" y="132"/>
                    <a:pt x="75" y="132"/>
                  </a:cubicBezTo>
                  <a:cubicBezTo>
                    <a:pt x="75" y="248"/>
                    <a:pt x="75" y="248"/>
                    <a:pt x="75" y="248"/>
                  </a:cubicBezTo>
                  <a:lnTo>
                    <a:pt x="30" y="2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endParaRPr>
            </a:p>
          </p:txBody>
        </p:sp>
      </p:grpSp>
      <p:sp>
        <p:nvSpPr>
          <p:cNvPr id="43" name="Rectangle 42">
            <a:extLst>
              <a:ext uri="{FF2B5EF4-FFF2-40B4-BE49-F238E27FC236}">
                <a16:creationId xmlns:a16="http://schemas.microsoft.com/office/drawing/2014/main" id="{94EE149A-2BD1-314C-8384-566A25C4EBEF}"/>
              </a:ext>
            </a:extLst>
          </p:cNvPr>
          <p:cNvSpPr/>
          <p:nvPr userDrawn="1"/>
        </p:nvSpPr>
        <p:spPr>
          <a:xfrm>
            <a:off x="6603543" y="3900476"/>
            <a:ext cx="1116011" cy="253916"/>
          </a:xfrm>
          <a:prstGeom prst="rect">
            <a:avLst/>
          </a:prstGeom>
        </p:spPr>
        <p:txBody>
          <a:bodyPr wrap="none">
            <a:spAutoFit/>
          </a:bodyP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lumMod val="90000"/>
                    <a:lumOff val="10000"/>
                  </a:srgbClr>
                </a:solidFill>
                <a:effectLst/>
                <a:uLnTx/>
                <a:uFillTx/>
              </a:rPr>
              <a:t>@companyname</a:t>
            </a:r>
          </a:p>
        </p:txBody>
      </p:sp>
      <p:grpSp>
        <p:nvGrpSpPr>
          <p:cNvPr id="44" name="Group 43">
            <a:extLst>
              <a:ext uri="{FF2B5EF4-FFF2-40B4-BE49-F238E27FC236}">
                <a16:creationId xmlns:a16="http://schemas.microsoft.com/office/drawing/2014/main" id="{3919D779-0BB8-0747-ADC7-5CAFDB7E9992}"/>
              </a:ext>
            </a:extLst>
          </p:cNvPr>
          <p:cNvGrpSpPr/>
          <p:nvPr userDrawn="1"/>
        </p:nvGrpSpPr>
        <p:grpSpPr>
          <a:xfrm>
            <a:off x="6194380" y="3844802"/>
            <a:ext cx="327221" cy="436294"/>
            <a:chOff x="8421342" y="4625355"/>
            <a:chExt cx="436294" cy="436294"/>
          </a:xfrm>
        </p:grpSpPr>
        <p:sp>
          <p:nvSpPr>
            <p:cNvPr id="45" name="Freeform 104">
              <a:extLst>
                <a:ext uri="{FF2B5EF4-FFF2-40B4-BE49-F238E27FC236}">
                  <a16:creationId xmlns:a16="http://schemas.microsoft.com/office/drawing/2014/main" id="{C1107951-19B4-E54D-A67D-40AC78DFE1B0}"/>
                </a:ext>
              </a:extLst>
            </p:cNvPr>
            <p:cNvSpPr>
              <a:spLocks/>
            </p:cNvSpPr>
            <p:nvPr/>
          </p:nvSpPr>
          <p:spPr bwMode="auto">
            <a:xfrm>
              <a:off x="8421342" y="4625355"/>
              <a:ext cx="436294" cy="436294"/>
            </a:xfrm>
            <a:custGeom>
              <a:avLst/>
              <a:gdLst>
                <a:gd name="T0" fmla="*/ 47 w 320"/>
                <a:gd name="T1" fmla="*/ 273 h 320"/>
                <a:gd name="T2" fmla="*/ 160 w 320"/>
                <a:gd name="T3" fmla="*/ 320 h 320"/>
                <a:gd name="T4" fmla="*/ 273 w 320"/>
                <a:gd name="T5" fmla="*/ 273 h 320"/>
                <a:gd name="T6" fmla="*/ 320 w 320"/>
                <a:gd name="T7" fmla="*/ 160 h 320"/>
                <a:gd name="T8" fmla="*/ 273 w 320"/>
                <a:gd name="T9" fmla="*/ 47 h 320"/>
                <a:gd name="T10" fmla="*/ 160 w 320"/>
                <a:gd name="T11" fmla="*/ 0 h 320"/>
                <a:gd name="T12" fmla="*/ 47 w 320"/>
                <a:gd name="T13" fmla="*/ 47 h 320"/>
                <a:gd name="T14" fmla="*/ 0 w 320"/>
                <a:gd name="T15" fmla="*/ 160 h 320"/>
                <a:gd name="T16" fmla="*/ 47 w 320"/>
                <a:gd name="T17" fmla="*/ 27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320">
                  <a:moveTo>
                    <a:pt x="47" y="273"/>
                  </a:moveTo>
                  <a:cubicBezTo>
                    <a:pt x="77" y="303"/>
                    <a:pt x="117" y="320"/>
                    <a:pt x="160" y="320"/>
                  </a:cubicBezTo>
                  <a:cubicBezTo>
                    <a:pt x="202" y="320"/>
                    <a:pt x="243" y="303"/>
                    <a:pt x="273" y="273"/>
                  </a:cubicBezTo>
                  <a:cubicBezTo>
                    <a:pt x="303" y="243"/>
                    <a:pt x="320" y="203"/>
                    <a:pt x="320" y="160"/>
                  </a:cubicBezTo>
                  <a:cubicBezTo>
                    <a:pt x="320" y="117"/>
                    <a:pt x="303" y="77"/>
                    <a:pt x="273" y="47"/>
                  </a:cubicBezTo>
                  <a:cubicBezTo>
                    <a:pt x="243" y="17"/>
                    <a:pt x="202" y="0"/>
                    <a:pt x="160" y="0"/>
                  </a:cubicBezTo>
                  <a:cubicBezTo>
                    <a:pt x="117" y="0"/>
                    <a:pt x="77" y="17"/>
                    <a:pt x="47" y="47"/>
                  </a:cubicBezTo>
                  <a:cubicBezTo>
                    <a:pt x="16" y="77"/>
                    <a:pt x="0" y="117"/>
                    <a:pt x="0" y="160"/>
                  </a:cubicBezTo>
                  <a:cubicBezTo>
                    <a:pt x="0" y="203"/>
                    <a:pt x="16" y="243"/>
                    <a:pt x="47" y="273"/>
                  </a:cubicBezTo>
                </a:path>
              </a:pathLst>
            </a:custGeom>
            <a:no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endParaRPr>
            </a:p>
          </p:txBody>
        </p:sp>
        <p:sp>
          <p:nvSpPr>
            <p:cNvPr id="46" name="Freeform 103">
              <a:extLst>
                <a:ext uri="{FF2B5EF4-FFF2-40B4-BE49-F238E27FC236}">
                  <a16:creationId xmlns:a16="http://schemas.microsoft.com/office/drawing/2014/main" id="{4536876A-6D79-4045-B108-B976C7BC544A}"/>
                </a:ext>
              </a:extLst>
            </p:cNvPr>
            <p:cNvSpPr>
              <a:spLocks/>
            </p:cNvSpPr>
            <p:nvPr/>
          </p:nvSpPr>
          <p:spPr bwMode="auto">
            <a:xfrm>
              <a:off x="8512114" y="4740184"/>
              <a:ext cx="254749" cy="206635"/>
            </a:xfrm>
            <a:custGeom>
              <a:avLst/>
              <a:gdLst>
                <a:gd name="T0" fmla="*/ 230 w 230"/>
                <a:gd name="T1" fmla="*/ 22 h 187"/>
                <a:gd name="T2" fmla="*/ 203 w 230"/>
                <a:gd name="T3" fmla="*/ 30 h 187"/>
                <a:gd name="T4" fmla="*/ 224 w 230"/>
                <a:gd name="T5" fmla="*/ 4 h 187"/>
                <a:gd name="T6" fmla="*/ 194 w 230"/>
                <a:gd name="T7" fmla="*/ 15 h 187"/>
                <a:gd name="T8" fmla="*/ 159 w 230"/>
                <a:gd name="T9" fmla="*/ 0 h 187"/>
                <a:gd name="T10" fmla="*/ 112 w 230"/>
                <a:gd name="T11" fmla="*/ 48 h 187"/>
                <a:gd name="T12" fmla="*/ 113 w 230"/>
                <a:gd name="T13" fmla="*/ 58 h 187"/>
                <a:gd name="T14" fmla="*/ 16 w 230"/>
                <a:gd name="T15" fmla="*/ 9 h 187"/>
                <a:gd name="T16" fmla="*/ 10 w 230"/>
                <a:gd name="T17" fmla="*/ 33 h 187"/>
                <a:gd name="T18" fmla="*/ 31 w 230"/>
                <a:gd name="T19" fmla="*/ 72 h 187"/>
                <a:gd name="T20" fmla="*/ 9 w 230"/>
                <a:gd name="T21" fmla="*/ 66 h 187"/>
                <a:gd name="T22" fmla="*/ 9 w 230"/>
                <a:gd name="T23" fmla="*/ 67 h 187"/>
                <a:gd name="T24" fmla="*/ 47 w 230"/>
                <a:gd name="T25" fmla="*/ 113 h 187"/>
                <a:gd name="T26" fmla="*/ 35 w 230"/>
                <a:gd name="T27" fmla="*/ 115 h 187"/>
                <a:gd name="T28" fmla="*/ 26 w 230"/>
                <a:gd name="T29" fmla="*/ 114 h 187"/>
                <a:gd name="T30" fmla="*/ 70 w 230"/>
                <a:gd name="T31" fmla="*/ 147 h 187"/>
                <a:gd name="T32" fmla="*/ 11 w 230"/>
                <a:gd name="T33" fmla="*/ 167 h 187"/>
                <a:gd name="T34" fmla="*/ 0 w 230"/>
                <a:gd name="T35" fmla="*/ 166 h 187"/>
                <a:gd name="T36" fmla="*/ 72 w 230"/>
                <a:gd name="T37" fmla="*/ 187 h 187"/>
                <a:gd name="T38" fmla="*/ 207 w 230"/>
                <a:gd name="T39" fmla="*/ 53 h 187"/>
                <a:gd name="T40" fmla="*/ 207 w 230"/>
                <a:gd name="T41" fmla="*/ 47 h 187"/>
                <a:gd name="T42" fmla="*/ 230 w 230"/>
                <a:gd name="T43" fmla="*/ 2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0" h="187">
                  <a:moveTo>
                    <a:pt x="230" y="22"/>
                  </a:moveTo>
                  <a:cubicBezTo>
                    <a:pt x="222" y="26"/>
                    <a:pt x="213" y="29"/>
                    <a:pt x="203" y="30"/>
                  </a:cubicBezTo>
                  <a:cubicBezTo>
                    <a:pt x="213" y="24"/>
                    <a:pt x="220" y="15"/>
                    <a:pt x="224" y="4"/>
                  </a:cubicBezTo>
                  <a:cubicBezTo>
                    <a:pt x="215" y="9"/>
                    <a:pt x="205" y="13"/>
                    <a:pt x="194" y="15"/>
                  </a:cubicBezTo>
                  <a:cubicBezTo>
                    <a:pt x="185" y="6"/>
                    <a:pt x="173" y="0"/>
                    <a:pt x="159" y="0"/>
                  </a:cubicBezTo>
                  <a:cubicBezTo>
                    <a:pt x="133" y="0"/>
                    <a:pt x="112" y="21"/>
                    <a:pt x="112" y="48"/>
                  </a:cubicBezTo>
                  <a:cubicBezTo>
                    <a:pt x="112" y="51"/>
                    <a:pt x="113" y="55"/>
                    <a:pt x="113" y="58"/>
                  </a:cubicBezTo>
                  <a:cubicBezTo>
                    <a:pt x="74" y="56"/>
                    <a:pt x="39" y="38"/>
                    <a:pt x="16" y="9"/>
                  </a:cubicBezTo>
                  <a:cubicBezTo>
                    <a:pt x="12" y="16"/>
                    <a:pt x="10" y="24"/>
                    <a:pt x="10" y="33"/>
                  </a:cubicBezTo>
                  <a:cubicBezTo>
                    <a:pt x="10" y="49"/>
                    <a:pt x="18" y="64"/>
                    <a:pt x="31" y="72"/>
                  </a:cubicBezTo>
                  <a:cubicBezTo>
                    <a:pt x="23" y="72"/>
                    <a:pt x="16" y="70"/>
                    <a:pt x="9" y="66"/>
                  </a:cubicBezTo>
                  <a:cubicBezTo>
                    <a:pt x="9" y="66"/>
                    <a:pt x="9" y="66"/>
                    <a:pt x="9" y="67"/>
                  </a:cubicBezTo>
                  <a:cubicBezTo>
                    <a:pt x="9" y="90"/>
                    <a:pt x="26" y="109"/>
                    <a:pt x="47" y="113"/>
                  </a:cubicBezTo>
                  <a:cubicBezTo>
                    <a:pt x="43" y="114"/>
                    <a:pt x="39" y="115"/>
                    <a:pt x="35" y="115"/>
                  </a:cubicBezTo>
                  <a:cubicBezTo>
                    <a:pt x="32" y="115"/>
                    <a:pt x="29" y="114"/>
                    <a:pt x="26" y="114"/>
                  </a:cubicBezTo>
                  <a:cubicBezTo>
                    <a:pt x="32" y="133"/>
                    <a:pt x="49" y="146"/>
                    <a:pt x="70" y="147"/>
                  </a:cubicBezTo>
                  <a:cubicBezTo>
                    <a:pt x="54" y="159"/>
                    <a:pt x="33" y="167"/>
                    <a:pt x="11" y="167"/>
                  </a:cubicBezTo>
                  <a:cubicBezTo>
                    <a:pt x="8" y="167"/>
                    <a:pt x="4" y="167"/>
                    <a:pt x="0" y="166"/>
                  </a:cubicBezTo>
                  <a:cubicBezTo>
                    <a:pt x="21" y="180"/>
                    <a:pt x="46" y="187"/>
                    <a:pt x="72" y="187"/>
                  </a:cubicBezTo>
                  <a:cubicBezTo>
                    <a:pt x="159" y="187"/>
                    <a:pt x="207" y="115"/>
                    <a:pt x="207" y="53"/>
                  </a:cubicBezTo>
                  <a:cubicBezTo>
                    <a:pt x="207" y="51"/>
                    <a:pt x="207" y="49"/>
                    <a:pt x="207" y="47"/>
                  </a:cubicBezTo>
                  <a:cubicBezTo>
                    <a:pt x="216" y="40"/>
                    <a:pt x="224" y="32"/>
                    <a:pt x="230"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endParaRPr>
            </a:p>
          </p:txBody>
        </p:sp>
      </p:grpSp>
      <p:grpSp>
        <p:nvGrpSpPr>
          <p:cNvPr id="47" name="Group 46">
            <a:extLst>
              <a:ext uri="{FF2B5EF4-FFF2-40B4-BE49-F238E27FC236}">
                <a16:creationId xmlns:a16="http://schemas.microsoft.com/office/drawing/2014/main" id="{C1FEAA41-885A-5141-929D-7FBEE2EB0A38}"/>
              </a:ext>
            </a:extLst>
          </p:cNvPr>
          <p:cNvGrpSpPr>
            <a:grpSpLocks noChangeAspect="1"/>
          </p:cNvGrpSpPr>
          <p:nvPr userDrawn="1"/>
        </p:nvGrpSpPr>
        <p:grpSpPr>
          <a:xfrm>
            <a:off x="6659311" y="6228316"/>
            <a:ext cx="1806206" cy="457200"/>
            <a:chOff x="4529958" y="5533049"/>
            <a:chExt cx="7157545" cy="1358830"/>
          </a:xfrm>
        </p:grpSpPr>
        <p:pic>
          <p:nvPicPr>
            <p:cNvPr id="49" name="Picture 48">
              <a:extLst>
                <a:ext uri="{FF2B5EF4-FFF2-40B4-BE49-F238E27FC236}">
                  <a16:creationId xmlns:a16="http://schemas.microsoft.com/office/drawing/2014/main" id="{F9857B36-5419-F74F-A8DB-B8FDB94AE26A}"/>
                </a:ext>
              </a:extLst>
            </p:cNvPr>
            <p:cNvPicPr>
              <a:picLocks noChangeAspect="1"/>
            </p:cNvPicPr>
            <p:nvPr/>
          </p:nvPicPr>
          <p:blipFill>
            <a:blip/>
            <a:stretch>
              <a:fillRect/>
            </a:stretch>
          </p:blipFill>
          <p:spPr>
            <a:xfrm>
              <a:off x="8724297" y="5601974"/>
              <a:ext cx="2963206" cy="1103794"/>
            </a:xfrm>
            <a:prstGeom prst="rect">
              <a:avLst/>
            </a:prstGeom>
          </p:spPr>
        </p:pic>
        <p:pic>
          <p:nvPicPr>
            <p:cNvPr id="50" name="Picture 49">
              <a:extLst>
                <a:ext uri="{FF2B5EF4-FFF2-40B4-BE49-F238E27FC236}">
                  <a16:creationId xmlns:a16="http://schemas.microsoft.com/office/drawing/2014/main" id="{9862E5F2-E8EA-3442-A545-E9D68CDC080F}"/>
                </a:ext>
              </a:extLst>
            </p:cNvPr>
            <p:cNvPicPr>
              <a:picLocks noChangeAspect="1"/>
            </p:cNvPicPr>
            <p:nvPr/>
          </p:nvPicPr>
          <p:blipFill>
            <a:blip/>
            <a:stretch>
              <a:fillRect/>
            </a:stretch>
          </p:blipFill>
          <p:spPr>
            <a:xfrm>
              <a:off x="4529958" y="5533049"/>
              <a:ext cx="3552497" cy="1358830"/>
            </a:xfrm>
            <a:prstGeom prst="rect">
              <a:avLst/>
            </a:prstGeom>
          </p:spPr>
        </p:pic>
      </p:grpSp>
      <p:sp>
        <p:nvSpPr>
          <p:cNvPr id="53" name="Content Placeholder 52">
            <a:extLst>
              <a:ext uri="{FF2B5EF4-FFF2-40B4-BE49-F238E27FC236}">
                <a16:creationId xmlns:a16="http://schemas.microsoft.com/office/drawing/2014/main" id="{76223C71-D759-8A41-9D4F-CD333A3B9162}"/>
              </a:ext>
            </a:extLst>
          </p:cNvPr>
          <p:cNvSpPr>
            <a:spLocks noGrp="1"/>
          </p:cNvSpPr>
          <p:nvPr>
            <p:ph sz="quarter" idx="10"/>
          </p:nvPr>
        </p:nvSpPr>
        <p:spPr>
          <a:xfrm>
            <a:off x="6194381" y="780523"/>
            <a:ext cx="2496740" cy="463062"/>
          </a:xfrm>
        </p:spPr>
        <p:txBody>
          <a:bodyPr/>
          <a:lstStyle>
            <a:lvl1pPr marL="0" indent="0">
              <a:buNone/>
              <a:defRPr sz="2100">
                <a:solidFill>
                  <a:schemeClr val="bg1"/>
                </a:solidFill>
              </a:defRPr>
            </a:lvl1pPr>
            <a:lvl2pPr marL="171446" indent="0">
              <a:buNone/>
              <a:defRPr/>
            </a:lvl2pPr>
            <a:lvl3pPr marL="344480" indent="0">
              <a:buNone/>
              <a:defRPr/>
            </a:lvl3pPr>
            <a:lvl4pPr marL="515925" indent="0">
              <a:buNone/>
              <a:defRPr/>
            </a:lvl4pPr>
            <a:lvl5pPr marL="687371" indent="0">
              <a:buNone/>
              <a:defRPr/>
            </a:lvl5pPr>
          </a:lstStyle>
          <a:p>
            <a:pPr lvl="0"/>
            <a:endParaRPr lang="en-US" dirty="0"/>
          </a:p>
        </p:txBody>
      </p:sp>
      <p:sp>
        <p:nvSpPr>
          <p:cNvPr id="56" name="Content Placeholder 55">
            <a:extLst>
              <a:ext uri="{FF2B5EF4-FFF2-40B4-BE49-F238E27FC236}">
                <a16:creationId xmlns:a16="http://schemas.microsoft.com/office/drawing/2014/main" id="{4C7CD0CA-30D1-5942-BD76-44F80E1A793D}"/>
              </a:ext>
            </a:extLst>
          </p:cNvPr>
          <p:cNvSpPr>
            <a:spLocks noGrp="1"/>
          </p:cNvSpPr>
          <p:nvPr>
            <p:ph sz="quarter" idx="11"/>
          </p:nvPr>
        </p:nvSpPr>
        <p:spPr>
          <a:xfrm>
            <a:off x="6194381" y="1354427"/>
            <a:ext cx="2496740" cy="1262063"/>
          </a:xfrm>
        </p:spPr>
        <p:txBody>
          <a:bodyPr>
            <a:normAutofit/>
          </a:bodyPr>
          <a:lstStyle>
            <a:lvl1pPr marL="0" indent="0">
              <a:buNone/>
              <a:defRPr sz="1350">
                <a:solidFill>
                  <a:schemeClr val="bg1"/>
                </a:solidFill>
              </a:defRPr>
            </a:lvl1pPr>
            <a:lvl2pPr marL="171446" indent="0">
              <a:buNone/>
              <a:defRPr>
                <a:solidFill>
                  <a:schemeClr val="bg1"/>
                </a:solidFill>
              </a:defRPr>
            </a:lvl2pPr>
            <a:lvl3pPr marL="344480" indent="0">
              <a:buNone/>
              <a:defRPr>
                <a:solidFill>
                  <a:schemeClr val="bg1"/>
                </a:solidFill>
              </a:defRPr>
            </a:lvl3pPr>
            <a:lvl4pPr marL="515925" indent="0">
              <a:buNone/>
              <a:defRPr>
                <a:solidFill>
                  <a:schemeClr val="bg1"/>
                </a:solidFill>
              </a:defRPr>
            </a:lvl4pPr>
            <a:lvl5pPr marL="687371" indent="0">
              <a:buNone/>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850812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2500">
                                      <p:stCondLst>
                                        <p:cond delay="200"/>
                                      </p:stCondLst>
                                      <p:childTnLst>
                                        <p:set>
                                          <p:cBhvr>
                                            <p:cTn id="6" dur="1" fill="hold">
                                              <p:stCondLst>
                                                <p:cond delay="0"/>
                                              </p:stCondLst>
                                            </p:cTn>
                                            <p:tgtEl>
                                              <p:spTgt spid="40"/>
                                            </p:tgtEl>
                                            <p:attrNameLst>
                                              <p:attrName>style.visibility</p:attrName>
                                            </p:attrNameLst>
                                          </p:cBhvr>
                                          <p:to>
                                            <p:strVal val="visible"/>
                                          </p:to>
                                        </p:set>
                                        <p:anim calcmode="lin" valueType="num" p14:bounceEnd="62500">
                                          <p:cBhvr additive="base">
                                            <p:cTn id="7" dur="800" fill="hold"/>
                                            <p:tgtEl>
                                              <p:spTgt spid="40"/>
                                            </p:tgtEl>
                                            <p:attrNameLst>
                                              <p:attrName>ppt_x</p:attrName>
                                            </p:attrNameLst>
                                          </p:cBhvr>
                                          <p:tavLst>
                                            <p:tav tm="0">
                                              <p:val>
                                                <p:strVal val="#ppt_x"/>
                                              </p:val>
                                            </p:tav>
                                            <p:tav tm="100000">
                                              <p:val>
                                                <p:strVal val="#ppt_x"/>
                                              </p:val>
                                            </p:tav>
                                          </p:tavLst>
                                        </p:anim>
                                        <p:anim calcmode="lin" valueType="num" p14:bounceEnd="62500">
                                          <p:cBhvr additive="base">
                                            <p:cTn id="8" dur="800" fill="hold"/>
                                            <p:tgtEl>
                                              <p:spTgt spid="4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2500">
                                      <p:stCondLst>
                                        <p:cond delay="400"/>
                                      </p:stCondLst>
                                      <p:childTnLst>
                                        <p:set>
                                          <p:cBhvr>
                                            <p:cTn id="10" dur="1" fill="hold">
                                              <p:stCondLst>
                                                <p:cond delay="0"/>
                                              </p:stCondLst>
                                            </p:cTn>
                                            <p:tgtEl>
                                              <p:spTgt spid="44"/>
                                            </p:tgtEl>
                                            <p:attrNameLst>
                                              <p:attrName>style.visibility</p:attrName>
                                            </p:attrNameLst>
                                          </p:cBhvr>
                                          <p:to>
                                            <p:strVal val="visible"/>
                                          </p:to>
                                        </p:set>
                                        <p:anim calcmode="lin" valueType="num" p14:bounceEnd="62500">
                                          <p:cBhvr additive="base">
                                            <p:cTn id="11" dur="800" fill="hold"/>
                                            <p:tgtEl>
                                              <p:spTgt spid="44"/>
                                            </p:tgtEl>
                                            <p:attrNameLst>
                                              <p:attrName>ppt_x</p:attrName>
                                            </p:attrNameLst>
                                          </p:cBhvr>
                                          <p:tavLst>
                                            <p:tav tm="0">
                                              <p:val>
                                                <p:strVal val="#ppt_x"/>
                                              </p:val>
                                            </p:tav>
                                            <p:tav tm="100000">
                                              <p:val>
                                                <p:strVal val="#ppt_x"/>
                                              </p:val>
                                            </p:tav>
                                          </p:tavLst>
                                        </p:anim>
                                        <p:anim calcmode="lin" valueType="num" p14:bounceEnd="62500">
                                          <p:cBhvr additive="base">
                                            <p:cTn id="12" dur="800" fill="hold"/>
                                            <p:tgtEl>
                                              <p:spTgt spid="4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62500">
                                      <p:stCondLst>
                                        <p:cond delay="600"/>
                                      </p:stCondLst>
                                      <p:childTnLst>
                                        <p:set>
                                          <p:cBhvr>
                                            <p:cTn id="14" dur="1" fill="hold">
                                              <p:stCondLst>
                                                <p:cond delay="0"/>
                                              </p:stCondLst>
                                            </p:cTn>
                                            <p:tgtEl>
                                              <p:spTgt spid="29"/>
                                            </p:tgtEl>
                                            <p:attrNameLst>
                                              <p:attrName>style.visibility</p:attrName>
                                            </p:attrNameLst>
                                          </p:cBhvr>
                                          <p:to>
                                            <p:strVal val="visible"/>
                                          </p:to>
                                        </p:set>
                                        <p:anim calcmode="lin" valueType="num" p14:bounceEnd="62500">
                                          <p:cBhvr additive="base">
                                            <p:cTn id="15" dur="800" fill="hold"/>
                                            <p:tgtEl>
                                              <p:spTgt spid="29"/>
                                            </p:tgtEl>
                                            <p:attrNameLst>
                                              <p:attrName>ppt_x</p:attrName>
                                            </p:attrNameLst>
                                          </p:cBhvr>
                                          <p:tavLst>
                                            <p:tav tm="0">
                                              <p:val>
                                                <p:strVal val="#ppt_x"/>
                                              </p:val>
                                            </p:tav>
                                            <p:tav tm="100000">
                                              <p:val>
                                                <p:strVal val="#ppt_x"/>
                                              </p:val>
                                            </p:tav>
                                          </p:tavLst>
                                        </p:anim>
                                        <p:anim calcmode="lin" valueType="num" p14:bounceEnd="62500">
                                          <p:cBhvr additive="base">
                                            <p:cTn id="16" dur="800" fill="hold"/>
                                            <p:tgtEl>
                                              <p:spTgt spid="2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62500">
                                      <p:stCondLst>
                                        <p:cond delay="800"/>
                                      </p:stCondLst>
                                      <p:childTnLst>
                                        <p:set>
                                          <p:cBhvr>
                                            <p:cTn id="18" dur="1" fill="hold">
                                              <p:stCondLst>
                                                <p:cond delay="0"/>
                                              </p:stCondLst>
                                            </p:cTn>
                                            <p:tgtEl>
                                              <p:spTgt spid="33"/>
                                            </p:tgtEl>
                                            <p:attrNameLst>
                                              <p:attrName>style.visibility</p:attrName>
                                            </p:attrNameLst>
                                          </p:cBhvr>
                                          <p:to>
                                            <p:strVal val="visible"/>
                                          </p:to>
                                        </p:set>
                                        <p:anim calcmode="lin" valueType="num" p14:bounceEnd="62500">
                                          <p:cBhvr additive="base">
                                            <p:cTn id="19" dur="800" fill="hold"/>
                                            <p:tgtEl>
                                              <p:spTgt spid="33"/>
                                            </p:tgtEl>
                                            <p:attrNameLst>
                                              <p:attrName>ppt_x</p:attrName>
                                            </p:attrNameLst>
                                          </p:cBhvr>
                                          <p:tavLst>
                                            <p:tav tm="0">
                                              <p:val>
                                                <p:strVal val="#ppt_x"/>
                                              </p:val>
                                            </p:tav>
                                            <p:tav tm="100000">
                                              <p:val>
                                                <p:strVal val="#ppt_x"/>
                                              </p:val>
                                            </p:tav>
                                          </p:tavLst>
                                        </p:anim>
                                        <p:anim calcmode="lin" valueType="num" p14:bounceEnd="62500">
                                          <p:cBhvr additive="base">
                                            <p:cTn id="20" dur="800" fill="hold"/>
                                            <p:tgtEl>
                                              <p:spTgt spid="33"/>
                                            </p:tgtEl>
                                            <p:attrNameLst>
                                              <p:attrName>ppt_y</p:attrName>
                                            </p:attrNameLst>
                                          </p:cBhvr>
                                          <p:tavLst>
                                            <p:tav tm="0">
                                              <p:val>
                                                <p:strVal val="0-#ppt_h/2"/>
                                              </p:val>
                                            </p:tav>
                                            <p:tav tm="100000">
                                              <p:val>
                                                <p:strVal val="#ppt_y"/>
                                              </p:val>
                                            </p:tav>
                                          </p:tavLst>
                                        </p:anim>
                                      </p:childTnLst>
                                    </p:cTn>
                                  </p:par>
                                  <p:par>
                                    <p:cTn id="21" presetID="10" presetClass="entr" presetSubtype="0" fill="hold" grpId="0" nodeType="withEffect">
                                      <p:stCondLst>
                                        <p:cond delay="60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250"/>
                                            <p:tgtEl>
                                              <p:spTgt spid="39"/>
                                            </p:tgtEl>
                                          </p:cBhvr>
                                        </p:animEffect>
                                      </p:childTnLst>
                                    </p:cTn>
                                  </p:par>
                                  <p:par>
                                    <p:cTn id="24" presetID="10" presetClass="entr" presetSubtype="0" fill="hold" grpId="0" nodeType="withEffect">
                                      <p:stCondLst>
                                        <p:cond delay="70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250"/>
                                            <p:tgtEl>
                                              <p:spTgt spid="43"/>
                                            </p:tgtEl>
                                          </p:cBhvr>
                                        </p:animEffect>
                                      </p:childTnLst>
                                    </p:cTn>
                                  </p:par>
                                  <p:par>
                                    <p:cTn id="27" presetID="10" presetClass="entr" presetSubtype="0" fill="hold" grpId="0" nodeType="withEffect">
                                      <p:stCondLst>
                                        <p:cond delay="80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250"/>
                                            <p:tgtEl>
                                              <p:spTgt spid="28"/>
                                            </p:tgtEl>
                                          </p:cBhvr>
                                        </p:animEffect>
                                      </p:childTnLst>
                                    </p:cTn>
                                  </p:par>
                                  <p:par>
                                    <p:cTn id="30" presetID="10" presetClass="entr" presetSubtype="0" fill="hold" grpId="0" nodeType="withEffect">
                                      <p:stCondLst>
                                        <p:cond delay="95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250"/>
                                            <p:tgtEl>
                                              <p:spTgt spid="32"/>
                                            </p:tgtEl>
                                          </p:cBhvr>
                                        </p:animEffect>
                                      </p:childTnLst>
                                    </p:cTn>
                                  </p:par>
                                  <p:par>
                                    <p:cTn id="33" presetID="2" presetClass="entr" presetSubtype="1" fill="hold" grpId="0" nodeType="withEffect" p14:presetBounceEnd="55556">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14:bounceEnd="55556">
                                          <p:cBhvr additive="base">
                                            <p:cTn id="35" dur="900" fill="hold"/>
                                            <p:tgtEl>
                                              <p:spTgt spid="51"/>
                                            </p:tgtEl>
                                            <p:attrNameLst>
                                              <p:attrName>ppt_x</p:attrName>
                                            </p:attrNameLst>
                                          </p:cBhvr>
                                          <p:tavLst>
                                            <p:tav tm="0">
                                              <p:val>
                                                <p:strVal val="#ppt_x"/>
                                              </p:val>
                                            </p:tav>
                                            <p:tav tm="100000">
                                              <p:val>
                                                <p:strVal val="#ppt_x"/>
                                              </p:val>
                                            </p:tav>
                                          </p:tavLst>
                                        </p:anim>
                                        <p:anim calcmode="lin" valueType="num" p14:bounceEnd="55556">
                                          <p:cBhvr additive="base">
                                            <p:cTn id="36" dur="9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8" grpId="0"/>
          <p:bldP spid="32" grpId="0"/>
          <p:bldP spid="39" grpId="0"/>
          <p:bldP spid="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20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800" fill="hold"/>
                                            <p:tgtEl>
                                              <p:spTgt spid="40"/>
                                            </p:tgtEl>
                                            <p:attrNameLst>
                                              <p:attrName>ppt_x</p:attrName>
                                            </p:attrNameLst>
                                          </p:cBhvr>
                                          <p:tavLst>
                                            <p:tav tm="0">
                                              <p:val>
                                                <p:strVal val="#ppt_x"/>
                                              </p:val>
                                            </p:tav>
                                            <p:tav tm="100000">
                                              <p:val>
                                                <p:strVal val="#ppt_x"/>
                                              </p:val>
                                            </p:tav>
                                          </p:tavLst>
                                        </p:anim>
                                        <p:anim calcmode="lin" valueType="num">
                                          <p:cBhvr additive="base">
                                            <p:cTn id="8" dur="800" fill="hold"/>
                                            <p:tgtEl>
                                              <p:spTgt spid="4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40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800" fill="hold"/>
                                            <p:tgtEl>
                                              <p:spTgt spid="44"/>
                                            </p:tgtEl>
                                            <p:attrNameLst>
                                              <p:attrName>ppt_x</p:attrName>
                                            </p:attrNameLst>
                                          </p:cBhvr>
                                          <p:tavLst>
                                            <p:tav tm="0">
                                              <p:val>
                                                <p:strVal val="#ppt_x"/>
                                              </p:val>
                                            </p:tav>
                                            <p:tav tm="100000">
                                              <p:val>
                                                <p:strVal val="#ppt_x"/>
                                              </p:val>
                                            </p:tav>
                                          </p:tavLst>
                                        </p:anim>
                                        <p:anim calcmode="lin" valueType="num">
                                          <p:cBhvr additive="base">
                                            <p:cTn id="12" dur="800" fill="hold"/>
                                            <p:tgtEl>
                                              <p:spTgt spid="4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60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800" fill="hold"/>
                                            <p:tgtEl>
                                              <p:spTgt spid="29"/>
                                            </p:tgtEl>
                                            <p:attrNameLst>
                                              <p:attrName>ppt_x</p:attrName>
                                            </p:attrNameLst>
                                          </p:cBhvr>
                                          <p:tavLst>
                                            <p:tav tm="0">
                                              <p:val>
                                                <p:strVal val="#ppt_x"/>
                                              </p:val>
                                            </p:tav>
                                            <p:tav tm="100000">
                                              <p:val>
                                                <p:strVal val="#ppt_x"/>
                                              </p:val>
                                            </p:tav>
                                          </p:tavLst>
                                        </p:anim>
                                        <p:anim calcmode="lin" valueType="num">
                                          <p:cBhvr additive="base">
                                            <p:cTn id="16" dur="800" fill="hold"/>
                                            <p:tgtEl>
                                              <p:spTgt spid="2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80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800" fill="hold"/>
                                            <p:tgtEl>
                                              <p:spTgt spid="33"/>
                                            </p:tgtEl>
                                            <p:attrNameLst>
                                              <p:attrName>ppt_x</p:attrName>
                                            </p:attrNameLst>
                                          </p:cBhvr>
                                          <p:tavLst>
                                            <p:tav tm="0">
                                              <p:val>
                                                <p:strVal val="#ppt_x"/>
                                              </p:val>
                                            </p:tav>
                                            <p:tav tm="100000">
                                              <p:val>
                                                <p:strVal val="#ppt_x"/>
                                              </p:val>
                                            </p:tav>
                                          </p:tavLst>
                                        </p:anim>
                                        <p:anim calcmode="lin" valueType="num">
                                          <p:cBhvr additive="base">
                                            <p:cTn id="20" dur="800" fill="hold"/>
                                            <p:tgtEl>
                                              <p:spTgt spid="33"/>
                                            </p:tgtEl>
                                            <p:attrNameLst>
                                              <p:attrName>ppt_y</p:attrName>
                                            </p:attrNameLst>
                                          </p:cBhvr>
                                          <p:tavLst>
                                            <p:tav tm="0">
                                              <p:val>
                                                <p:strVal val="0-#ppt_h/2"/>
                                              </p:val>
                                            </p:tav>
                                            <p:tav tm="100000">
                                              <p:val>
                                                <p:strVal val="#ppt_y"/>
                                              </p:val>
                                            </p:tav>
                                          </p:tavLst>
                                        </p:anim>
                                      </p:childTnLst>
                                    </p:cTn>
                                  </p:par>
                                  <p:par>
                                    <p:cTn id="21" presetID="10" presetClass="entr" presetSubtype="0" fill="hold" grpId="0" nodeType="withEffect">
                                      <p:stCondLst>
                                        <p:cond delay="60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250"/>
                                            <p:tgtEl>
                                              <p:spTgt spid="39"/>
                                            </p:tgtEl>
                                          </p:cBhvr>
                                        </p:animEffect>
                                      </p:childTnLst>
                                    </p:cTn>
                                  </p:par>
                                  <p:par>
                                    <p:cTn id="24" presetID="10" presetClass="entr" presetSubtype="0" fill="hold" grpId="0" nodeType="withEffect">
                                      <p:stCondLst>
                                        <p:cond delay="70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250"/>
                                            <p:tgtEl>
                                              <p:spTgt spid="43"/>
                                            </p:tgtEl>
                                          </p:cBhvr>
                                        </p:animEffect>
                                      </p:childTnLst>
                                    </p:cTn>
                                  </p:par>
                                  <p:par>
                                    <p:cTn id="27" presetID="10" presetClass="entr" presetSubtype="0" fill="hold" grpId="0" nodeType="withEffect">
                                      <p:stCondLst>
                                        <p:cond delay="80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250"/>
                                            <p:tgtEl>
                                              <p:spTgt spid="28"/>
                                            </p:tgtEl>
                                          </p:cBhvr>
                                        </p:animEffect>
                                      </p:childTnLst>
                                    </p:cTn>
                                  </p:par>
                                  <p:par>
                                    <p:cTn id="30" presetID="10" presetClass="entr" presetSubtype="0" fill="hold" grpId="0" nodeType="withEffect">
                                      <p:stCondLst>
                                        <p:cond delay="95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250"/>
                                            <p:tgtEl>
                                              <p:spTgt spid="32"/>
                                            </p:tgtEl>
                                          </p:cBhvr>
                                        </p:animEffect>
                                      </p:childTnLst>
                                    </p:cTn>
                                  </p:par>
                                  <p:par>
                                    <p:cTn id="33" presetID="2" presetClass="entr" presetSubtype="1"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900" fill="hold"/>
                                            <p:tgtEl>
                                              <p:spTgt spid="51"/>
                                            </p:tgtEl>
                                            <p:attrNameLst>
                                              <p:attrName>ppt_x</p:attrName>
                                            </p:attrNameLst>
                                          </p:cBhvr>
                                          <p:tavLst>
                                            <p:tav tm="0">
                                              <p:val>
                                                <p:strVal val="#ppt_x"/>
                                              </p:val>
                                            </p:tav>
                                            <p:tav tm="100000">
                                              <p:val>
                                                <p:strVal val="#ppt_x"/>
                                              </p:val>
                                            </p:tav>
                                          </p:tavLst>
                                        </p:anim>
                                        <p:anim calcmode="lin" valueType="num">
                                          <p:cBhvr additive="base">
                                            <p:cTn id="36" dur="9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8" grpId="0"/>
          <p:bldP spid="32" grpId="0"/>
          <p:bldP spid="39" grpId="0"/>
          <p:bldP spid="43" grpId="0"/>
        </p:bldLst>
      </p:timing>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32C4A5-6C7E-483C-A9F5-6A8F92643EE5}" type="datetime1">
              <a:rPr lang="en-US" smtClean="0"/>
              <a:t>7/13/2020</a:t>
            </a:fld>
            <a:endParaRPr lang="en-US"/>
          </a:p>
        </p:txBody>
      </p:sp>
      <p:sp>
        <p:nvSpPr>
          <p:cNvPr id="5" name="Footer Placeholder 4"/>
          <p:cNvSpPr>
            <a:spLocks noGrp="1"/>
          </p:cNvSpPr>
          <p:nvPr>
            <p:ph type="ftr" sz="quarter" idx="11"/>
          </p:nvPr>
        </p:nvSpPr>
        <p:spPr/>
        <p:txBody>
          <a:bodyPr/>
          <a:lstStyle/>
          <a:p>
            <a:r>
              <a:rPr lang="en-US" smtClean="0"/>
              <a:t>READY: GLOBAL READINESS FOR MAJOR DISEASE OUTBREAK RESPONSE</a:t>
            </a:r>
            <a:endParaRPr lang="en-US"/>
          </a:p>
        </p:txBody>
      </p:sp>
      <p:sp>
        <p:nvSpPr>
          <p:cNvPr id="6" name="Slide Number Placeholder 5"/>
          <p:cNvSpPr>
            <a:spLocks noGrp="1"/>
          </p:cNvSpPr>
          <p:nvPr>
            <p:ph type="sldNum" sz="quarter" idx="12"/>
          </p:nvPr>
        </p:nvSpPr>
        <p:spPr/>
        <p:txBody>
          <a:bodyPr/>
          <a:lstStyle/>
          <a:p>
            <a:fld id="{8219A4A1-2259-A943-9710-A14674DE2F2B}" type="slidenum">
              <a:rPr lang="en-US" smtClean="0"/>
              <a:t>‹#›</a:t>
            </a:fld>
            <a:endParaRPr lang="en-US"/>
          </a:p>
        </p:txBody>
      </p:sp>
    </p:spTree>
    <p:extLst>
      <p:ext uri="{BB962C8B-B14F-4D97-AF65-F5344CB8AC3E}">
        <p14:creationId xmlns:p14="http://schemas.microsoft.com/office/powerpoint/2010/main" val="2725855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5239" t="-172" r="-115" b="36337"/>
          <a:stretch/>
        </p:blipFill>
        <p:spPr>
          <a:xfrm flipH="1">
            <a:off x="152399" y="152399"/>
            <a:ext cx="8817430" cy="5791201"/>
          </a:xfrm>
          <a:prstGeom prst="rect">
            <a:avLst/>
          </a:prstGeom>
        </p:spPr>
      </p:pic>
      <p:sp>
        <p:nvSpPr>
          <p:cNvPr id="12" name="Title 1"/>
          <p:cNvSpPr>
            <a:spLocks noGrp="1"/>
          </p:cNvSpPr>
          <p:nvPr>
            <p:ph type="ctrTitle" hasCustomPrompt="1"/>
          </p:nvPr>
        </p:nvSpPr>
        <p:spPr>
          <a:xfrm>
            <a:off x="685800" y="2133600"/>
            <a:ext cx="5486400" cy="1600200"/>
          </a:xfrm>
          <a:effectLst>
            <a:outerShdw blurRad="254000" dir="2700000" algn="tl" rotWithShape="0">
              <a:srgbClr val="000000">
                <a:alpha val="20000"/>
              </a:srgbClr>
            </a:outerShdw>
          </a:effectLst>
        </p:spPr>
        <p:txBody>
          <a:bodyPr anchor="b" anchorCtr="0">
            <a:normAutofit/>
          </a:bodyPr>
          <a:lstStyle>
            <a:lvl1pPr>
              <a:defRPr sz="32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4114800"/>
            <a:ext cx="3429000" cy="685800"/>
          </a:xfrm>
          <a:effectLst>
            <a:outerShdw blurRad="254000" dir="5400000" algn="tl" rotWithShape="0">
              <a:srgbClr val="000000">
                <a:alpha val="40000"/>
              </a:srgbClr>
            </a:outerShdw>
          </a:effectLst>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4" name="Straight Connector 13"/>
          <p:cNvCxnSpPr/>
          <p:nvPr userDrawn="1"/>
        </p:nvCxnSpPr>
        <p:spPr>
          <a:xfrm>
            <a:off x="762000" y="3886200"/>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7527667" y="1385500"/>
            <a:ext cx="2743200" cy="276999"/>
          </a:xfrm>
        </p:spPr>
        <p:txBody>
          <a:bodyPr>
            <a:spAutoFit/>
          </a:bodyPr>
          <a:lstStyle>
            <a:lvl1pPr marL="0" indent="0" algn="r">
              <a:buNone/>
              <a:defRPr lang="en-US" b="0" i="0" smtClean="0">
                <a:effectLst/>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smtClean="0"/>
              <a:t/>
            </a:r>
            <a:br>
              <a:rPr lang="en-US" dirty="0" smtClean="0"/>
            </a:br>
            <a:r>
              <a:rPr lang="en-US" b="0" i="0" dirty="0" err="1" smtClean="0">
                <a:solidFill>
                  <a:srgbClr val="000000"/>
                </a:solidFill>
                <a:effectLst/>
                <a:latin typeface="Muli"/>
              </a:rPr>
              <a:t>Thacien</a:t>
            </a:r>
            <a:r>
              <a:rPr lang="en-US" b="0" i="0" dirty="0" smtClean="0">
                <a:solidFill>
                  <a:srgbClr val="000000"/>
                </a:solidFill>
                <a:effectLst/>
                <a:latin typeface="Muli"/>
              </a:rPr>
              <a:t> </a:t>
            </a:r>
            <a:r>
              <a:rPr lang="en-US" b="0" i="0" dirty="0" err="1" smtClean="0">
                <a:solidFill>
                  <a:srgbClr val="000000"/>
                </a:solidFill>
                <a:effectLst/>
                <a:latin typeface="Muli"/>
              </a:rPr>
              <a:t>Biziyaremye</a:t>
            </a:r>
            <a:r>
              <a:rPr lang="en-US" b="0" i="0" dirty="0" smtClean="0">
                <a:solidFill>
                  <a:srgbClr val="000000"/>
                </a:solidFill>
                <a:effectLst/>
                <a:latin typeface="Muli"/>
              </a:rPr>
              <a:t> / Save the Children</a:t>
            </a:r>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1522" y="685800"/>
            <a:ext cx="1813366" cy="544010"/>
          </a:xfrm>
          <a:prstGeom prst="rect">
            <a:avLst/>
          </a:prstGeom>
          <a:effectLst>
            <a:outerShdw blurRad="254000" dir="2700000" algn="tl" rotWithShape="0">
              <a:srgbClr val="000000">
                <a:alpha val="20000"/>
              </a:srgbClr>
            </a:outerShdw>
          </a:effectLst>
        </p:spPr>
      </p:pic>
      <p:sp>
        <p:nvSpPr>
          <p:cNvPr id="2" name="Rectangle 1"/>
          <p:cNvSpPr/>
          <p:nvPr userDrawn="1"/>
        </p:nvSpPr>
        <p:spPr>
          <a:xfrm>
            <a:off x="152400" y="5943600"/>
            <a:ext cx="8839200" cy="76412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980485" y="6103535"/>
            <a:ext cx="1929764" cy="48637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1" name="Picture 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44592" y="6156228"/>
            <a:ext cx="1360997" cy="38420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2"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48751" y="6119923"/>
            <a:ext cx="1158183" cy="40708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5" name="Picture 11"/>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216329" y="6222896"/>
            <a:ext cx="1252763" cy="2318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6" name="Picture 12" descr="15032304_569428599920390_7214376801705375273_n"/>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21728" b="21383"/>
          <a:stretch/>
        </p:blipFill>
        <p:spPr bwMode="auto">
          <a:xfrm>
            <a:off x="340467" y="6033865"/>
            <a:ext cx="1072052" cy="6098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036655" y="6213766"/>
            <a:ext cx="1046341" cy="271098"/>
          </a:xfrm>
          <a:prstGeom prst="rect">
            <a:avLst/>
          </a:prstGeom>
        </p:spPr>
      </p:pic>
    </p:spTree>
    <p:extLst>
      <p:ext uri="{BB962C8B-B14F-4D97-AF65-F5344CB8AC3E}">
        <p14:creationId xmlns:p14="http://schemas.microsoft.com/office/powerpoint/2010/main" val="1196579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2" name="Content Placeholder 4">
            <a:extLst>
              <a:ext uri="{FF2B5EF4-FFF2-40B4-BE49-F238E27FC236}">
                <a16:creationId xmlns:a16="http://schemas.microsoft.com/office/drawing/2014/main" id="{56886ECA-F74A-E046-8F9E-BEEB20973B66}"/>
              </a:ext>
            </a:extLst>
          </p:cNvPr>
          <p:cNvPicPr>
            <a:picLocks noChangeAspect="1"/>
          </p:cNvPicPr>
          <p:nvPr userDrawn="1"/>
        </p:nvPicPr>
        <p:blipFill rotWithShape="1">
          <a:blip r:embed="rId10">
            <a:alphaModFix amt="35000"/>
            <a:extLst>
              <a:ext uri="{28A0092B-C50C-407E-A947-70E740481C1C}">
                <a14:useLocalDpi xmlns:a14="http://schemas.microsoft.com/office/drawing/2010/main" val="0"/>
              </a:ext>
            </a:extLst>
          </a:blip>
          <a:srcRect r="67345" b="64130"/>
          <a:stretch/>
        </p:blipFill>
        <p:spPr>
          <a:xfrm>
            <a:off x="0" y="1"/>
            <a:ext cx="2239471" cy="2459979"/>
          </a:xfrm>
          <a:prstGeom prst="rect">
            <a:avLst/>
          </a:prstGeom>
        </p:spPr>
      </p:pic>
      <p:sp>
        <p:nvSpPr>
          <p:cNvPr id="2" name="Title Placeholder 1"/>
          <p:cNvSpPr>
            <a:spLocks noGrp="1"/>
          </p:cNvSpPr>
          <p:nvPr>
            <p:ph type="title"/>
          </p:nvPr>
        </p:nvSpPr>
        <p:spPr>
          <a:xfrm>
            <a:off x="685800" y="279962"/>
            <a:ext cx="77724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85800" y="1219201"/>
            <a:ext cx="77724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611222" y="6293088"/>
            <a:ext cx="104568" cy="328295"/>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900" smtClean="0"/>
              <a:pPr algn="ctr"/>
              <a:t>‹#›</a:t>
            </a:fld>
            <a:endParaRPr lang="en-US" sz="900" dirty="0"/>
          </a:p>
        </p:txBody>
      </p:sp>
      <p:sp>
        <p:nvSpPr>
          <p:cNvPr id="10" name="Oval 9"/>
          <p:cNvSpPr/>
          <p:nvPr/>
        </p:nvSpPr>
        <p:spPr>
          <a:xfrm>
            <a:off x="538556" y="6290644"/>
            <a:ext cx="2499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grpSp>
        <p:nvGrpSpPr>
          <p:cNvPr id="5" name="Group 4">
            <a:extLst>
              <a:ext uri="{FF2B5EF4-FFF2-40B4-BE49-F238E27FC236}">
                <a16:creationId xmlns:a16="http://schemas.microsoft.com/office/drawing/2014/main" id="{9E3883CE-F290-AB42-862B-2AAA3B91725F}"/>
              </a:ext>
            </a:extLst>
          </p:cNvPr>
          <p:cNvGrpSpPr>
            <a:grpSpLocks noChangeAspect="1"/>
          </p:cNvGrpSpPr>
          <p:nvPr userDrawn="1"/>
        </p:nvGrpSpPr>
        <p:grpSpPr>
          <a:xfrm>
            <a:off x="6413085" y="6185031"/>
            <a:ext cx="2260256" cy="457200"/>
            <a:chOff x="8415457" y="6240334"/>
            <a:chExt cx="3571607" cy="541843"/>
          </a:xfrm>
        </p:grpSpPr>
        <p:pic>
          <p:nvPicPr>
            <p:cNvPr id="43" name="Picture 42">
              <a:extLst>
                <a:ext uri="{FF2B5EF4-FFF2-40B4-BE49-F238E27FC236}">
                  <a16:creationId xmlns:a16="http://schemas.microsoft.com/office/drawing/2014/main" id="{7E13EB3D-7ECB-0A40-B4E5-FCF0F1A56DA4}"/>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3131" t="7764" b="11849"/>
            <a:stretch/>
          </p:blipFill>
          <p:spPr>
            <a:xfrm>
              <a:off x="10408873" y="6240334"/>
              <a:ext cx="1578191" cy="498546"/>
            </a:xfrm>
            <a:prstGeom prst="rect">
              <a:avLst/>
            </a:prstGeom>
          </p:spPr>
        </p:pic>
        <p:pic>
          <p:nvPicPr>
            <p:cNvPr id="44" name="Picture 43">
              <a:extLst>
                <a:ext uri="{FF2B5EF4-FFF2-40B4-BE49-F238E27FC236}">
                  <a16:creationId xmlns:a16="http://schemas.microsoft.com/office/drawing/2014/main" id="{733E0134-F975-9042-93BF-5E965CFA1907}"/>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9054" t="11598" r="8125" b="14214"/>
            <a:stretch/>
          </p:blipFill>
          <p:spPr>
            <a:xfrm>
              <a:off x="8415457" y="6240334"/>
              <a:ext cx="1589058" cy="541843"/>
            </a:xfrm>
            <a:prstGeom prst="rect">
              <a:avLst/>
            </a:prstGeom>
          </p:spPr>
        </p:pic>
      </p:grpSp>
    </p:spTree>
    <p:extLst>
      <p:ext uri="{BB962C8B-B14F-4D97-AF65-F5344CB8AC3E}">
        <p14:creationId xmlns:p14="http://schemas.microsoft.com/office/powerpoint/2010/main" val="3847211587"/>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Lst>
  <p:hf hdr="0" dt="0"/>
  <p:txStyles>
    <p:titleStyle>
      <a:lvl1pPr algn="ctr" defTabSz="91437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46" indent="-171446" algn="l" defTabSz="91437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80" indent="-173034"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925"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71"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817"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5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457200"/>
            <a:ext cx="7772400" cy="9144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85800" y="1600200"/>
            <a:ext cx="7772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152400" y="6530079"/>
            <a:ext cx="2133600" cy="184666"/>
          </a:xfrm>
          <a:prstGeom prst="rect">
            <a:avLst/>
          </a:prstGeom>
        </p:spPr>
        <p:txBody>
          <a:bodyPr vert="horz" lIns="91440" tIns="45720" rIns="91440" bIns="45720" rtlCol="0" anchor="ctr">
            <a:spAutoFit/>
          </a:bodyPr>
          <a:lstStyle>
            <a:lvl1pPr algn="l">
              <a:defRPr sz="600" b="0" i="0">
                <a:solidFill>
                  <a:srgbClr val="635C5B"/>
                </a:solidFill>
                <a:latin typeface="Gill Sans MT"/>
                <a:cs typeface="Gill Sans MT"/>
              </a:defRPr>
            </a:lvl1pPr>
          </a:lstStyle>
          <a:p>
            <a:fld id="{CB7B43F6-6C2F-4CAE-9A38-EA873E205B9B}" type="datetime1">
              <a:rPr lang="en-US" smtClean="0"/>
              <a:t>7/13/2020</a:t>
            </a:fld>
            <a:endParaRPr lang="en-US"/>
          </a:p>
        </p:txBody>
      </p:sp>
      <p:sp>
        <p:nvSpPr>
          <p:cNvPr id="5" name="Footer Placeholder 4"/>
          <p:cNvSpPr>
            <a:spLocks noGrp="1"/>
          </p:cNvSpPr>
          <p:nvPr>
            <p:ph type="ftr" sz="quarter" idx="3"/>
          </p:nvPr>
        </p:nvSpPr>
        <p:spPr>
          <a:xfrm>
            <a:off x="3124200" y="6530079"/>
            <a:ext cx="2895600" cy="184666"/>
          </a:xfrm>
          <a:prstGeom prst="rect">
            <a:avLst/>
          </a:prstGeom>
        </p:spPr>
        <p:txBody>
          <a:bodyPr vert="horz" lIns="91440" tIns="45720" rIns="91440" bIns="45720" rtlCol="0" anchor="ctr">
            <a:spAutoFit/>
          </a:bodyPr>
          <a:lstStyle>
            <a:lvl1pPr algn="ctr">
              <a:defRPr sz="600" b="0" i="0">
                <a:solidFill>
                  <a:srgbClr val="635C5B"/>
                </a:solidFill>
                <a:latin typeface="Gill Sans MT"/>
                <a:cs typeface="Gill Sans MT"/>
              </a:defRPr>
            </a:lvl1pPr>
          </a:lstStyle>
          <a:p>
            <a:r>
              <a:rPr lang="en-US" smtClean="0"/>
              <a:t>READY: GLOBAL READINESS FOR MAJOR DISEASE OUTBREAK RESPONSE</a:t>
            </a:r>
            <a:endParaRPr lang="en-US"/>
          </a:p>
        </p:txBody>
      </p:sp>
      <p:sp>
        <p:nvSpPr>
          <p:cNvPr id="6" name="Slide Number Placeholder 5"/>
          <p:cNvSpPr>
            <a:spLocks noGrp="1"/>
          </p:cNvSpPr>
          <p:nvPr>
            <p:ph type="sldNum" sz="quarter" idx="4"/>
          </p:nvPr>
        </p:nvSpPr>
        <p:spPr>
          <a:xfrm>
            <a:off x="6858000" y="6530079"/>
            <a:ext cx="2133600" cy="184666"/>
          </a:xfrm>
          <a:prstGeom prst="rect">
            <a:avLst/>
          </a:prstGeom>
        </p:spPr>
        <p:txBody>
          <a:bodyPr vert="horz" lIns="91440" tIns="45720" rIns="91440" bIns="45720" rtlCol="0" anchor="ctr">
            <a:spAutoFit/>
          </a:bodyPr>
          <a:lstStyle>
            <a:lvl1pPr algn="r">
              <a:defRPr sz="600" b="0" i="0">
                <a:solidFill>
                  <a:srgbClr val="635C5B"/>
                </a:solidFill>
                <a:latin typeface="Gill Sans MT"/>
                <a:cs typeface="Gill Sans MT"/>
              </a:defRPr>
            </a:lvl1pPr>
          </a:lstStyle>
          <a:p>
            <a:fld id="{42782948-4DBE-204D-AB9E-B65E067054AE}" type="slidenum">
              <a:rPr lang="en-US" smtClean="0"/>
              <a:pPr/>
              <a:t>‹#›</a:t>
            </a:fld>
            <a:endParaRPr lang="en-US"/>
          </a:p>
        </p:txBody>
      </p:sp>
      <p:sp>
        <p:nvSpPr>
          <p:cNvPr id="7" name="Frame 6"/>
          <p:cNvSpPr/>
          <p:nvPr/>
        </p:nvSpPr>
        <p:spPr>
          <a:xfrm>
            <a:off x="0" y="0"/>
            <a:ext cx="9144000" cy="6858000"/>
          </a:xfrm>
          <a:prstGeom prst="frame">
            <a:avLst>
              <a:gd name="adj1" fmla="val 222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solidFill>
                <a:srgbClr val="FFFFFF"/>
              </a:solidFill>
              <a:latin typeface="Gill Sans MT"/>
              <a:cs typeface="Gill Sans MT"/>
            </a:endParaRPr>
          </a:p>
        </p:txBody>
      </p:sp>
    </p:spTree>
    <p:extLst>
      <p:ext uri="{BB962C8B-B14F-4D97-AF65-F5344CB8AC3E}">
        <p14:creationId xmlns:p14="http://schemas.microsoft.com/office/powerpoint/2010/main" val="1177938238"/>
      </p:ext>
    </p:extLst>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 id="2147484280" r:id="rId12"/>
    <p:sldLayoutId id="2147484281" r:id="rId13"/>
    <p:sldLayoutId id="2147484282" r:id="rId14"/>
    <p:sldLayoutId id="2147484283" r:id="rId15"/>
    <p:sldLayoutId id="2147484284" r:id="rId16"/>
    <p:sldLayoutId id="2147484285" r:id="rId17"/>
    <p:sldLayoutId id="2147484286" r:id="rId18"/>
    <p:sldLayoutId id="2147484287" r:id="rId19"/>
    <p:sldLayoutId id="2147484288" r:id="rId20"/>
    <p:sldLayoutId id="2147484289" r:id="rId21"/>
    <p:sldLayoutId id="2147484290" r:id="rId22"/>
    <p:sldLayoutId id="2147484291" r:id="rId23"/>
    <p:sldLayoutId id="2147484292" r:id="rId24"/>
    <p:sldLayoutId id="2147484293" r:id="rId25"/>
    <p:sldLayoutId id="2147484294" r:id="rId26"/>
    <p:sldLayoutId id="2147484295" r:id="rId27"/>
    <p:sldLayoutId id="2147484296" r:id="rId28"/>
    <p:sldLayoutId id="2147484297" r:id="rId29"/>
    <p:sldLayoutId id="2147484298" r:id="rId30"/>
    <p:sldLayoutId id="2147484299" r:id="rId31"/>
    <p:sldLayoutId id="2147484300" r:id="rId32"/>
  </p:sldLayoutIdLst>
  <p:hf hdr="0" dt="0"/>
  <p:txStyles>
    <p:titleStyle>
      <a:lvl1pPr algn="l" defTabSz="457200" rtl="0" eaLnBrk="1" latinLnBrk="0" hangingPunct="1">
        <a:spcBef>
          <a:spcPct val="0"/>
        </a:spcBef>
        <a:buNone/>
        <a:defRPr sz="2800" b="0" i="0" kern="1200">
          <a:solidFill>
            <a:srgbClr val="BA0C2F"/>
          </a:solidFill>
          <a:latin typeface="Gill Sans MT"/>
          <a:ea typeface="+mj-ea"/>
          <a:cs typeface="Gill Sans MT"/>
        </a:defRPr>
      </a:lvl1pPr>
    </p:titleStyle>
    <p:bodyStyle>
      <a:lvl1pPr marL="230188"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1pPr>
      <a:lvl2pPr marL="684213"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hyperlink" Target="https://internews.us19.list-manage.com/track/click?u=fb2f64e6618d1658bcf598bd5&amp;id=e73e1a8dde&amp;e=46f1708ea6" TargetMode="External"/><Relationship Id="rId2" Type="http://schemas.openxmlformats.org/officeDocument/2006/relationships/hyperlink" Target="https://internews.us19.list-manage.com/track/click?u=fb2f64e6618d1658bcf598bd5&amp;id=ab54c1908f&amp;e=46f1708ea6" TargetMode="Externa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hyperlink" Target="https://www.ready-initiative.org/covid-19-risk-communication-and-community-engagement-toolkit-for-humanitarian-actors/"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image" Target="../media/image14.tiff"/><Relationship Id="rId7" Type="http://schemas.openxmlformats.org/officeDocument/2006/relationships/image" Target="../media/image18.tiff"/><Relationship Id="rId12" Type="http://schemas.openxmlformats.org/officeDocument/2006/relationships/image" Target="../media/image23.tif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7.tiff"/><Relationship Id="rId11" Type="http://schemas.openxmlformats.org/officeDocument/2006/relationships/image" Target="../media/image22.tiff"/><Relationship Id="rId5" Type="http://schemas.openxmlformats.org/officeDocument/2006/relationships/image" Target="../media/image16.tiff"/><Relationship Id="rId10" Type="http://schemas.openxmlformats.org/officeDocument/2006/relationships/image" Target="../media/image21.tiff"/><Relationship Id="rId4" Type="http://schemas.openxmlformats.org/officeDocument/2006/relationships/image" Target="../media/image15.tiff"/><Relationship Id="rId9" Type="http://schemas.openxmlformats.org/officeDocument/2006/relationships/image" Target="../media/image20.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internews.us19.list-manage.com/track/click?u=fb2f64e6618d1658bcf598bd5&amp;id=aa7c817b38&amp;e=46f1708ea6" TargetMode="External"/><Relationship Id="rId2" Type="http://schemas.openxmlformats.org/officeDocument/2006/relationships/hyperlink" Target="https://internews.us19.list-manage.com/track/click?u=fb2f64e6618d1658bcf598bd5&amp;id=2a05906c15&amp;e=46f1708ea6" TargetMode="Externa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hyperlink" Target="https://community.ready-initiative.org/c/esa-regional-rcce-hub/12" TargetMode="Externa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879042"/>
            <a:ext cx="4038600" cy="1854758"/>
          </a:xfrm>
          <a:noFill/>
        </p:spPr>
        <p:txBody>
          <a:bodyPr>
            <a:normAutofit fontScale="90000"/>
          </a:bodyPr>
          <a:lstStyle/>
          <a:p>
            <a:r>
              <a:rPr lang="en-US" b="1" dirty="0">
                <a:ln>
                  <a:solidFill>
                    <a:schemeClr val="bg1"/>
                  </a:solidFill>
                </a:ln>
              </a:rPr>
              <a:t>READY</a:t>
            </a:r>
            <a:r>
              <a:rPr lang="en-US" dirty="0"/>
              <a:t>: GLOBAL READINESS FOR MAJOR DISEASE OUTBREAK RESPONSE</a:t>
            </a:r>
          </a:p>
        </p:txBody>
      </p:sp>
      <p:sp>
        <p:nvSpPr>
          <p:cNvPr id="6" name="Subtitle 5"/>
          <p:cNvSpPr>
            <a:spLocks noGrp="1"/>
          </p:cNvSpPr>
          <p:nvPr>
            <p:ph type="subTitle" idx="1"/>
          </p:nvPr>
        </p:nvSpPr>
        <p:spPr/>
        <p:txBody>
          <a:bodyPr>
            <a:noAutofit/>
          </a:bodyPr>
          <a:lstStyle/>
          <a:p>
            <a:r>
              <a:rPr lang="en-US" sz="1600" b="1" dirty="0" smtClean="0"/>
              <a:t>Rumors &amp; Misinformation </a:t>
            </a:r>
            <a:r>
              <a:rPr lang="en-US" sz="1600" b="1" dirty="0"/>
              <a:t>– </a:t>
            </a:r>
            <a:r>
              <a:rPr lang="en-US" sz="1600" b="1" dirty="0" smtClean="0"/>
              <a:t>COVID-19</a:t>
            </a:r>
            <a:endParaRPr lang="en-US" sz="1600" dirty="0"/>
          </a:p>
        </p:txBody>
      </p:sp>
      <p:sp>
        <p:nvSpPr>
          <p:cNvPr id="7" name="Text Placeholder 6"/>
          <p:cNvSpPr>
            <a:spLocks noGrp="1"/>
          </p:cNvSpPr>
          <p:nvPr>
            <p:ph type="body" sz="quarter" idx="12"/>
          </p:nvPr>
        </p:nvSpPr>
        <p:spPr>
          <a:xfrm rot="16200000">
            <a:off x="7462353" y="1343837"/>
            <a:ext cx="2743200" cy="338554"/>
          </a:xfrm>
        </p:spPr>
        <p:txBody>
          <a:bodyPr/>
          <a:lstStyle/>
          <a:p>
            <a:r>
              <a:rPr lang="en-US" sz="800"/>
              <a:t/>
            </a:r>
            <a:br>
              <a:rPr lang="en-US" sz="800"/>
            </a:br>
            <a:r>
              <a:rPr lang="en-US" sz="800"/>
              <a:t>Thacien Biziyaremye / Save the Children</a:t>
            </a:r>
          </a:p>
        </p:txBody>
      </p:sp>
    </p:spTree>
    <p:extLst>
      <p:ext uri="{BB962C8B-B14F-4D97-AF65-F5344CB8AC3E}">
        <p14:creationId xmlns:p14="http://schemas.microsoft.com/office/powerpoint/2010/main" val="12550590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B2E9FA23-2D7F-2047-B5A9-928E849A9272}"/>
              </a:ext>
            </a:extLst>
          </p:cNvPr>
          <p:cNvPicPr>
            <a:picLocks noChangeAspect="1"/>
          </p:cNvPicPr>
          <p:nvPr/>
        </p:nvPicPr>
        <p:blipFill>
          <a:blip r:embed="rId2"/>
          <a:stretch>
            <a:fillRect/>
          </a:stretch>
        </p:blipFill>
        <p:spPr>
          <a:xfrm>
            <a:off x="493025" y="0"/>
            <a:ext cx="8157949" cy="6858000"/>
          </a:xfrm>
          <a:prstGeom prst="rect">
            <a:avLst/>
          </a:prstGeom>
        </p:spPr>
      </p:pic>
      <p:sp>
        <p:nvSpPr>
          <p:cNvPr id="4" name="Slide Number Placeholder 3"/>
          <p:cNvSpPr>
            <a:spLocks noGrp="1"/>
          </p:cNvSpPr>
          <p:nvPr>
            <p:ph type="sldNum" sz="quarter" idx="4"/>
          </p:nvPr>
        </p:nvSpPr>
        <p:spPr/>
        <p:txBody>
          <a:bodyPr/>
          <a:lstStyle/>
          <a:p>
            <a:fld id="{42782948-4DBE-204D-AB9E-B65E067054AE}" type="slidenum">
              <a:rPr lang="en-US" smtClean="0"/>
              <a:pPr/>
              <a:t>10</a:t>
            </a:fld>
            <a:endParaRPr lang="en-US"/>
          </a:p>
        </p:txBody>
      </p:sp>
    </p:spTree>
    <p:extLst>
      <p:ext uri="{BB962C8B-B14F-4D97-AF65-F5344CB8AC3E}">
        <p14:creationId xmlns:p14="http://schemas.microsoft.com/office/powerpoint/2010/main" val="1139271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38FA29-D08E-4BD4-A5C2-A9E1EC43D05F}"/>
              </a:ext>
            </a:extLst>
          </p:cNvPr>
          <p:cNvSpPr>
            <a:spLocks noGrp="1"/>
          </p:cNvSpPr>
          <p:nvPr>
            <p:ph type="title"/>
          </p:nvPr>
        </p:nvSpPr>
        <p:spPr>
          <a:xfrm>
            <a:off x="246803" y="168662"/>
            <a:ext cx="8549955" cy="1209646"/>
          </a:xfrm>
        </p:spPr>
        <p:txBody>
          <a:bodyPr anchor="ctr">
            <a:normAutofit/>
          </a:bodyPr>
          <a:lstStyle/>
          <a:p>
            <a:pPr algn="ctr"/>
            <a:r>
              <a:rPr lang="fr-CH" sz="2000" b="1" dirty="0" smtClean="0">
                <a:solidFill>
                  <a:srgbClr val="C00000"/>
                </a:solidFill>
                <a:latin typeface="Gill Sans MT" panose="020B0502020104020203" pitchFamily="34" charset="77"/>
                <a:cs typeface="Arial"/>
              </a:rPr>
              <a:t>STEP 3:  VERIFY AND UNDERSTAND THE UNDERLYING CAUSES</a:t>
            </a:r>
            <a:endParaRPr lang="fr-CH" sz="2000" b="1" dirty="0">
              <a:solidFill>
                <a:srgbClr val="C00000"/>
              </a:solidFill>
              <a:latin typeface="Gill Sans MT" panose="020B0502020104020203" pitchFamily="34" charset="77"/>
              <a:cs typeface="Arial"/>
            </a:endParaRPr>
          </a:p>
        </p:txBody>
      </p:sp>
      <p:sp>
        <p:nvSpPr>
          <p:cNvPr id="3" name="2 - Θέση περιεχομένου"/>
          <p:cNvSpPr>
            <a:spLocks noGrp="1"/>
          </p:cNvSpPr>
          <p:nvPr>
            <p:ph sz="half" idx="1"/>
          </p:nvPr>
        </p:nvSpPr>
        <p:spPr>
          <a:xfrm>
            <a:off x="1371600" y="2918803"/>
            <a:ext cx="6958438" cy="3814885"/>
          </a:xfrm>
        </p:spPr>
        <p:txBody>
          <a:bodyPr vert="horz" lIns="68580" tIns="34290" rIns="68580" bIns="34290" rtlCol="0" anchor="t">
            <a:noAutofit/>
          </a:bodyPr>
          <a:lstStyle/>
          <a:p>
            <a:pPr marL="0" indent="0">
              <a:buNone/>
            </a:pPr>
            <a:r>
              <a:rPr lang="en-US" sz="2000" dirty="0">
                <a:solidFill>
                  <a:schemeClr val="tx1">
                    <a:lumMod val="65000"/>
                    <a:lumOff val="35000"/>
                  </a:schemeClr>
                </a:solidFill>
                <a:latin typeface="Gill Sans MT" panose="020B0502020104020203" pitchFamily="34" charset="77"/>
                <a:cs typeface="Arial"/>
              </a:rPr>
              <a:t>What about the rumor is true or false?</a:t>
            </a:r>
          </a:p>
          <a:p>
            <a:pPr lvl="1"/>
            <a:r>
              <a:rPr lang="en-US" sz="1800" dirty="0">
                <a:solidFill>
                  <a:schemeClr val="tx1">
                    <a:lumMod val="65000"/>
                    <a:lumOff val="35000"/>
                  </a:schemeClr>
                </a:solidFill>
                <a:latin typeface="Gill Sans MT" panose="020B0502020104020203" pitchFamily="34" charset="77"/>
                <a:cs typeface="Arial"/>
              </a:rPr>
              <a:t>Check with the experts and get the facts</a:t>
            </a:r>
            <a:endParaRPr lang="en-US" sz="1800" dirty="0">
              <a:solidFill>
                <a:schemeClr val="tx1">
                  <a:lumMod val="65000"/>
                  <a:lumOff val="35000"/>
                </a:schemeClr>
              </a:solidFill>
              <a:latin typeface="Gill Sans MT" panose="020B0502020104020203" pitchFamily="34" charset="77"/>
            </a:endParaRPr>
          </a:p>
          <a:p>
            <a:pPr marL="0" indent="0">
              <a:buNone/>
            </a:pPr>
            <a:r>
              <a:rPr lang="en-US" sz="2000" dirty="0">
                <a:solidFill>
                  <a:schemeClr val="tx1">
                    <a:lumMod val="65000"/>
                    <a:lumOff val="35000"/>
                  </a:schemeClr>
                </a:solidFill>
                <a:latin typeface="Gill Sans MT" panose="020B0502020104020203" pitchFamily="34" charset="77"/>
                <a:cs typeface="Arial"/>
              </a:rPr>
              <a:t>Speak to the community to understand more, e.g., understand not just the rumors but their concerns</a:t>
            </a:r>
          </a:p>
          <a:p>
            <a:pPr marL="0" indent="0">
              <a:buNone/>
            </a:pPr>
            <a:r>
              <a:rPr lang="en-US" sz="2000" dirty="0">
                <a:solidFill>
                  <a:schemeClr val="tx1">
                    <a:lumMod val="65000"/>
                    <a:lumOff val="35000"/>
                  </a:schemeClr>
                </a:solidFill>
                <a:latin typeface="Gill Sans MT" panose="020B0502020104020203" pitchFamily="34" charset="77"/>
                <a:cs typeface="Arial"/>
              </a:rPr>
              <a:t>Be careful not to spread rumors</a:t>
            </a:r>
          </a:p>
        </p:txBody>
      </p:sp>
      <p:sp>
        <p:nvSpPr>
          <p:cNvPr id="9" name="2 - Θέση περιεχομένου">
            <a:extLst>
              <a:ext uri="{FF2B5EF4-FFF2-40B4-BE49-F238E27FC236}">
                <a16:creationId xmlns:a16="http://schemas.microsoft.com/office/drawing/2014/main" id="{E08194D6-6ECB-7B4B-BBD0-AA516FAC4EFF}"/>
              </a:ext>
            </a:extLst>
          </p:cNvPr>
          <p:cNvSpPr txBox="1">
            <a:spLocks/>
          </p:cNvSpPr>
          <p:nvPr/>
        </p:nvSpPr>
        <p:spPr>
          <a:xfrm>
            <a:off x="347242" y="1378308"/>
            <a:ext cx="7882358" cy="3814885"/>
          </a:xfrm>
          <a:prstGeom prst="rect">
            <a:avLst/>
          </a:prstGeom>
        </p:spPr>
        <p:txBody>
          <a:bodyPr vert="horz" lIns="68580" tIns="34290" rIns="68580" bIns="34290" rtlCol="0" anchor="t">
            <a:noAutofit/>
          </a:bodyPr>
          <a:lstStyle>
            <a:lvl1pPr marL="172641" indent="-172641" algn="l" defTabSz="342900" rtl="0" eaLnBrk="1" latinLnBrk="0" hangingPunct="1">
              <a:spcBef>
                <a:spcPts val="0"/>
              </a:spcBef>
              <a:spcAft>
                <a:spcPts val="900"/>
              </a:spcAft>
              <a:buFont typeface="Arial"/>
              <a:buChar char="•"/>
              <a:defRPr sz="1500" b="0" i="0" kern="1200">
                <a:solidFill>
                  <a:srgbClr val="635C5B"/>
                </a:solidFill>
                <a:latin typeface="Gill Sans MT"/>
                <a:ea typeface="+mn-ea"/>
                <a:cs typeface="Gill Sans MT"/>
              </a:defRPr>
            </a:lvl1pPr>
            <a:lvl2pPr marL="513160" indent="-172641" algn="l" defTabSz="342900" rtl="0" eaLnBrk="1" latinLnBrk="0" hangingPunct="1">
              <a:spcBef>
                <a:spcPts val="0"/>
              </a:spcBef>
              <a:spcAft>
                <a:spcPts val="900"/>
              </a:spcAft>
              <a:buFont typeface="Arial"/>
              <a:buChar char="–"/>
              <a:defRPr sz="1500" b="0" i="0" kern="1200">
                <a:solidFill>
                  <a:srgbClr val="635C5B"/>
                </a:solidFill>
                <a:latin typeface="Gill Sans MT"/>
                <a:ea typeface="+mn-ea"/>
                <a:cs typeface="Gill Sans MT"/>
              </a:defRPr>
            </a:lvl2pPr>
            <a:lvl3pPr marL="685800" indent="-172641" algn="l" defTabSz="342900" rtl="0" eaLnBrk="1" latinLnBrk="0" hangingPunct="1">
              <a:spcBef>
                <a:spcPct val="20000"/>
              </a:spcBef>
              <a:buFont typeface="Arial"/>
              <a:buChar char="•"/>
              <a:defRPr sz="1350" b="0" i="0" kern="1200">
                <a:solidFill>
                  <a:srgbClr val="6C6463"/>
                </a:solidFill>
                <a:latin typeface="Gill Sans MT"/>
                <a:ea typeface="+mn-ea"/>
                <a:cs typeface="Gill Sans MT"/>
              </a:defRPr>
            </a:lvl3pPr>
            <a:lvl4pPr marL="859631" indent="-17383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4pPr>
            <a:lvl5pPr marL="941785" indent="-172641" algn="l" defTabSz="342900" rtl="0" eaLnBrk="1" latinLnBrk="0" hangingPunct="1">
              <a:spcBef>
                <a:spcPct val="20000"/>
              </a:spcBef>
              <a:buFont typeface="Arial"/>
              <a:buChar char="»"/>
              <a:defRPr sz="1050" b="0" i="0" kern="1200">
                <a:solidFill>
                  <a:srgbClr val="6C6463"/>
                </a:solidFill>
                <a:latin typeface="Gill Sans MT"/>
                <a:ea typeface="+mn-ea"/>
                <a:cs typeface="Gill Sans M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en-US" sz="2400" dirty="0">
                <a:solidFill>
                  <a:schemeClr val="tx1">
                    <a:lumMod val="65000"/>
                    <a:lumOff val="35000"/>
                  </a:schemeClr>
                </a:solidFill>
              </a:rPr>
              <a:t>Understand the causes, underlying issues and concerns and consequences of rumors / misinformation to help with the response </a:t>
            </a:r>
          </a:p>
          <a:p>
            <a:pPr marL="0" indent="0">
              <a:buFont typeface="Arial"/>
              <a:buNone/>
            </a:pPr>
            <a:endParaRPr lang="en-US" sz="2400" dirty="0">
              <a:solidFill>
                <a:schemeClr val="tx1">
                  <a:lumMod val="65000"/>
                  <a:lumOff val="35000"/>
                </a:schemeClr>
              </a:solidFill>
              <a:latin typeface="Gill Sans MT" panose="020B0502020104020203" pitchFamily="34" charset="77"/>
            </a:endParaRPr>
          </a:p>
        </p:txBody>
      </p:sp>
      <p:sp>
        <p:nvSpPr>
          <p:cNvPr id="5" name="Slide Number Placeholder 4"/>
          <p:cNvSpPr>
            <a:spLocks noGrp="1"/>
          </p:cNvSpPr>
          <p:nvPr>
            <p:ph type="sldNum" sz="quarter" idx="12"/>
          </p:nvPr>
        </p:nvSpPr>
        <p:spPr/>
        <p:txBody>
          <a:bodyPr/>
          <a:lstStyle/>
          <a:p>
            <a:fld id="{4677A7B8-7371-D340-AD0D-1B7DA26C9709}" type="slidenum">
              <a:rPr lang="en-US" smtClean="0"/>
              <a:t>11</a:t>
            </a:fld>
            <a:endParaRPr lang="en-US"/>
          </a:p>
        </p:txBody>
      </p:sp>
    </p:spTree>
    <p:extLst>
      <p:ext uri="{BB962C8B-B14F-4D97-AF65-F5344CB8AC3E}">
        <p14:creationId xmlns:p14="http://schemas.microsoft.com/office/powerpoint/2010/main" val="313663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0B8379-2309-CB41-B5A8-46D2F0AD70FD}"/>
              </a:ext>
            </a:extLst>
          </p:cNvPr>
          <p:cNvSpPr>
            <a:spLocks noGrp="1"/>
          </p:cNvSpPr>
          <p:nvPr>
            <p:ph type="ftr" sz="quarter" idx="3"/>
          </p:nvPr>
        </p:nvSpPr>
        <p:spPr/>
        <p:txBody>
          <a:bodyPr/>
          <a:lstStyle/>
          <a:p>
            <a:r>
              <a:rPr lang="en-US" smtClean="0"/>
              <a:t>READY: GLOBAL READINESS FOR MAJOR DISEASE OUTBREAK RESPONSE</a:t>
            </a:r>
            <a:endParaRPr lang="en-US"/>
          </a:p>
        </p:txBody>
      </p:sp>
      <p:sp>
        <p:nvSpPr>
          <p:cNvPr id="5" name="Slide Number Placeholder 4">
            <a:extLst>
              <a:ext uri="{FF2B5EF4-FFF2-40B4-BE49-F238E27FC236}">
                <a16:creationId xmlns:a16="http://schemas.microsoft.com/office/drawing/2014/main" id="{4CB0E9D2-DF19-EC4B-9FD4-2C88243EC48C}"/>
              </a:ext>
            </a:extLst>
          </p:cNvPr>
          <p:cNvSpPr>
            <a:spLocks noGrp="1"/>
          </p:cNvSpPr>
          <p:nvPr>
            <p:ph type="sldNum" sz="quarter" idx="4"/>
          </p:nvPr>
        </p:nvSpPr>
        <p:spPr/>
        <p:txBody>
          <a:bodyPr/>
          <a:lstStyle/>
          <a:p>
            <a:fld id="{42782948-4DBE-204D-AB9E-B65E067054AE}" type="slidenum">
              <a:rPr lang="en-US" smtClean="0"/>
              <a:pPr/>
              <a:t>12</a:t>
            </a:fld>
            <a:endParaRPr lang="en-US"/>
          </a:p>
        </p:txBody>
      </p:sp>
      <p:pic>
        <p:nvPicPr>
          <p:cNvPr id="8" name="Picture 7" descr="A screenshot of a cell phone&#10;&#10;Description automatically generated">
            <a:extLst>
              <a:ext uri="{FF2B5EF4-FFF2-40B4-BE49-F238E27FC236}">
                <a16:creationId xmlns:a16="http://schemas.microsoft.com/office/drawing/2014/main" id="{163F1221-8706-0A4A-9997-8A69D95B8F4B}"/>
              </a:ext>
            </a:extLst>
          </p:cNvPr>
          <p:cNvPicPr>
            <a:picLocks noChangeAspect="1"/>
          </p:cNvPicPr>
          <p:nvPr/>
        </p:nvPicPr>
        <p:blipFill>
          <a:blip r:embed="rId2"/>
          <a:stretch>
            <a:fillRect/>
          </a:stretch>
        </p:blipFill>
        <p:spPr>
          <a:xfrm>
            <a:off x="406400" y="304800"/>
            <a:ext cx="8331200" cy="6248400"/>
          </a:xfrm>
          <a:prstGeom prst="rect">
            <a:avLst/>
          </a:prstGeom>
        </p:spPr>
      </p:pic>
    </p:spTree>
    <p:extLst>
      <p:ext uri="{BB962C8B-B14F-4D97-AF65-F5344CB8AC3E}">
        <p14:creationId xmlns:p14="http://schemas.microsoft.com/office/powerpoint/2010/main" val="1699213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2807" y="1148028"/>
            <a:ext cx="8281618" cy="4163921"/>
          </a:xfrm>
        </p:spPr>
        <p:txBody>
          <a:bodyPr vert="horz" lIns="68580" tIns="34290" rIns="68580" bIns="34290" rtlCol="0" anchor="t">
            <a:noAutofit/>
          </a:bodyPr>
          <a:lstStyle/>
          <a:p>
            <a:pPr marL="457200" indent="-457200">
              <a:buFont typeface="+mj-lt"/>
              <a:buAutoNum type="arabicPeriod"/>
            </a:pPr>
            <a:r>
              <a:rPr lang="en-US" sz="2000" dirty="0">
                <a:solidFill>
                  <a:schemeClr val="tx1">
                    <a:lumMod val="65000"/>
                    <a:lumOff val="35000"/>
                  </a:schemeClr>
                </a:solidFill>
              </a:rPr>
              <a:t>Prioritize rumors to be addressed based on potential consequences.</a:t>
            </a:r>
          </a:p>
          <a:p>
            <a:pPr marL="457200" indent="-457200">
              <a:buFont typeface="+mj-lt"/>
              <a:buAutoNum type="arabicPeriod"/>
            </a:pPr>
            <a:r>
              <a:rPr lang="en-US" sz="2000" dirty="0">
                <a:solidFill>
                  <a:schemeClr val="tx1">
                    <a:lumMod val="65000"/>
                    <a:lumOff val="35000"/>
                  </a:schemeClr>
                </a:solidFill>
              </a:rPr>
              <a:t>Identify audience and use appropriate language. </a:t>
            </a:r>
            <a:r>
              <a:rPr lang="en-US" sz="2000" dirty="0">
                <a:solidFill>
                  <a:schemeClr val="tx1">
                    <a:lumMod val="65000"/>
                    <a:lumOff val="35000"/>
                  </a:schemeClr>
                </a:solidFill>
                <a:latin typeface="Gill Sans MT" panose="020B0502020104020203" pitchFamily="34" charset="77"/>
                <a:cs typeface="Arial"/>
              </a:rPr>
              <a:t>Respect local customs and culture.</a:t>
            </a:r>
            <a:endParaRPr lang="en-US" sz="2000" dirty="0">
              <a:solidFill>
                <a:schemeClr val="tx1">
                  <a:lumMod val="65000"/>
                  <a:lumOff val="35000"/>
                </a:schemeClr>
              </a:solidFill>
            </a:endParaRPr>
          </a:p>
          <a:p>
            <a:pPr marL="457200" indent="-457200">
              <a:buFont typeface="+mj-lt"/>
              <a:buAutoNum type="arabicPeriod"/>
            </a:pPr>
            <a:r>
              <a:rPr lang="en-US" sz="2000" dirty="0">
                <a:solidFill>
                  <a:schemeClr val="tx1">
                    <a:lumMod val="65000"/>
                    <a:lumOff val="35000"/>
                  </a:schemeClr>
                </a:solidFill>
              </a:rPr>
              <a:t>Develop and pre-test materials / messages with members of target populations,.</a:t>
            </a:r>
          </a:p>
          <a:p>
            <a:pPr marL="457200" indent="-457200">
              <a:buFont typeface="+mj-lt"/>
              <a:buAutoNum type="arabicPeriod"/>
            </a:pPr>
            <a:r>
              <a:rPr lang="en-US" sz="2000" dirty="0">
                <a:solidFill>
                  <a:schemeClr val="tx1">
                    <a:lumMod val="65000"/>
                    <a:lumOff val="35000"/>
                  </a:schemeClr>
                </a:solidFill>
                <a:latin typeface="Gill Sans MT" panose="020B0502020104020203" pitchFamily="34" charset="77"/>
                <a:cs typeface="Arial"/>
              </a:rPr>
              <a:t>Provide all staff with FAQs. </a:t>
            </a:r>
            <a:r>
              <a:rPr lang="en-US" sz="2000" b="1" dirty="0">
                <a:solidFill>
                  <a:schemeClr val="tx1">
                    <a:lumMod val="65000"/>
                    <a:lumOff val="35000"/>
                  </a:schemeClr>
                </a:solidFill>
                <a:latin typeface="Gill Sans MT" panose="020B0502020104020203" pitchFamily="34" charset="77"/>
                <a:cs typeface="Arial"/>
              </a:rPr>
              <a:t>Give accurate and actionable information</a:t>
            </a:r>
            <a:r>
              <a:rPr lang="en-US" sz="2000" dirty="0">
                <a:solidFill>
                  <a:schemeClr val="tx1">
                    <a:lumMod val="65000"/>
                    <a:lumOff val="35000"/>
                  </a:schemeClr>
                </a:solidFill>
                <a:latin typeface="Gill Sans MT" panose="020B0502020104020203" pitchFamily="34" charset="77"/>
                <a:cs typeface="Arial"/>
              </a:rPr>
              <a:t>. Use familiar language(s) and words.</a:t>
            </a:r>
          </a:p>
          <a:p>
            <a:pPr marL="457200" indent="-457200">
              <a:buFont typeface="+mj-lt"/>
              <a:buAutoNum type="arabicPeriod"/>
            </a:pPr>
            <a:r>
              <a:rPr lang="en-US" sz="2000" dirty="0">
                <a:solidFill>
                  <a:schemeClr val="tx1">
                    <a:lumMod val="65000"/>
                    <a:lumOff val="35000"/>
                  </a:schemeClr>
                </a:solidFill>
              </a:rPr>
              <a:t>Disseminate new information through multiple trusted channels, such as radio, social media, and with partners to ensure wider reach and consistency.</a:t>
            </a:r>
          </a:p>
        </p:txBody>
      </p:sp>
      <p:sp>
        <p:nvSpPr>
          <p:cNvPr id="6" name="Title 5">
            <a:extLst>
              <a:ext uri="{FF2B5EF4-FFF2-40B4-BE49-F238E27FC236}">
                <a16:creationId xmlns:a16="http://schemas.microsoft.com/office/drawing/2014/main" id="{DF0E2B79-724C-401C-9646-F7BC0CD67438}"/>
              </a:ext>
            </a:extLst>
          </p:cNvPr>
          <p:cNvSpPr>
            <a:spLocks noGrp="1"/>
          </p:cNvSpPr>
          <p:nvPr>
            <p:ph type="title"/>
          </p:nvPr>
        </p:nvSpPr>
        <p:spPr>
          <a:xfrm>
            <a:off x="611943" y="323850"/>
            <a:ext cx="7882014" cy="434188"/>
          </a:xfrm>
        </p:spPr>
        <p:txBody>
          <a:bodyPr>
            <a:normAutofit/>
          </a:bodyPr>
          <a:lstStyle/>
          <a:p>
            <a:pPr algn="ctr"/>
            <a:r>
              <a:rPr lang="fr-CH" sz="2000" b="1" dirty="0" smtClean="0">
                <a:solidFill>
                  <a:srgbClr val="C00000"/>
                </a:solidFill>
                <a:latin typeface="Gill Sans MT" panose="020B0502020104020203" pitchFamily="34" charset="77"/>
                <a:cs typeface="Arial"/>
              </a:rPr>
              <a:t>STEP 4: STRATEGIZE, ENGAGE AND RESPOND</a:t>
            </a:r>
            <a:endParaRPr lang="en-GB" sz="2000" b="1" dirty="0">
              <a:solidFill>
                <a:srgbClr val="C00000"/>
              </a:solidFill>
              <a:latin typeface="Gill Sans MT" panose="020B0502020104020203" pitchFamily="34" charset="77"/>
              <a:cs typeface="Arial"/>
            </a:endParaRPr>
          </a:p>
        </p:txBody>
      </p:sp>
      <p:sp>
        <p:nvSpPr>
          <p:cNvPr id="2" name="Footer Placeholder 1"/>
          <p:cNvSpPr>
            <a:spLocks noGrp="1"/>
          </p:cNvSpPr>
          <p:nvPr>
            <p:ph type="ftr" sz="quarter" idx="11"/>
          </p:nvPr>
        </p:nvSpPr>
        <p:spPr/>
        <p:txBody>
          <a:bodyPr/>
          <a:lstStyle/>
          <a:p>
            <a:r>
              <a:rPr lang="en-US" smtClean="0"/>
              <a:t>READY: GLOBAL READINESS FOR MAJOR DISEASE OUTBREAK RESPONSE</a:t>
            </a:r>
            <a:endParaRPr lang="en-US"/>
          </a:p>
        </p:txBody>
      </p:sp>
      <p:sp>
        <p:nvSpPr>
          <p:cNvPr id="4" name="Slide Number Placeholder 3"/>
          <p:cNvSpPr>
            <a:spLocks noGrp="1"/>
          </p:cNvSpPr>
          <p:nvPr>
            <p:ph type="sldNum" sz="quarter" idx="12"/>
          </p:nvPr>
        </p:nvSpPr>
        <p:spPr/>
        <p:txBody>
          <a:bodyPr/>
          <a:lstStyle/>
          <a:p>
            <a:fld id="{4677A7B8-7371-D340-AD0D-1B7DA26C9709}" type="slidenum">
              <a:rPr lang="en-US" smtClean="0"/>
              <a:t>13</a:t>
            </a:fld>
            <a:endParaRPr lang="en-US"/>
          </a:p>
        </p:txBody>
      </p:sp>
    </p:spTree>
    <p:extLst>
      <p:ext uri="{BB962C8B-B14F-4D97-AF65-F5344CB8AC3E}">
        <p14:creationId xmlns:p14="http://schemas.microsoft.com/office/powerpoint/2010/main" val="189550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3D786-329B-1C40-B687-38ACCE2EACD2}"/>
              </a:ext>
            </a:extLst>
          </p:cNvPr>
          <p:cNvSpPr>
            <a:spLocks noGrp="1"/>
          </p:cNvSpPr>
          <p:nvPr>
            <p:ph type="title"/>
          </p:nvPr>
        </p:nvSpPr>
        <p:spPr>
          <a:xfrm>
            <a:off x="685800" y="394149"/>
            <a:ext cx="7772400" cy="453576"/>
          </a:xfrm>
        </p:spPr>
        <p:txBody>
          <a:bodyPr>
            <a:normAutofit/>
          </a:bodyPr>
          <a:lstStyle/>
          <a:p>
            <a:pPr algn="ctr"/>
            <a:r>
              <a:rPr lang="en-US" sz="2000" b="1" dirty="0" smtClean="0"/>
              <a:t>EXAMPLES OF COLLECTING RUMORS, CONCERNS</a:t>
            </a:r>
            <a:endParaRPr lang="en-US" sz="2000" b="1" dirty="0"/>
          </a:p>
        </p:txBody>
      </p:sp>
      <p:sp>
        <p:nvSpPr>
          <p:cNvPr id="3" name="Content Placeholder 2">
            <a:extLst>
              <a:ext uri="{FF2B5EF4-FFF2-40B4-BE49-F238E27FC236}">
                <a16:creationId xmlns:a16="http://schemas.microsoft.com/office/drawing/2014/main" id="{C97A17AB-4C2E-9043-A4BA-07F301171B4D}"/>
              </a:ext>
            </a:extLst>
          </p:cNvPr>
          <p:cNvSpPr>
            <a:spLocks noGrp="1"/>
          </p:cNvSpPr>
          <p:nvPr>
            <p:ph idx="1"/>
          </p:nvPr>
        </p:nvSpPr>
        <p:spPr>
          <a:xfrm>
            <a:off x="419100" y="1271059"/>
            <a:ext cx="8305800" cy="4114800"/>
          </a:xfrm>
        </p:spPr>
        <p:txBody>
          <a:bodyPr>
            <a:noAutofit/>
          </a:bodyPr>
          <a:lstStyle/>
          <a:p>
            <a:r>
              <a:rPr lang="en-US" sz="1800" u="sng" dirty="0">
                <a:hlinkClick r:id="rId2"/>
              </a:rPr>
              <a:t>Ground Truth Solutions</a:t>
            </a:r>
            <a:r>
              <a:rPr lang="en-US" sz="1800" dirty="0"/>
              <a:t> has been surveying a number of communities in countries including Uganda, Syria, and Iraq to measure information access, </a:t>
            </a:r>
            <a:r>
              <a:rPr lang="en-US" sz="1800" dirty="0" smtClean="0"/>
              <a:t>behaviors</a:t>
            </a:r>
            <a:r>
              <a:rPr lang="en-US" sz="1800" dirty="0"/>
              <a:t>, trust, and the economic impact of COVID-19. These </a:t>
            </a:r>
            <a:r>
              <a:rPr lang="en-US" sz="1800" u="sng" dirty="0">
                <a:hlinkClick r:id="rId3"/>
              </a:rPr>
              <a:t>perception surveys</a:t>
            </a:r>
            <a:r>
              <a:rPr lang="en-US" sz="1800" dirty="0"/>
              <a:t> make interesting reading to understand the community’s </a:t>
            </a:r>
            <a:r>
              <a:rPr lang="en-US" sz="1800" b="1" dirty="0"/>
              <a:t>feelings towards the crisis</a:t>
            </a:r>
            <a:r>
              <a:rPr lang="en-US" sz="1800" dirty="0"/>
              <a:t> and how they change over time and are a great source of information for humanitarian responders and story ideas for journalists.</a:t>
            </a:r>
            <a:endParaRPr lang="en-US" sz="1800" dirty="0">
              <a:latin typeface="+mn-lt"/>
            </a:endParaRPr>
          </a:p>
          <a:p>
            <a:r>
              <a:rPr lang="en-US" sz="1800" dirty="0">
                <a:latin typeface="+mn-lt"/>
              </a:rPr>
              <a:t>CARE International’s Turkey office implemented a </a:t>
            </a:r>
            <a:r>
              <a:rPr lang="en-US" sz="1800" b="1" dirty="0">
                <a:latin typeface="+mn-lt"/>
              </a:rPr>
              <a:t>helpline system</a:t>
            </a:r>
            <a:r>
              <a:rPr lang="en-US" sz="1800" dirty="0">
                <a:latin typeface="+mn-lt"/>
              </a:rPr>
              <a:t> to respond to concerns about COVID-19. Given the two-way communication functionality of the helpline, CARE uses this channel both to </a:t>
            </a:r>
            <a:r>
              <a:rPr lang="en-US" sz="1800" b="1" dirty="0">
                <a:latin typeface="+mn-lt"/>
              </a:rPr>
              <a:t>collect data on sources of information, myths, and misconceptions on COVID-19 and to address refugees’ questions, needs, and concerns</a:t>
            </a:r>
            <a:r>
              <a:rPr lang="en-US" sz="1800" dirty="0">
                <a:latin typeface="+mn-lt"/>
              </a:rPr>
              <a:t>. </a:t>
            </a:r>
          </a:p>
          <a:p>
            <a:r>
              <a:rPr lang="en-US" sz="1800" dirty="0">
                <a:latin typeface="+mn-lt"/>
              </a:rPr>
              <a:t>In Libya, an inter-agency call center named </a:t>
            </a:r>
            <a:r>
              <a:rPr lang="en-US" sz="1800" dirty="0" err="1">
                <a:latin typeface="+mn-lt"/>
              </a:rPr>
              <a:t>Tawasul</a:t>
            </a:r>
            <a:r>
              <a:rPr lang="en-US" sz="1800" dirty="0">
                <a:latin typeface="+mn-lt"/>
              </a:rPr>
              <a:t> 1414, recently launched by the </a:t>
            </a:r>
            <a:r>
              <a:rPr lang="en-US" sz="1800" b="1" dirty="0">
                <a:latin typeface="+mn-lt"/>
              </a:rPr>
              <a:t>Emergency Telecommunications Sector</a:t>
            </a:r>
            <a:r>
              <a:rPr lang="en-US" sz="1800" dirty="0">
                <a:latin typeface="+mn-lt"/>
              </a:rPr>
              <a:t> in Tripoli, is being used by the National Centre for Disease Control (NCDC) as the national </a:t>
            </a:r>
            <a:r>
              <a:rPr lang="en-US" sz="1800" b="1" dirty="0">
                <a:latin typeface="+mn-lt"/>
              </a:rPr>
              <a:t>COVID-19 hotline, serving a dual purpose of providing people information on COVID-19 and providing trends and analysis </a:t>
            </a:r>
            <a:r>
              <a:rPr lang="en-US" sz="1800" dirty="0">
                <a:latin typeface="+mn-lt"/>
              </a:rPr>
              <a:t>to health partners to inform decision making.</a:t>
            </a:r>
          </a:p>
          <a:p>
            <a:endParaRPr lang="en-US" sz="2000" dirty="0">
              <a:latin typeface="+mn-lt"/>
            </a:endParaRPr>
          </a:p>
        </p:txBody>
      </p:sp>
      <p:sp>
        <p:nvSpPr>
          <p:cNvPr id="5" name="Footer Placeholder 4">
            <a:extLst>
              <a:ext uri="{FF2B5EF4-FFF2-40B4-BE49-F238E27FC236}">
                <a16:creationId xmlns:a16="http://schemas.microsoft.com/office/drawing/2014/main" id="{2D7F0B52-8DE5-1841-B117-153323AC6767}"/>
              </a:ext>
            </a:extLst>
          </p:cNvPr>
          <p:cNvSpPr>
            <a:spLocks noGrp="1"/>
          </p:cNvSpPr>
          <p:nvPr>
            <p:ph type="ftr" sz="quarter" idx="11"/>
          </p:nvPr>
        </p:nvSpPr>
        <p:spPr/>
        <p:txBody>
          <a:bodyPr/>
          <a:lstStyle/>
          <a:p>
            <a:r>
              <a:rPr lang="en-US" smtClean="0"/>
              <a:t>READY: GLOBAL READINESS FOR MAJOR DISEASE OUTBREAK RESPONSE</a:t>
            </a:r>
            <a:endParaRPr lang="en-US"/>
          </a:p>
        </p:txBody>
      </p:sp>
      <p:sp>
        <p:nvSpPr>
          <p:cNvPr id="6" name="Slide Number Placeholder 5">
            <a:extLst>
              <a:ext uri="{FF2B5EF4-FFF2-40B4-BE49-F238E27FC236}">
                <a16:creationId xmlns:a16="http://schemas.microsoft.com/office/drawing/2014/main" id="{FCBBAE1A-2C15-2847-B747-ED0B8BF5C4AC}"/>
              </a:ext>
            </a:extLst>
          </p:cNvPr>
          <p:cNvSpPr>
            <a:spLocks noGrp="1"/>
          </p:cNvSpPr>
          <p:nvPr>
            <p:ph type="sldNum" sz="quarter" idx="12"/>
          </p:nvPr>
        </p:nvSpPr>
        <p:spPr/>
        <p:txBody>
          <a:bodyPr/>
          <a:lstStyle/>
          <a:p>
            <a:fld id="{4677A7B8-7371-D340-AD0D-1B7DA26C9709}" type="slidenum">
              <a:rPr lang="en-US" smtClean="0"/>
              <a:t>14</a:t>
            </a:fld>
            <a:endParaRPr lang="en-US"/>
          </a:p>
        </p:txBody>
      </p:sp>
    </p:spTree>
    <p:extLst>
      <p:ext uri="{BB962C8B-B14F-4D97-AF65-F5344CB8AC3E}">
        <p14:creationId xmlns:p14="http://schemas.microsoft.com/office/powerpoint/2010/main" val="2866966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701504-33DD-A94E-BB7F-7839F066A5FF}"/>
              </a:ext>
            </a:extLst>
          </p:cNvPr>
          <p:cNvSpPr>
            <a:spLocks noGrp="1"/>
          </p:cNvSpPr>
          <p:nvPr>
            <p:ph idx="1"/>
          </p:nvPr>
        </p:nvSpPr>
        <p:spPr>
          <a:xfrm>
            <a:off x="651934" y="1429309"/>
            <a:ext cx="7772400" cy="5223093"/>
          </a:xfrm>
        </p:spPr>
        <p:txBody>
          <a:bodyPr>
            <a:normAutofit/>
          </a:bodyPr>
          <a:lstStyle/>
          <a:p>
            <a:r>
              <a:rPr lang="en-US" sz="1800" dirty="0"/>
              <a:t>UNHCR coordinated with </a:t>
            </a:r>
            <a:r>
              <a:rPr lang="en-US" sz="1800" b="1" dirty="0" err="1"/>
              <a:t>Jamjang</a:t>
            </a:r>
            <a:r>
              <a:rPr lang="en-US" sz="1800" b="1" dirty="0"/>
              <a:t> FM radio in South Sudan </a:t>
            </a:r>
            <a:r>
              <a:rPr lang="en-US" sz="1800" dirty="0"/>
              <a:t>to disseminate information on COVID-19 prevention, including</a:t>
            </a:r>
            <a:r>
              <a:rPr lang="en-US" sz="1800" b="1" dirty="0"/>
              <a:t> a talk show that brings on board medical doctors from UNHCR and partners</a:t>
            </a:r>
            <a:r>
              <a:rPr lang="en-US" sz="1800" dirty="0"/>
              <a:t>. Programs also run to respond to questions, quash rumors, and address misconceptions about COVID-19.</a:t>
            </a:r>
          </a:p>
          <a:p>
            <a:r>
              <a:rPr lang="en-US" sz="1800" dirty="0">
                <a:solidFill>
                  <a:schemeClr val="tx1">
                    <a:lumMod val="65000"/>
                    <a:lumOff val="35000"/>
                  </a:schemeClr>
                </a:solidFill>
              </a:rPr>
              <a:t>A series of </a:t>
            </a:r>
            <a:r>
              <a:rPr lang="en-US" sz="1800" b="1" dirty="0">
                <a:solidFill>
                  <a:schemeClr val="tx1">
                    <a:lumMod val="65000"/>
                    <a:lumOff val="35000"/>
                  </a:schemeClr>
                </a:solidFill>
              </a:rPr>
              <a:t>community radio sessions on COVID-19 </a:t>
            </a:r>
            <a:r>
              <a:rPr lang="en-US" sz="1800" dirty="0">
                <a:solidFill>
                  <a:schemeClr val="tx1">
                    <a:lumMod val="65000"/>
                    <a:lumOff val="35000"/>
                  </a:schemeClr>
                </a:solidFill>
              </a:rPr>
              <a:t>are delivered in </a:t>
            </a:r>
            <a:r>
              <a:rPr lang="en-US" sz="1800" b="1" dirty="0">
                <a:solidFill>
                  <a:schemeClr val="tx1">
                    <a:lumMod val="65000"/>
                    <a:lumOff val="35000"/>
                  </a:schemeClr>
                </a:solidFill>
              </a:rPr>
              <a:t>two districts in Zambia, with Q&amp;A sessions addressing myths and misinformation</a:t>
            </a:r>
            <a:r>
              <a:rPr lang="en-US" sz="1800" dirty="0">
                <a:solidFill>
                  <a:schemeClr val="tx1">
                    <a:lumMod val="65000"/>
                    <a:lumOff val="35000"/>
                  </a:schemeClr>
                </a:solidFill>
              </a:rPr>
              <a:t>. These are produced through a partnership between </a:t>
            </a:r>
            <a:r>
              <a:rPr lang="en-US" sz="1800" dirty="0" err="1">
                <a:solidFill>
                  <a:schemeClr val="tx1">
                    <a:lumMod val="65000"/>
                    <a:lumOff val="35000"/>
                  </a:schemeClr>
                </a:solidFill>
              </a:rPr>
              <a:t>MAMaZ</a:t>
            </a:r>
            <a:r>
              <a:rPr lang="en-US" sz="1800" dirty="0">
                <a:solidFill>
                  <a:schemeClr val="tx1">
                    <a:lumMod val="65000"/>
                    <a:lumOff val="35000"/>
                  </a:schemeClr>
                </a:solidFill>
              </a:rPr>
              <a:t> Against Malaria at Scale and the District Health Management Teams. </a:t>
            </a:r>
          </a:p>
          <a:p>
            <a:pPr lvl="1"/>
            <a:r>
              <a:rPr lang="en-US" sz="1800" dirty="0">
                <a:solidFill>
                  <a:schemeClr val="tx1">
                    <a:lumMod val="65000"/>
                    <a:lumOff val="35000"/>
                  </a:schemeClr>
                </a:solidFill>
              </a:rPr>
              <a:t>For example, some communities were concerned they couldn’t follow handwashing protocols because they are unable to afford expensive medicated soap when ordinary soap, which is much cheaper, is perfectly adequate. </a:t>
            </a:r>
          </a:p>
          <a:p>
            <a:pPr lvl="1"/>
            <a:r>
              <a:rPr lang="en-US" sz="1800" dirty="0">
                <a:solidFill>
                  <a:schemeClr val="tx1">
                    <a:lumMod val="65000"/>
                    <a:lumOff val="35000"/>
                  </a:schemeClr>
                </a:solidFill>
              </a:rPr>
              <a:t>Harmful ideas about COVID-19 being a disease that only affects foreigners were also countered in the Q&amp;A sessions.</a:t>
            </a:r>
          </a:p>
          <a:p>
            <a:endParaRPr lang="en-US" sz="1800" dirty="0"/>
          </a:p>
        </p:txBody>
      </p:sp>
      <p:sp>
        <p:nvSpPr>
          <p:cNvPr id="6" name="Slide Number Placeholder 5">
            <a:extLst>
              <a:ext uri="{FF2B5EF4-FFF2-40B4-BE49-F238E27FC236}">
                <a16:creationId xmlns:a16="http://schemas.microsoft.com/office/drawing/2014/main" id="{7DF45F21-3B2C-9A4D-8E6F-40B9C29DE994}"/>
              </a:ext>
            </a:extLst>
          </p:cNvPr>
          <p:cNvSpPr>
            <a:spLocks noGrp="1"/>
          </p:cNvSpPr>
          <p:nvPr>
            <p:ph type="sldNum" sz="quarter" idx="12"/>
          </p:nvPr>
        </p:nvSpPr>
        <p:spPr/>
        <p:txBody>
          <a:bodyPr/>
          <a:lstStyle/>
          <a:p>
            <a:fld id="{4677A7B8-7371-D340-AD0D-1B7DA26C9709}" type="slidenum">
              <a:rPr lang="en-US" smtClean="0"/>
              <a:t>15</a:t>
            </a:fld>
            <a:endParaRPr lang="en-US"/>
          </a:p>
        </p:txBody>
      </p:sp>
      <p:sp>
        <p:nvSpPr>
          <p:cNvPr id="2" name="Footer Placeholder 1"/>
          <p:cNvSpPr>
            <a:spLocks noGrp="1"/>
          </p:cNvSpPr>
          <p:nvPr>
            <p:ph type="ftr" sz="quarter" idx="11"/>
          </p:nvPr>
        </p:nvSpPr>
        <p:spPr/>
        <p:txBody>
          <a:bodyPr/>
          <a:lstStyle/>
          <a:p>
            <a:r>
              <a:rPr lang="en-US" smtClean="0"/>
              <a:t>READY: GLOBAL READINESS FOR MAJOR DISEASE OUTBREAK RESPONSE</a:t>
            </a:r>
            <a:endParaRPr lang="en-US"/>
          </a:p>
        </p:txBody>
      </p:sp>
      <p:sp>
        <p:nvSpPr>
          <p:cNvPr id="8" name="Title 1">
            <a:extLst>
              <a:ext uri="{FF2B5EF4-FFF2-40B4-BE49-F238E27FC236}">
                <a16:creationId xmlns:a16="http://schemas.microsoft.com/office/drawing/2014/main" id="{D083D786-329B-1C40-B687-38ACCE2EACD2}"/>
              </a:ext>
            </a:extLst>
          </p:cNvPr>
          <p:cNvSpPr>
            <a:spLocks noGrp="1"/>
          </p:cNvSpPr>
          <p:nvPr>
            <p:ph type="title"/>
          </p:nvPr>
        </p:nvSpPr>
        <p:spPr>
          <a:xfrm>
            <a:off x="685800" y="394149"/>
            <a:ext cx="7772400" cy="453576"/>
          </a:xfrm>
        </p:spPr>
        <p:txBody>
          <a:bodyPr>
            <a:normAutofit/>
          </a:bodyPr>
          <a:lstStyle/>
          <a:p>
            <a:pPr algn="ctr"/>
            <a:r>
              <a:rPr lang="en-US" sz="2000" b="1" dirty="0" smtClean="0"/>
              <a:t>EXAMPLES OF ADDRESSING RUMORS</a:t>
            </a:r>
            <a:endParaRPr lang="en-US" sz="2000" b="1" dirty="0"/>
          </a:p>
        </p:txBody>
      </p:sp>
    </p:spTree>
    <p:extLst>
      <p:ext uri="{BB962C8B-B14F-4D97-AF65-F5344CB8AC3E}">
        <p14:creationId xmlns:p14="http://schemas.microsoft.com/office/powerpoint/2010/main" val="1312122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B6A5D31-6CB7-6D42-B2C9-C862341AE11E}"/>
              </a:ext>
            </a:extLst>
          </p:cNvPr>
          <p:cNvSpPr>
            <a:spLocks noGrp="1"/>
          </p:cNvSpPr>
          <p:nvPr>
            <p:ph type="ftr" sz="quarter" idx="3"/>
          </p:nvPr>
        </p:nvSpPr>
        <p:spPr/>
        <p:txBody>
          <a:bodyPr/>
          <a:lstStyle/>
          <a:p>
            <a:r>
              <a:rPr lang="en-US" smtClean="0"/>
              <a:t>READY: GLOBAL READINESS FOR MAJOR DISEASE OUTBREAK RESPONSE</a:t>
            </a:r>
            <a:endParaRPr lang="en-US"/>
          </a:p>
        </p:txBody>
      </p:sp>
      <p:sp>
        <p:nvSpPr>
          <p:cNvPr id="4" name="Slide Number Placeholder 3">
            <a:extLst>
              <a:ext uri="{FF2B5EF4-FFF2-40B4-BE49-F238E27FC236}">
                <a16:creationId xmlns:a16="http://schemas.microsoft.com/office/drawing/2014/main" id="{BF3FF9C1-294C-6149-BD03-5A121E9F52A6}"/>
              </a:ext>
            </a:extLst>
          </p:cNvPr>
          <p:cNvSpPr>
            <a:spLocks noGrp="1"/>
          </p:cNvSpPr>
          <p:nvPr>
            <p:ph type="sldNum" sz="quarter" idx="4"/>
          </p:nvPr>
        </p:nvSpPr>
        <p:spPr/>
        <p:txBody>
          <a:bodyPr/>
          <a:lstStyle/>
          <a:p>
            <a:fld id="{42782948-4DBE-204D-AB9E-B65E067054AE}" type="slidenum">
              <a:rPr lang="en-US" smtClean="0"/>
              <a:pPr/>
              <a:t>16</a:t>
            </a:fld>
            <a:endParaRPr lang="en-US"/>
          </a:p>
        </p:txBody>
      </p:sp>
      <p:sp>
        <p:nvSpPr>
          <p:cNvPr id="7" name="Title 6">
            <a:extLst>
              <a:ext uri="{FF2B5EF4-FFF2-40B4-BE49-F238E27FC236}">
                <a16:creationId xmlns:a16="http://schemas.microsoft.com/office/drawing/2014/main" id="{DDD24643-61F1-2646-9A17-6F8EEDBEA83E}"/>
              </a:ext>
            </a:extLst>
          </p:cNvPr>
          <p:cNvSpPr>
            <a:spLocks noGrp="1"/>
          </p:cNvSpPr>
          <p:nvPr>
            <p:ph type="title"/>
          </p:nvPr>
        </p:nvSpPr>
        <p:spPr>
          <a:xfrm>
            <a:off x="685135" y="2413216"/>
            <a:ext cx="7772400" cy="1873033"/>
          </a:xfrm>
        </p:spPr>
        <p:txBody>
          <a:bodyPr/>
          <a:lstStyle/>
          <a:p>
            <a:pPr algn="ctr"/>
            <a:r>
              <a:rPr lang="en-US" dirty="0" smtClean="0">
                <a:solidFill>
                  <a:srgbClr val="A60D32"/>
                </a:solidFill>
                <a:hlinkClick r:id="rId2"/>
              </a:rPr>
              <a:t>Click here for READY’s Risk </a:t>
            </a:r>
            <a:r>
              <a:rPr lang="en-US" dirty="0">
                <a:solidFill>
                  <a:srgbClr val="A60D32"/>
                </a:solidFill>
                <a:hlinkClick r:id="rId2"/>
              </a:rPr>
              <a:t>Communication and Community </a:t>
            </a:r>
            <a:r>
              <a:rPr lang="en-US" dirty="0" smtClean="0">
                <a:solidFill>
                  <a:srgbClr val="A60D32"/>
                </a:solidFill>
                <a:hlinkClick r:id="rId2"/>
              </a:rPr>
              <a:t>Engagement for COVID-19 Toolkit</a:t>
            </a: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1095388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B6D767-49D1-D04B-87D6-6BDBFBF915EA}"/>
              </a:ext>
            </a:extLst>
          </p:cNvPr>
          <p:cNvSpPr>
            <a:spLocks noGrp="1"/>
          </p:cNvSpPr>
          <p:nvPr>
            <p:ph type="sldNum" sz="quarter" idx="4"/>
          </p:nvPr>
        </p:nvSpPr>
        <p:spPr>
          <a:xfrm>
            <a:off x="6857999" y="6544017"/>
            <a:ext cx="2133600" cy="16158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141560-4B86-A44D-A5D2-C6F947426672}" type="slidenum">
              <a:rPr kumimoji="0" lang="en-US" sz="450" b="0" i="0" u="none" strike="noStrike" kern="1200" cap="none" spc="0" normalizeH="0" baseline="0" noProof="0" smtClean="0">
                <a:ln>
                  <a:noFill/>
                </a:ln>
                <a:solidFill>
                  <a:srgbClr val="6C6463"/>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450" b="0" i="0" u="none" strike="noStrike" kern="1200" cap="none" spc="0" normalizeH="0" baseline="0" noProof="0">
              <a:ln>
                <a:noFill/>
              </a:ln>
              <a:solidFill>
                <a:srgbClr val="6C6463"/>
              </a:solidFill>
              <a:effectLst/>
              <a:uLnTx/>
              <a:uFillTx/>
              <a:latin typeface="Gill Sans MT"/>
              <a:ea typeface="+mn-ea"/>
            </a:endParaRPr>
          </a:p>
        </p:txBody>
      </p:sp>
      <p:pic>
        <p:nvPicPr>
          <p:cNvPr id="11" name="Picture 10">
            <a:extLst>
              <a:ext uri="{FF2B5EF4-FFF2-40B4-BE49-F238E27FC236}">
                <a16:creationId xmlns:a16="http://schemas.microsoft.com/office/drawing/2014/main" id="{CFDE38D0-E81F-D046-8752-CB3C7312962D}"/>
              </a:ext>
            </a:extLst>
          </p:cNvPr>
          <p:cNvPicPr>
            <a:picLocks noChangeAspect="1"/>
          </p:cNvPicPr>
          <p:nvPr/>
        </p:nvPicPr>
        <p:blipFill>
          <a:blip r:embed="rId3"/>
          <a:stretch>
            <a:fillRect/>
          </a:stretch>
        </p:blipFill>
        <p:spPr>
          <a:xfrm>
            <a:off x="768725" y="1695178"/>
            <a:ext cx="634554" cy="634554"/>
          </a:xfrm>
          <a:prstGeom prst="rect">
            <a:avLst/>
          </a:prstGeom>
        </p:spPr>
      </p:pic>
      <p:pic>
        <p:nvPicPr>
          <p:cNvPr id="12" name="Picture 11">
            <a:extLst>
              <a:ext uri="{FF2B5EF4-FFF2-40B4-BE49-F238E27FC236}">
                <a16:creationId xmlns:a16="http://schemas.microsoft.com/office/drawing/2014/main" id="{F9E4E210-C27D-2348-BAA4-ADE2E1E262D3}"/>
              </a:ext>
            </a:extLst>
          </p:cNvPr>
          <p:cNvPicPr>
            <a:picLocks noChangeAspect="1"/>
          </p:cNvPicPr>
          <p:nvPr/>
        </p:nvPicPr>
        <p:blipFill rotWithShape="1">
          <a:blip r:embed="rId4"/>
          <a:srcRect l="24640" t="1" r="24927" b="1"/>
          <a:stretch/>
        </p:blipFill>
        <p:spPr>
          <a:xfrm>
            <a:off x="765874" y="2437835"/>
            <a:ext cx="453326" cy="898855"/>
          </a:xfrm>
          <a:prstGeom prst="rect">
            <a:avLst/>
          </a:prstGeom>
        </p:spPr>
      </p:pic>
      <p:pic>
        <p:nvPicPr>
          <p:cNvPr id="15" name="Picture 14">
            <a:extLst>
              <a:ext uri="{FF2B5EF4-FFF2-40B4-BE49-F238E27FC236}">
                <a16:creationId xmlns:a16="http://schemas.microsoft.com/office/drawing/2014/main" id="{2C5EEB26-F113-1147-B33F-EFE37A6B962F}"/>
              </a:ext>
            </a:extLst>
          </p:cNvPr>
          <p:cNvPicPr>
            <a:picLocks noChangeAspect="1"/>
          </p:cNvPicPr>
          <p:nvPr/>
        </p:nvPicPr>
        <p:blipFill>
          <a:blip r:embed="rId5"/>
          <a:stretch>
            <a:fillRect/>
          </a:stretch>
        </p:blipFill>
        <p:spPr>
          <a:xfrm>
            <a:off x="765875" y="3061364"/>
            <a:ext cx="1282283" cy="1282283"/>
          </a:xfrm>
          <a:prstGeom prst="rect">
            <a:avLst/>
          </a:prstGeom>
        </p:spPr>
      </p:pic>
      <p:pic>
        <p:nvPicPr>
          <p:cNvPr id="16" name="Picture 15">
            <a:extLst>
              <a:ext uri="{FF2B5EF4-FFF2-40B4-BE49-F238E27FC236}">
                <a16:creationId xmlns:a16="http://schemas.microsoft.com/office/drawing/2014/main" id="{9E30694E-ABA9-0041-B3C6-2225A9372AC9}"/>
              </a:ext>
            </a:extLst>
          </p:cNvPr>
          <p:cNvPicPr>
            <a:picLocks noChangeAspect="1"/>
          </p:cNvPicPr>
          <p:nvPr/>
        </p:nvPicPr>
        <p:blipFill>
          <a:blip r:embed="rId6"/>
          <a:stretch>
            <a:fillRect/>
          </a:stretch>
        </p:blipFill>
        <p:spPr>
          <a:xfrm>
            <a:off x="550719" y="4113399"/>
            <a:ext cx="1070566" cy="1070566"/>
          </a:xfrm>
          <a:prstGeom prst="rect">
            <a:avLst/>
          </a:prstGeom>
        </p:spPr>
      </p:pic>
      <p:pic>
        <p:nvPicPr>
          <p:cNvPr id="17" name="Picture 16">
            <a:extLst>
              <a:ext uri="{FF2B5EF4-FFF2-40B4-BE49-F238E27FC236}">
                <a16:creationId xmlns:a16="http://schemas.microsoft.com/office/drawing/2014/main" id="{82B181A5-9A0E-4E49-AE8C-523CE6CF2944}"/>
              </a:ext>
            </a:extLst>
          </p:cNvPr>
          <p:cNvPicPr>
            <a:picLocks noChangeAspect="1"/>
          </p:cNvPicPr>
          <p:nvPr/>
        </p:nvPicPr>
        <p:blipFill>
          <a:blip r:embed="rId7"/>
          <a:stretch>
            <a:fillRect/>
          </a:stretch>
        </p:blipFill>
        <p:spPr>
          <a:xfrm>
            <a:off x="4554339" y="1579995"/>
            <a:ext cx="848837" cy="848837"/>
          </a:xfrm>
          <a:prstGeom prst="rect">
            <a:avLst/>
          </a:prstGeom>
        </p:spPr>
      </p:pic>
      <p:pic>
        <p:nvPicPr>
          <p:cNvPr id="18" name="Picture 17">
            <a:extLst>
              <a:ext uri="{FF2B5EF4-FFF2-40B4-BE49-F238E27FC236}">
                <a16:creationId xmlns:a16="http://schemas.microsoft.com/office/drawing/2014/main" id="{7029EB3B-9BD6-C948-8A1C-DE8682B80929}"/>
              </a:ext>
            </a:extLst>
          </p:cNvPr>
          <p:cNvPicPr>
            <a:picLocks noChangeAspect="1"/>
          </p:cNvPicPr>
          <p:nvPr/>
        </p:nvPicPr>
        <p:blipFill>
          <a:blip r:embed="rId8"/>
          <a:stretch>
            <a:fillRect/>
          </a:stretch>
        </p:blipFill>
        <p:spPr>
          <a:xfrm>
            <a:off x="4637725" y="2415435"/>
            <a:ext cx="682063" cy="682063"/>
          </a:xfrm>
          <a:prstGeom prst="rect">
            <a:avLst/>
          </a:prstGeom>
        </p:spPr>
      </p:pic>
      <p:pic>
        <p:nvPicPr>
          <p:cNvPr id="19" name="Picture 18">
            <a:extLst>
              <a:ext uri="{FF2B5EF4-FFF2-40B4-BE49-F238E27FC236}">
                <a16:creationId xmlns:a16="http://schemas.microsoft.com/office/drawing/2014/main" id="{A530F8B2-976D-B944-9CA7-BDCD0C591195}"/>
              </a:ext>
            </a:extLst>
          </p:cNvPr>
          <p:cNvPicPr>
            <a:picLocks noChangeAspect="1"/>
          </p:cNvPicPr>
          <p:nvPr/>
        </p:nvPicPr>
        <p:blipFill>
          <a:blip r:embed="rId9"/>
          <a:stretch>
            <a:fillRect/>
          </a:stretch>
        </p:blipFill>
        <p:spPr>
          <a:xfrm>
            <a:off x="4669403" y="3094741"/>
            <a:ext cx="898856" cy="898856"/>
          </a:xfrm>
          <a:prstGeom prst="rect">
            <a:avLst/>
          </a:prstGeom>
        </p:spPr>
      </p:pic>
      <p:pic>
        <p:nvPicPr>
          <p:cNvPr id="20" name="Picture 19">
            <a:extLst>
              <a:ext uri="{FF2B5EF4-FFF2-40B4-BE49-F238E27FC236}">
                <a16:creationId xmlns:a16="http://schemas.microsoft.com/office/drawing/2014/main" id="{BBC97C77-FC00-BC45-997A-CF8A1E8BCCE6}"/>
              </a:ext>
            </a:extLst>
          </p:cNvPr>
          <p:cNvPicPr>
            <a:picLocks noChangeAspect="1"/>
          </p:cNvPicPr>
          <p:nvPr/>
        </p:nvPicPr>
        <p:blipFill>
          <a:blip r:embed="rId10"/>
          <a:stretch>
            <a:fillRect/>
          </a:stretch>
        </p:blipFill>
        <p:spPr>
          <a:xfrm>
            <a:off x="4730496" y="4182849"/>
            <a:ext cx="837763" cy="837763"/>
          </a:xfrm>
          <a:prstGeom prst="rect">
            <a:avLst/>
          </a:prstGeom>
        </p:spPr>
      </p:pic>
      <p:sp>
        <p:nvSpPr>
          <p:cNvPr id="22" name="Title 3">
            <a:extLst>
              <a:ext uri="{FF2B5EF4-FFF2-40B4-BE49-F238E27FC236}">
                <a16:creationId xmlns:a16="http://schemas.microsoft.com/office/drawing/2014/main" id="{66FD1E0A-A488-E345-A56C-5497F04513E6}"/>
              </a:ext>
            </a:extLst>
          </p:cNvPr>
          <p:cNvSpPr txBox="1">
            <a:spLocks/>
          </p:cNvSpPr>
          <p:nvPr/>
        </p:nvSpPr>
        <p:spPr>
          <a:xfrm>
            <a:off x="1621284" y="1698404"/>
            <a:ext cx="2400527" cy="478222"/>
          </a:xfrm>
          <a:prstGeom prst="rect">
            <a:avLst/>
          </a:prstGeom>
        </p:spPr>
        <p:txBody>
          <a:bodyPr vert="horz" lIns="68580" tIns="34290" rIns="68580" bIns="34290" rtlCol="0" anchor="b" anchorCtr="0">
            <a:normAutofit fontScale="97500"/>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j-ea"/>
              </a:rPr>
              <a:t>Complacency</a:t>
            </a:r>
          </a:p>
        </p:txBody>
      </p:sp>
      <p:sp>
        <p:nvSpPr>
          <p:cNvPr id="23" name="Title 3">
            <a:extLst>
              <a:ext uri="{FF2B5EF4-FFF2-40B4-BE49-F238E27FC236}">
                <a16:creationId xmlns:a16="http://schemas.microsoft.com/office/drawing/2014/main" id="{BC50DCE1-58B2-C942-97D0-4B5167551510}"/>
              </a:ext>
            </a:extLst>
          </p:cNvPr>
          <p:cNvSpPr txBox="1">
            <a:spLocks/>
          </p:cNvSpPr>
          <p:nvPr/>
        </p:nvSpPr>
        <p:spPr>
          <a:xfrm>
            <a:off x="1621284" y="2463737"/>
            <a:ext cx="2400527" cy="478222"/>
          </a:xfrm>
          <a:prstGeom prst="rect">
            <a:avLst/>
          </a:prstGeom>
        </p:spPr>
        <p:txBody>
          <a:bodyPr vert="horz" lIns="68580" tIns="34290" rIns="68580" bIns="34290" rtlCol="0" anchor="b" anchorCtr="0">
            <a:normAutofit fontScale="97500"/>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j-ea"/>
              </a:rPr>
              <a:t>Lack of trust</a:t>
            </a:r>
          </a:p>
        </p:txBody>
      </p:sp>
      <p:sp>
        <p:nvSpPr>
          <p:cNvPr id="24" name="Title 3">
            <a:extLst>
              <a:ext uri="{FF2B5EF4-FFF2-40B4-BE49-F238E27FC236}">
                <a16:creationId xmlns:a16="http://schemas.microsoft.com/office/drawing/2014/main" id="{6EB2D62E-39CB-484E-9AB6-4F88E7F24F90}"/>
              </a:ext>
            </a:extLst>
          </p:cNvPr>
          <p:cNvSpPr txBox="1">
            <a:spLocks/>
          </p:cNvSpPr>
          <p:nvPr/>
        </p:nvSpPr>
        <p:spPr>
          <a:xfrm>
            <a:off x="2110833" y="3413633"/>
            <a:ext cx="2400527" cy="478222"/>
          </a:xfrm>
          <a:prstGeom prst="rect">
            <a:avLst/>
          </a:prstGeom>
        </p:spPr>
        <p:txBody>
          <a:bodyPr vert="horz" lIns="68580" tIns="34290" rIns="68580" bIns="34290" rtlCol="0" anchor="b" anchorCtr="0">
            <a:normAutofit fontScale="97500"/>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j-ea"/>
              </a:rPr>
              <a:t>Isolation/quarantines</a:t>
            </a:r>
          </a:p>
        </p:txBody>
      </p:sp>
      <p:sp>
        <p:nvSpPr>
          <p:cNvPr id="25" name="Title 3">
            <a:extLst>
              <a:ext uri="{FF2B5EF4-FFF2-40B4-BE49-F238E27FC236}">
                <a16:creationId xmlns:a16="http://schemas.microsoft.com/office/drawing/2014/main" id="{7A0EE929-6817-4946-AE5D-4BAAE0236673}"/>
              </a:ext>
            </a:extLst>
          </p:cNvPr>
          <p:cNvSpPr txBox="1">
            <a:spLocks/>
          </p:cNvSpPr>
          <p:nvPr/>
        </p:nvSpPr>
        <p:spPr>
          <a:xfrm>
            <a:off x="1621284" y="4404577"/>
            <a:ext cx="2400527" cy="478222"/>
          </a:xfrm>
          <a:prstGeom prst="rect">
            <a:avLst/>
          </a:prstGeom>
        </p:spPr>
        <p:txBody>
          <a:bodyPr vert="horz" lIns="68580" tIns="34290" rIns="68580" bIns="34290" rtlCol="0" anchor="b" anchorCtr="0">
            <a:normAutofit fontScale="97500"/>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j-ea"/>
              </a:rPr>
              <a:t>Death &amp; grievance</a:t>
            </a:r>
          </a:p>
        </p:txBody>
      </p:sp>
      <p:sp>
        <p:nvSpPr>
          <p:cNvPr id="26" name="Title 3">
            <a:extLst>
              <a:ext uri="{FF2B5EF4-FFF2-40B4-BE49-F238E27FC236}">
                <a16:creationId xmlns:a16="http://schemas.microsoft.com/office/drawing/2014/main" id="{4AA83CF6-716D-0448-AE10-493ED2B8EDA4}"/>
              </a:ext>
            </a:extLst>
          </p:cNvPr>
          <p:cNvSpPr txBox="1">
            <a:spLocks/>
          </p:cNvSpPr>
          <p:nvPr/>
        </p:nvSpPr>
        <p:spPr>
          <a:xfrm>
            <a:off x="5503408" y="1734239"/>
            <a:ext cx="2400527" cy="478222"/>
          </a:xfrm>
          <a:prstGeom prst="rect">
            <a:avLst/>
          </a:prstGeom>
        </p:spPr>
        <p:txBody>
          <a:bodyPr vert="horz" lIns="68580" tIns="34290" rIns="68580" bIns="34290" rtlCol="0" anchor="b" anchorCtr="0">
            <a:normAutofit fontScale="97500"/>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j-ea"/>
              </a:rPr>
              <a:t>Vulnerable populations</a:t>
            </a:r>
          </a:p>
        </p:txBody>
      </p:sp>
      <p:sp>
        <p:nvSpPr>
          <p:cNvPr id="27" name="Title 3">
            <a:extLst>
              <a:ext uri="{FF2B5EF4-FFF2-40B4-BE49-F238E27FC236}">
                <a16:creationId xmlns:a16="http://schemas.microsoft.com/office/drawing/2014/main" id="{D558DB28-E25D-2545-B59E-7A18D0C19C12}"/>
              </a:ext>
            </a:extLst>
          </p:cNvPr>
          <p:cNvSpPr txBox="1">
            <a:spLocks/>
          </p:cNvSpPr>
          <p:nvPr/>
        </p:nvSpPr>
        <p:spPr>
          <a:xfrm>
            <a:off x="5524273" y="2463737"/>
            <a:ext cx="2400527" cy="478222"/>
          </a:xfrm>
          <a:prstGeom prst="rect">
            <a:avLst/>
          </a:prstGeom>
        </p:spPr>
        <p:txBody>
          <a:bodyPr vert="horz" lIns="68580" tIns="34290" rIns="68580" bIns="34290" rtlCol="0" anchor="b" anchorCtr="0">
            <a:normAutofit fontScale="97500"/>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j-ea"/>
              </a:rPr>
              <a:t>Vaccines and antivirals</a:t>
            </a:r>
          </a:p>
        </p:txBody>
      </p:sp>
      <p:sp>
        <p:nvSpPr>
          <p:cNvPr id="28" name="Title 3">
            <a:extLst>
              <a:ext uri="{FF2B5EF4-FFF2-40B4-BE49-F238E27FC236}">
                <a16:creationId xmlns:a16="http://schemas.microsoft.com/office/drawing/2014/main" id="{13F5DA9B-68B6-CC40-9FB3-9F9C6D3E57AB}"/>
              </a:ext>
            </a:extLst>
          </p:cNvPr>
          <p:cNvSpPr txBox="1">
            <a:spLocks/>
          </p:cNvSpPr>
          <p:nvPr/>
        </p:nvSpPr>
        <p:spPr>
          <a:xfrm>
            <a:off x="5654033" y="3528335"/>
            <a:ext cx="2724093" cy="478222"/>
          </a:xfrm>
          <a:prstGeom prst="rect">
            <a:avLst/>
          </a:prstGeom>
        </p:spPr>
        <p:txBody>
          <a:bodyPr vert="horz" lIns="68580" tIns="34290" rIns="68580" bIns="34290" rtlCol="0" anchor="b" anchorCtr="0">
            <a:normAutofit fontScale="90000" lnSpcReduction="20000"/>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j-ea"/>
              </a:rPr>
              <a:t>Rumors/misinformation/</a:t>
            </a:r>
            <a:b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j-ea"/>
              </a:rPr>
            </a:b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j-ea"/>
              </a:rPr>
              <a:t>Community feedback</a:t>
            </a:r>
          </a:p>
        </p:txBody>
      </p:sp>
      <p:sp>
        <p:nvSpPr>
          <p:cNvPr id="29" name="Title 3">
            <a:extLst>
              <a:ext uri="{FF2B5EF4-FFF2-40B4-BE49-F238E27FC236}">
                <a16:creationId xmlns:a16="http://schemas.microsoft.com/office/drawing/2014/main" id="{6B1C08C5-0F33-8744-B311-59DDD159DE3F}"/>
              </a:ext>
            </a:extLst>
          </p:cNvPr>
          <p:cNvSpPr txBox="1">
            <a:spLocks/>
          </p:cNvSpPr>
          <p:nvPr/>
        </p:nvSpPr>
        <p:spPr>
          <a:xfrm>
            <a:off x="5734107" y="4296971"/>
            <a:ext cx="2724093" cy="478222"/>
          </a:xfrm>
          <a:prstGeom prst="rect">
            <a:avLst/>
          </a:prstGeom>
        </p:spPr>
        <p:txBody>
          <a:bodyPr vert="horz" lIns="68580" tIns="34290" rIns="68580" bIns="34290" rtlCol="0" anchor="b" anchorCtr="0">
            <a:normAutofit fontScale="97500"/>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j-ea"/>
              </a:rPr>
              <a:t>Stigma</a:t>
            </a:r>
          </a:p>
        </p:txBody>
      </p:sp>
      <p:sp>
        <p:nvSpPr>
          <p:cNvPr id="30" name="Title 3">
            <a:extLst>
              <a:ext uri="{FF2B5EF4-FFF2-40B4-BE49-F238E27FC236}">
                <a16:creationId xmlns:a16="http://schemas.microsoft.com/office/drawing/2014/main" id="{2435F3F7-48AD-684A-98E4-DAF769216715}"/>
              </a:ext>
            </a:extLst>
          </p:cNvPr>
          <p:cNvSpPr txBox="1">
            <a:spLocks/>
          </p:cNvSpPr>
          <p:nvPr/>
        </p:nvSpPr>
        <p:spPr>
          <a:xfrm>
            <a:off x="5753533" y="5307943"/>
            <a:ext cx="2724093" cy="478222"/>
          </a:xfrm>
          <a:prstGeom prst="rect">
            <a:avLst/>
          </a:prstGeom>
        </p:spPr>
        <p:txBody>
          <a:bodyPr vert="horz" lIns="68580" tIns="34290" rIns="68580" bIns="34290" rtlCol="0" anchor="b" anchorCtr="0">
            <a:normAutofit fontScale="97500"/>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j-ea"/>
              </a:rPr>
              <a:t>Conflict</a:t>
            </a:r>
          </a:p>
        </p:txBody>
      </p:sp>
      <p:pic>
        <p:nvPicPr>
          <p:cNvPr id="2" name="Picture 1">
            <a:extLst>
              <a:ext uri="{FF2B5EF4-FFF2-40B4-BE49-F238E27FC236}">
                <a16:creationId xmlns:a16="http://schemas.microsoft.com/office/drawing/2014/main" id="{BDE3136C-C18A-0F48-8F0D-AF03884E7AB2}"/>
              </a:ext>
            </a:extLst>
          </p:cNvPr>
          <p:cNvPicPr>
            <a:picLocks noChangeAspect="1"/>
          </p:cNvPicPr>
          <p:nvPr/>
        </p:nvPicPr>
        <p:blipFill>
          <a:blip r:embed="rId11"/>
          <a:stretch>
            <a:fillRect/>
          </a:stretch>
        </p:blipFill>
        <p:spPr>
          <a:xfrm>
            <a:off x="4749922" y="5232243"/>
            <a:ext cx="789635" cy="789635"/>
          </a:xfrm>
          <a:prstGeom prst="rect">
            <a:avLst/>
          </a:prstGeom>
        </p:spPr>
      </p:pic>
      <p:sp>
        <p:nvSpPr>
          <p:cNvPr id="31" name="Title 1">
            <a:extLst>
              <a:ext uri="{FF2B5EF4-FFF2-40B4-BE49-F238E27FC236}">
                <a16:creationId xmlns:a16="http://schemas.microsoft.com/office/drawing/2014/main" id="{6562E2AC-1A04-BB44-B0D6-41C9FF5B2A94}"/>
              </a:ext>
            </a:extLst>
          </p:cNvPr>
          <p:cNvSpPr txBox="1">
            <a:spLocks/>
          </p:cNvSpPr>
          <p:nvPr/>
        </p:nvSpPr>
        <p:spPr>
          <a:xfrm>
            <a:off x="271278" y="284946"/>
            <a:ext cx="8720321" cy="914400"/>
          </a:xfrm>
          <a:prstGeom prst="rect">
            <a:avLst/>
          </a:prstGeom>
        </p:spPr>
        <p:txBody>
          <a:bodyPr vert="horz" lIns="91440" tIns="45720" rIns="91440" bIns="45720" rtlCol="0" anchor="b" anchorCtr="0">
            <a:normAutofit/>
          </a:bodyPr>
          <a:lstStyle>
            <a:lvl1pPr algn="l" defTabSz="342900" rtl="0" eaLnBrk="1" latinLnBrk="0" hangingPunct="1">
              <a:spcBef>
                <a:spcPct val="0"/>
              </a:spcBef>
              <a:buNone/>
              <a:defRPr sz="2100" b="0" i="0" kern="1200">
                <a:solidFill>
                  <a:srgbClr val="BA0C2F"/>
                </a:solidFill>
                <a:latin typeface="Gill Sans MT"/>
                <a:ea typeface="+mj-ea"/>
                <a:cs typeface="Gill Sans MT"/>
              </a:defRPr>
            </a:lvl1pPr>
          </a:lstStyle>
          <a:p>
            <a:pPr marL="0" marR="0" lvl="0" indent="0" algn="ctr" defTabSz="3429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rgbClr val="BA0C2F"/>
                </a:solidFill>
                <a:effectLst/>
                <a:uLnTx/>
                <a:uFillTx/>
                <a:latin typeface="Gill Sans MT"/>
                <a:ea typeface="+mj-ea"/>
              </a:rPr>
              <a:t>ADDITIONAL CONSIDERATIONS FOR RCCE</a:t>
            </a:r>
          </a:p>
          <a:p>
            <a:pPr marL="0" marR="0" lvl="0" indent="0" algn="ctr" defTabSz="3429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rgbClr val="BA0C2F"/>
                </a:solidFill>
                <a:effectLst/>
                <a:uLnTx/>
                <a:uFillTx/>
                <a:latin typeface="Gill Sans MT"/>
                <a:ea typeface="+mj-ea"/>
              </a:rPr>
              <a:t>IN AN OUTBREAK RESPONSE</a:t>
            </a:r>
            <a:endParaRPr kumimoji="0" lang="en-US" sz="2000" b="1" i="0" u="none" strike="noStrike" kern="1200" cap="none" spc="0" normalizeH="0" baseline="0" noProof="0" dirty="0">
              <a:ln>
                <a:noFill/>
              </a:ln>
              <a:solidFill>
                <a:srgbClr val="BA0C2F"/>
              </a:solidFill>
              <a:effectLst/>
              <a:uLnTx/>
              <a:uFillTx/>
              <a:latin typeface="Gill Sans MT"/>
              <a:ea typeface="+mj-ea"/>
            </a:endParaRPr>
          </a:p>
        </p:txBody>
      </p:sp>
      <p:sp>
        <p:nvSpPr>
          <p:cNvPr id="32" name="Title 3">
            <a:extLst>
              <a:ext uri="{FF2B5EF4-FFF2-40B4-BE49-F238E27FC236}">
                <a16:creationId xmlns:a16="http://schemas.microsoft.com/office/drawing/2014/main" id="{B0E32FA6-CCA3-FF4E-B4B7-8C9B94567B1C}"/>
              </a:ext>
            </a:extLst>
          </p:cNvPr>
          <p:cNvSpPr txBox="1">
            <a:spLocks/>
          </p:cNvSpPr>
          <p:nvPr/>
        </p:nvSpPr>
        <p:spPr>
          <a:xfrm>
            <a:off x="1835421" y="5423994"/>
            <a:ext cx="2400527" cy="763374"/>
          </a:xfrm>
          <a:prstGeom prst="rect">
            <a:avLst/>
          </a:prstGeom>
        </p:spPr>
        <p:txBody>
          <a:bodyPr vert="horz" lIns="68580" tIns="34290" rIns="68580" bIns="34290" rtlCol="0" anchor="b" anchorCtr="0">
            <a:normAutofit fontScale="90000" lnSpcReduction="10000"/>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j-ea"/>
              </a:rPr>
              <a:t>Community engagement, lack of protective supplies at community level</a:t>
            </a:r>
          </a:p>
        </p:txBody>
      </p:sp>
      <p:pic>
        <p:nvPicPr>
          <p:cNvPr id="33" name="Picture 32">
            <a:extLst>
              <a:ext uri="{FF2B5EF4-FFF2-40B4-BE49-F238E27FC236}">
                <a16:creationId xmlns:a16="http://schemas.microsoft.com/office/drawing/2014/main" id="{6170A962-C414-8C44-9191-30C727756A70}"/>
              </a:ext>
            </a:extLst>
          </p:cNvPr>
          <p:cNvPicPr>
            <a:picLocks noChangeAspect="1"/>
          </p:cNvPicPr>
          <p:nvPr/>
        </p:nvPicPr>
        <p:blipFill>
          <a:blip r:embed="rId12"/>
          <a:stretch>
            <a:fillRect/>
          </a:stretch>
        </p:blipFill>
        <p:spPr>
          <a:xfrm>
            <a:off x="786721" y="5453070"/>
            <a:ext cx="705222" cy="705222"/>
          </a:xfrm>
          <a:prstGeom prst="rect">
            <a:avLst/>
          </a:prstGeom>
        </p:spPr>
      </p:pic>
      <p:sp>
        <p:nvSpPr>
          <p:cNvPr id="36" name="Rectangle 35">
            <a:extLst>
              <a:ext uri="{FF2B5EF4-FFF2-40B4-BE49-F238E27FC236}">
                <a16:creationId xmlns:a16="http://schemas.microsoft.com/office/drawing/2014/main" id="{D4D11F16-5FF8-364D-9D69-FE6F012DE1EA}"/>
              </a:ext>
            </a:extLst>
          </p:cNvPr>
          <p:cNvSpPr/>
          <p:nvPr/>
        </p:nvSpPr>
        <p:spPr>
          <a:xfrm>
            <a:off x="4631438" y="3175776"/>
            <a:ext cx="3826762" cy="97060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3"/>
          </p:nvPr>
        </p:nvSpPr>
        <p:spPr/>
        <p:txBody>
          <a:bodyPr/>
          <a:lstStyle/>
          <a:p>
            <a:r>
              <a:rPr lang="en-US" smtClean="0"/>
              <a:t>READY: GLOBAL READINESS FOR MAJOR DISEASE OUTBREAK RESPONSE</a:t>
            </a:r>
            <a:endParaRPr lang="en-US"/>
          </a:p>
        </p:txBody>
      </p:sp>
    </p:spTree>
    <p:extLst>
      <p:ext uri="{BB962C8B-B14F-4D97-AF65-F5344CB8AC3E}">
        <p14:creationId xmlns:p14="http://schemas.microsoft.com/office/powerpoint/2010/main" val="402553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BB4A5A-C984-E649-AC68-8C7A721CA11E}"/>
              </a:ext>
            </a:extLst>
          </p:cNvPr>
          <p:cNvSpPr>
            <a:spLocks noGrp="1"/>
          </p:cNvSpPr>
          <p:nvPr>
            <p:ph idx="1"/>
          </p:nvPr>
        </p:nvSpPr>
        <p:spPr/>
        <p:txBody>
          <a:bodyPr>
            <a:normAutofit/>
          </a:bodyPr>
          <a:lstStyle/>
          <a:p>
            <a:r>
              <a:rPr lang="en-US" sz="2400" dirty="0"/>
              <a:t>Rumors thrive when there is less certainty about an issue. </a:t>
            </a:r>
          </a:p>
          <a:p>
            <a:r>
              <a:rPr lang="en-US" sz="2400" dirty="0"/>
              <a:t>Rumors are a “social barometer” that can give us insight into how people are thinking or feeling about COVID-19. </a:t>
            </a:r>
          </a:p>
        </p:txBody>
      </p:sp>
      <p:sp>
        <p:nvSpPr>
          <p:cNvPr id="4" name="Footer Placeholder 3">
            <a:extLst>
              <a:ext uri="{FF2B5EF4-FFF2-40B4-BE49-F238E27FC236}">
                <a16:creationId xmlns:a16="http://schemas.microsoft.com/office/drawing/2014/main" id="{DC3E2503-7817-2C45-9938-6EDA7FF72FDC}"/>
              </a:ext>
            </a:extLst>
          </p:cNvPr>
          <p:cNvSpPr>
            <a:spLocks noGrp="1"/>
          </p:cNvSpPr>
          <p:nvPr>
            <p:ph type="ftr" sz="quarter" idx="3"/>
          </p:nvPr>
        </p:nvSpPr>
        <p:spPr/>
        <p:txBody>
          <a:bodyPr/>
          <a:lstStyle/>
          <a:p>
            <a:r>
              <a:rPr lang="en-US" smtClean="0"/>
              <a:t>READY: GLOBAL READINESS FOR MAJOR DISEASE OUTBREAK RESPONSE</a:t>
            </a:r>
            <a:endParaRPr lang="en-US"/>
          </a:p>
        </p:txBody>
      </p:sp>
      <p:sp>
        <p:nvSpPr>
          <p:cNvPr id="5" name="Slide Number Placeholder 4">
            <a:extLst>
              <a:ext uri="{FF2B5EF4-FFF2-40B4-BE49-F238E27FC236}">
                <a16:creationId xmlns:a16="http://schemas.microsoft.com/office/drawing/2014/main" id="{A42F3CE3-EA30-C344-BA03-9B35D57D11C9}"/>
              </a:ext>
            </a:extLst>
          </p:cNvPr>
          <p:cNvSpPr>
            <a:spLocks noGrp="1"/>
          </p:cNvSpPr>
          <p:nvPr>
            <p:ph type="sldNum" sz="quarter" idx="4"/>
          </p:nvPr>
        </p:nvSpPr>
        <p:spPr/>
        <p:txBody>
          <a:bodyPr/>
          <a:lstStyle/>
          <a:p>
            <a:fld id="{42782948-4DBE-204D-AB9E-B65E067054AE}" type="slidenum">
              <a:rPr lang="en-US" smtClean="0"/>
              <a:pPr/>
              <a:t>3</a:t>
            </a:fld>
            <a:endParaRPr lang="en-US"/>
          </a:p>
        </p:txBody>
      </p:sp>
      <p:sp>
        <p:nvSpPr>
          <p:cNvPr id="6" name="Title 5">
            <a:extLst>
              <a:ext uri="{FF2B5EF4-FFF2-40B4-BE49-F238E27FC236}">
                <a16:creationId xmlns:a16="http://schemas.microsoft.com/office/drawing/2014/main" id="{CDF7D9BF-7474-3443-85A2-C0EC19C7C19C}"/>
              </a:ext>
            </a:extLst>
          </p:cNvPr>
          <p:cNvSpPr>
            <a:spLocks noGrp="1"/>
          </p:cNvSpPr>
          <p:nvPr>
            <p:ph type="title"/>
          </p:nvPr>
        </p:nvSpPr>
        <p:spPr>
          <a:xfrm>
            <a:off x="685800" y="532039"/>
            <a:ext cx="7772400" cy="707886"/>
          </a:xfrm>
        </p:spPr>
        <p:txBody>
          <a:bodyPr/>
          <a:lstStyle/>
          <a:p>
            <a:pPr algn="ctr"/>
            <a:r>
              <a:rPr lang="en-US" sz="2000" b="1" dirty="0" smtClean="0"/>
              <a:t>WHY IS TRACKING RUMORS/MISINFORMATION AND CONCERNS IMPORTANT?</a:t>
            </a:r>
            <a:endParaRPr lang="en-US" sz="2000" b="1" dirty="0"/>
          </a:p>
        </p:txBody>
      </p:sp>
    </p:spTree>
    <p:extLst>
      <p:ext uri="{BB962C8B-B14F-4D97-AF65-F5344CB8AC3E}">
        <p14:creationId xmlns:p14="http://schemas.microsoft.com/office/powerpoint/2010/main" val="672501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967D3F-BAB6-2C48-B834-7C3512DE1B65}"/>
              </a:ext>
            </a:extLst>
          </p:cNvPr>
          <p:cNvSpPr>
            <a:spLocks noGrp="1"/>
          </p:cNvSpPr>
          <p:nvPr>
            <p:ph idx="1"/>
          </p:nvPr>
        </p:nvSpPr>
        <p:spPr>
          <a:xfrm>
            <a:off x="838200" y="1549400"/>
            <a:ext cx="7772400" cy="4114800"/>
          </a:xfrm>
        </p:spPr>
        <p:txBody>
          <a:bodyPr>
            <a:normAutofit fontScale="92500"/>
          </a:bodyPr>
          <a:lstStyle/>
          <a:p>
            <a:pPr marL="0" indent="0">
              <a:buNone/>
            </a:pPr>
            <a:r>
              <a:rPr lang="en-US" sz="2800" u="sng" dirty="0">
                <a:hlinkClick r:id="rId2" tooltip="https://internews.us19.list-manage.com/track/click?u=fb2f64e6618d1658bcf598bd5&amp;id=2a05906c15&amp;e=46f1708ea6"/>
              </a:rPr>
              <a:t>ABC International Development</a:t>
            </a:r>
            <a:r>
              <a:rPr lang="en-US" sz="2800" dirty="0"/>
              <a:t> has released their latest look at </a:t>
            </a:r>
            <a:r>
              <a:rPr lang="en-US" sz="2800" b="1" dirty="0"/>
              <a:t>social media rumors in the Pacific.</a:t>
            </a:r>
            <a:r>
              <a:rPr lang="en-US" sz="2800" dirty="0"/>
              <a:t> </a:t>
            </a:r>
            <a:r>
              <a:rPr lang="en-US" sz="2800" u="sng" dirty="0">
                <a:hlinkClick r:id="rId3"/>
              </a:rPr>
              <a:t>This edition</a:t>
            </a:r>
            <a:r>
              <a:rPr lang="en-US" sz="2800" dirty="0"/>
              <a:t> covers conversations collected from 24 popular Facebook groups in April and May and shows conversations have moved to focus on the economic impacts of the crisis.</a:t>
            </a:r>
          </a:p>
          <a:p>
            <a:pPr marL="0" indent="0">
              <a:buNone/>
            </a:pPr>
            <a:endParaRPr lang="en-US" sz="2800" dirty="0"/>
          </a:p>
          <a:p>
            <a:pPr marL="0" indent="0">
              <a:buNone/>
            </a:pPr>
            <a:r>
              <a:rPr lang="en-US" sz="2800" dirty="0"/>
              <a:t>As infections reduce in some countries, the discussion has turned to fears of a</a:t>
            </a:r>
            <a:r>
              <a:rPr lang="en-US" sz="2800" b="1" dirty="0"/>
              <a:t> ‘second wave’ of infections</a:t>
            </a:r>
            <a:r>
              <a:rPr lang="en-US" sz="2800" dirty="0"/>
              <a:t>.</a:t>
            </a:r>
            <a:endParaRPr lang="en-US" sz="4800" dirty="0"/>
          </a:p>
        </p:txBody>
      </p:sp>
      <p:sp>
        <p:nvSpPr>
          <p:cNvPr id="6" name="Slide Number Placeholder 5">
            <a:extLst>
              <a:ext uri="{FF2B5EF4-FFF2-40B4-BE49-F238E27FC236}">
                <a16:creationId xmlns:a16="http://schemas.microsoft.com/office/drawing/2014/main" id="{CEC488E0-F0FD-A243-92CD-0A16304CD52F}"/>
              </a:ext>
            </a:extLst>
          </p:cNvPr>
          <p:cNvSpPr>
            <a:spLocks noGrp="1"/>
          </p:cNvSpPr>
          <p:nvPr>
            <p:ph type="sldNum" sz="quarter" idx="12"/>
          </p:nvPr>
        </p:nvSpPr>
        <p:spPr/>
        <p:txBody>
          <a:bodyPr/>
          <a:lstStyle/>
          <a:p>
            <a:fld id="{4677A7B8-7371-D340-AD0D-1B7DA26C9709}" type="slidenum">
              <a:rPr lang="en-US" smtClean="0"/>
              <a:t>4</a:t>
            </a:fld>
            <a:endParaRPr lang="en-US"/>
          </a:p>
        </p:txBody>
      </p:sp>
      <p:sp>
        <p:nvSpPr>
          <p:cNvPr id="2" name="Footer Placeholder 1"/>
          <p:cNvSpPr>
            <a:spLocks noGrp="1"/>
          </p:cNvSpPr>
          <p:nvPr>
            <p:ph type="ftr" sz="quarter" idx="11"/>
          </p:nvPr>
        </p:nvSpPr>
        <p:spPr/>
        <p:txBody>
          <a:bodyPr/>
          <a:lstStyle/>
          <a:p>
            <a:r>
              <a:rPr lang="en-US" smtClean="0"/>
              <a:t>READY: GLOBAL READINESS FOR MAJOR DISEASE OUTBREAK RESPONSE</a:t>
            </a:r>
            <a:endParaRPr lang="en-US"/>
          </a:p>
        </p:txBody>
      </p:sp>
    </p:spTree>
    <p:extLst>
      <p:ext uri="{BB962C8B-B14F-4D97-AF65-F5344CB8AC3E}">
        <p14:creationId xmlns:p14="http://schemas.microsoft.com/office/powerpoint/2010/main" val="1977402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BE11-B806-4EA1-B1DF-41C2BBCCCBEF}"/>
              </a:ext>
            </a:extLst>
          </p:cNvPr>
          <p:cNvSpPr>
            <a:spLocks noGrp="1"/>
          </p:cNvSpPr>
          <p:nvPr>
            <p:ph type="title"/>
          </p:nvPr>
        </p:nvSpPr>
        <p:spPr>
          <a:xfrm>
            <a:off x="343390" y="0"/>
            <a:ext cx="8457220" cy="857250"/>
          </a:xfrm>
        </p:spPr>
        <p:txBody>
          <a:bodyPr>
            <a:normAutofit/>
          </a:bodyPr>
          <a:lstStyle/>
          <a:p>
            <a:pPr algn="ctr"/>
            <a:r>
              <a:rPr lang="en-ZW" sz="2000" b="1" dirty="0" smtClean="0">
                <a:latin typeface="Gill Sans MT" panose="020B0502020104020203" pitchFamily="34" charset="77"/>
                <a:cs typeface="Arial"/>
              </a:rPr>
              <a:t>WHY WE MUST ADDRESS RUMORS/MISINFORMATION</a:t>
            </a:r>
            <a:endParaRPr lang="en-ZW" sz="2000" b="1" dirty="0">
              <a:latin typeface="Gill Sans MT" panose="020B0502020104020203" pitchFamily="34" charset="77"/>
            </a:endParaRPr>
          </a:p>
        </p:txBody>
      </p:sp>
      <p:sp>
        <p:nvSpPr>
          <p:cNvPr id="3" name="Content Placeholder 2">
            <a:extLst>
              <a:ext uri="{FF2B5EF4-FFF2-40B4-BE49-F238E27FC236}">
                <a16:creationId xmlns:a16="http://schemas.microsoft.com/office/drawing/2014/main" id="{11FC124A-556C-477F-80EB-045685F026C8}"/>
              </a:ext>
            </a:extLst>
          </p:cNvPr>
          <p:cNvSpPr>
            <a:spLocks noGrp="1"/>
          </p:cNvSpPr>
          <p:nvPr>
            <p:ph idx="1"/>
          </p:nvPr>
        </p:nvSpPr>
        <p:spPr>
          <a:xfrm>
            <a:off x="767741" y="1328372"/>
            <a:ext cx="7608518" cy="5201707"/>
          </a:xfrm>
        </p:spPr>
        <p:txBody>
          <a:bodyPr vert="horz" lIns="68580" tIns="34290" rIns="68580" bIns="34290" rtlCol="0" anchor="t">
            <a:normAutofit/>
          </a:bodyPr>
          <a:lstStyle/>
          <a:p>
            <a:pPr marL="192881" indent="-192881"/>
            <a:r>
              <a:rPr lang="en-GB" sz="2400" dirty="0">
                <a:solidFill>
                  <a:schemeClr val="tx1">
                    <a:lumMod val="65000"/>
                    <a:lumOff val="35000"/>
                  </a:schemeClr>
                </a:solidFill>
                <a:latin typeface="Gill Sans MT" panose="020B0502020104020203" pitchFamily="34" charset="77"/>
                <a:cs typeface="Arial"/>
              </a:rPr>
              <a:t>Can affect trust in the response</a:t>
            </a:r>
          </a:p>
          <a:p>
            <a:pPr marL="192881" indent="-192881"/>
            <a:r>
              <a:rPr lang="en-GB" sz="2400" dirty="0">
                <a:solidFill>
                  <a:schemeClr val="tx1">
                    <a:lumMod val="65000"/>
                    <a:lumOff val="35000"/>
                  </a:schemeClr>
                </a:solidFill>
                <a:latin typeface="Gill Sans MT" panose="020B0502020104020203" pitchFamily="34" charset="77"/>
                <a:cs typeface="Arial"/>
              </a:rPr>
              <a:t>Can lead to risky </a:t>
            </a:r>
            <a:r>
              <a:rPr lang="en-GB" sz="2400" dirty="0" err="1" smtClean="0">
                <a:solidFill>
                  <a:schemeClr val="tx1">
                    <a:lumMod val="65000"/>
                    <a:lumOff val="35000"/>
                  </a:schemeClr>
                </a:solidFill>
                <a:latin typeface="Gill Sans MT" panose="020B0502020104020203" pitchFamily="34" charset="77"/>
                <a:cs typeface="Arial"/>
              </a:rPr>
              <a:t>behaviors</a:t>
            </a:r>
            <a:endParaRPr lang="en-GB" sz="2400" dirty="0">
              <a:solidFill>
                <a:schemeClr val="tx1">
                  <a:lumMod val="65000"/>
                  <a:lumOff val="35000"/>
                </a:schemeClr>
              </a:solidFill>
              <a:latin typeface="Gill Sans MT" panose="020B0502020104020203" pitchFamily="34" charset="77"/>
            </a:endParaRPr>
          </a:p>
          <a:p>
            <a:pPr marL="192881" indent="-192881"/>
            <a:r>
              <a:rPr lang="en-ZW" sz="2400" dirty="0">
                <a:solidFill>
                  <a:schemeClr val="tx1">
                    <a:lumMod val="65000"/>
                    <a:lumOff val="35000"/>
                  </a:schemeClr>
                </a:solidFill>
                <a:latin typeface="Gill Sans MT" panose="020B0502020104020203" pitchFamily="34" charset="77"/>
                <a:cs typeface="Arial"/>
              </a:rPr>
              <a:t>Can also undermine accurate health information</a:t>
            </a:r>
          </a:p>
          <a:p>
            <a:pPr marL="192881" indent="-192881"/>
            <a:r>
              <a:rPr lang="en-ZW" sz="2400" dirty="0">
                <a:solidFill>
                  <a:schemeClr val="tx1">
                    <a:lumMod val="65000"/>
                    <a:lumOff val="35000"/>
                  </a:schemeClr>
                </a:solidFill>
                <a:latin typeface="Gill Sans MT" panose="020B0502020104020203" pitchFamily="34" charset="77"/>
                <a:cs typeface="Arial"/>
              </a:rPr>
              <a:t>Can provide honest feedback on our work</a:t>
            </a:r>
            <a:endParaRPr lang="en-ZW" sz="2400" dirty="0">
              <a:solidFill>
                <a:schemeClr val="tx1">
                  <a:lumMod val="65000"/>
                  <a:lumOff val="35000"/>
                </a:schemeClr>
              </a:solidFill>
              <a:latin typeface="Gill Sans MT" panose="020B0502020104020203" pitchFamily="34" charset="77"/>
            </a:endParaRPr>
          </a:p>
          <a:p>
            <a:pPr marL="192881" indent="-192881"/>
            <a:r>
              <a:rPr lang="en-ZW" sz="2400" dirty="0">
                <a:solidFill>
                  <a:schemeClr val="tx1">
                    <a:lumMod val="65000"/>
                    <a:lumOff val="35000"/>
                  </a:schemeClr>
                </a:solidFill>
                <a:latin typeface="Gill Sans MT" panose="020B0502020104020203" pitchFamily="34" charset="77"/>
                <a:cs typeface="Arial"/>
              </a:rPr>
              <a:t>Can affect the safety of staff, volunteers and the community</a:t>
            </a:r>
          </a:p>
          <a:p>
            <a:endParaRPr lang="en-GB" sz="2400" dirty="0">
              <a:solidFill>
                <a:schemeClr val="tx1">
                  <a:lumMod val="65000"/>
                  <a:lumOff val="35000"/>
                </a:schemeClr>
              </a:solidFill>
              <a:latin typeface="Gill Sans MT" panose="020B0502020104020203" pitchFamily="34" charset="77"/>
            </a:endParaRPr>
          </a:p>
          <a:p>
            <a:endParaRPr lang="en-GB" sz="2400" dirty="0">
              <a:solidFill>
                <a:schemeClr val="tx1">
                  <a:lumMod val="65000"/>
                  <a:lumOff val="35000"/>
                </a:schemeClr>
              </a:solidFill>
              <a:latin typeface="Gill Sans MT" panose="020B0502020104020203" pitchFamily="34" charset="77"/>
            </a:endParaRPr>
          </a:p>
          <a:p>
            <a:endParaRPr lang="en-GB" sz="2400" dirty="0">
              <a:solidFill>
                <a:schemeClr val="tx1">
                  <a:lumMod val="65000"/>
                  <a:lumOff val="35000"/>
                </a:schemeClr>
              </a:solidFill>
              <a:latin typeface="Gill Sans MT" panose="020B0502020104020203" pitchFamily="34" charset="77"/>
            </a:endParaRPr>
          </a:p>
        </p:txBody>
      </p:sp>
      <p:sp>
        <p:nvSpPr>
          <p:cNvPr id="4" name="Footer Placeholder 3"/>
          <p:cNvSpPr>
            <a:spLocks noGrp="1"/>
          </p:cNvSpPr>
          <p:nvPr>
            <p:ph type="ftr" sz="quarter" idx="11"/>
          </p:nvPr>
        </p:nvSpPr>
        <p:spPr/>
        <p:txBody>
          <a:bodyPr/>
          <a:lstStyle/>
          <a:p>
            <a:r>
              <a:rPr lang="en-US" smtClean="0"/>
              <a:t>READY: GLOBAL READINESS FOR MAJOR DISEASE OUTBREAK RESPONSE</a:t>
            </a:r>
            <a:endParaRPr lang="en-US"/>
          </a:p>
        </p:txBody>
      </p:sp>
      <p:sp>
        <p:nvSpPr>
          <p:cNvPr id="6" name="Slide Number Placeholder 5"/>
          <p:cNvSpPr>
            <a:spLocks noGrp="1"/>
          </p:cNvSpPr>
          <p:nvPr>
            <p:ph type="sldNum" sz="quarter" idx="12"/>
          </p:nvPr>
        </p:nvSpPr>
        <p:spPr/>
        <p:txBody>
          <a:bodyPr/>
          <a:lstStyle/>
          <a:p>
            <a:fld id="{4677A7B8-7371-D340-AD0D-1B7DA26C9709}" type="slidenum">
              <a:rPr lang="en-US" smtClean="0"/>
              <a:t>5</a:t>
            </a:fld>
            <a:endParaRPr lang="en-US"/>
          </a:p>
        </p:txBody>
      </p:sp>
    </p:spTree>
    <p:extLst>
      <p:ext uri="{BB962C8B-B14F-4D97-AF65-F5344CB8AC3E}">
        <p14:creationId xmlns:p14="http://schemas.microsoft.com/office/powerpoint/2010/main" val="246807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D8DB3-C983-5940-A9EB-731A94B66FC0}"/>
              </a:ext>
            </a:extLst>
          </p:cNvPr>
          <p:cNvSpPr>
            <a:spLocks noGrp="1"/>
          </p:cNvSpPr>
          <p:nvPr>
            <p:ph idx="1"/>
          </p:nvPr>
        </p:nvSpPr>
        <p:spPr>
          <a:xfrm>
            <a:off x="685800" y="1128805"/>
            <a:ext cx="7772400" cy="4875979"/>
          </a:xfrm>
        </p:spPr>
        <p:txBody>
          <a:bodyPr>
            <a:normAutofit/>
          </a:bodyPr>
          <a:lstStyle/>
          <a:p>
            <a:r>
              <a:rPr lang="en-US" sz="2400" dirty="0"/>
              <a:t>Bring together partners working on similar issues to share information and avoid possible message conflict. </a:t>
            </a:r>
          </a:p>
          <a:p>
            <a:r>
              <a:rPr lang="en-US" sz="2400" dirty="0"/>
              <a:t>Tasks could be split on the comparative strengths/geographical presence of different partners. </a:t>
            </a:r>
          </a:p>
          <a:p>
            <a:r>
              <a:rPr lang="en-US" sz="2400" dirty="0"/>
              <a:t>Information-gathering, analysis and outflow can be more coordinated and impactful. </a:t>
            </a:r>
          </a:p>
          <a:p>
            <a:pPr lvl="1"/>
            <a:r>
              <a:rPr lang="en-US" sz="2400" dirty="0"/>
              <a:t>For example, the </a:t>
            </a:r>
            <a:r>
              <a:rPr lang="en-US" sz="2400" dirty="0">
                <a:solidFill>
                  <a:srgbClr val="C00000"/>
                </a:solidFill>
                <a:hlinkClick r:id="rId2">
                  <a:extLst>
                    <a:ext uri="{A12FA001-AC4F-418D-AE19-62706E023703}">
                      <ahyp:hlinkClr xmlns="" xmlns:ahyp="http://schemas.microsoft.com/office/drawing/2018/hyperlinkcolor" val="tx"/>
                    </a:ext>
                  </a:extLst>
                </a:hlinkClick>
              </a:rPr>
              <a:t>Eastern and Southern Africa regional Risk Communication and Community Engagement (RCCE) coordination hub</a:t>
            </a:r>
            <a:r>
              <a:rPr lang="en-US" sz="2400" dirty="0">
                <a:solidFill>
                  <a:srgbClr val="C00000"/>
                </a:solidFill>
              </a:rPr>
              <a:t> </a:t>
            </a:r>
            <a:r>
              <a:rPr lang="en-US" sz="2400" dirty="0"/>
              <a:t>is organizing a region-wide community feedback/rumor tracking mechanism led by Sharon Reader/IFRC.</a:t>
            </a:r>
          </a:p>
        </p:txBody>
      </p:sp>
      <p:sp>
        <p:nvSpPr>
          <p:cNvPr id="5" name="Footer Placeholder 4">
            <a:extLst>
              <a:ext uri="{FF2B5EF4-FFF2-40B4-BE49-F238E27FC236}">
                <a16:creationId xmlns:a16="http://schemas.microsoft.com/office/drawing/2014/main" id="{E22A376F-FB8A-7D41-B9E6-81E4B692172D}"/>
              </a:ext>
            </a:extLst>
          </p:cNvPr>
          <p:cNvSpPr>
            <a:spLocks noGrp="1"/>
          </p:cNvSpPr>
          <p:nvPr>
            <p:ph type="ftr" sz="quarter" idx="11"/>
          </p:nvPr>
        </p:nvSpPr>
        <p:spPr/>
        <p:txBody>
          <a:bodyPr/>
          <a:lstStyle/>
          <a:p>
            <a:r>
              <a:rPr lang="en-US" smtClean="0"/>
              <a:t>READY: GLOBAL READINESS FOR MAJOR DISEASE OUTBREAK RESPONSE</a:t>
            </a:r>
            <a:endParaRPr lang="en-US"/>
          </a:p>
        </p:txBody>
      </p:sp>
      <p:sp>
        <p:nvSpPr>
          <p:cNvPr id="6" name="Slide Number Placeholder 5">
            <a:extLst>
              <a:ext uri="{FF2B5EF4-FFF2-40B4-BE49-F238E27FC236}">
                <a16:creationId xmlns:a16="http://schemas.microsoft.com/office/drawing/2014/main" id="{AC3177FA-B1EA-A042-BFE5-8E9145B60E7F}"/>
              </a:ext>
            </a:extLst>
          </p:cNvPr>
          <p:cNvSpPr>
            <a:spLocks noGrp="1"/>
          </p:cNvSpPr>
          <p:nvPr>
            <p:ph type="sldNum" sz="quarter" idx="12"/>
          </p:nvPr>
        </p:nvSpPr>
        <p:spPr/>
        <p:txBody>
          <a:bodyPr/>
          <a:lstStyle/>
          <a:p>
            <a:fld id="{4677A7B8-7371-D340-AD0D-1B7DA26C9709}" type="slidenum">
              <a:rPr lang="en-US" smtClean="0"/>
              <a:t>6</a:t>
            </a:fld>
            <a:endParaRPr lang="en-US"/>
          </a:p>
        </p:txBody>
      </p:sp>
      <p:sp>
        <p:nvSpPr>
          <p:cNvPr id="7" name="Title 1">
            <a:extLst>
              <a:ext uri="{FF2B5EF4-FFF2-40B4-BE49-F238E27FC236}">
                <a16:creationId xmlns:a16="http://schemas.microsoft.com/office/drawing/2014/main" id="{9698D2B4-C261-3941-B039-075F90976FF4}"/>
              </a:ext>
            </a:extLst>
          </p:cNvPr>
          <p:cNvSpPr>
            <a:spLocks noGrp="1"/>
          </p:cNvSpPr>
          <p:nvPr>
            <p:ph type="title"/>
          </p:nvPr>
        </p:nvSpPr>
        <p:spPr>
          <a:xfrm>
            <a:off x="378939" y="381821"/>
            <a:ext cx="8857658" cy="518690"/>
          </a:xfrm>
        </p:spPr>
        <p:txBody>
          <a:bodyPr>
            <a:normAutofit/>
          </a:bodyPr>
          <a:lstStyle/>
          <a:p>
            <a:pPr lvl="1" algn="ctr"/>
            <a:r>
              <a:rPr lang="en-US" sz="2000" b="1" dirty="0" smtClean="0">
                <a:solidFill>
                  <a:srgbClr val="C00000"/>
                </a:solidFill>
                <a:latin typeface="Gill Sans MT" panose="020B0502020104020203" pitchFamily="34" charset="77"/>
                <a:cs typeface="Arial"/>
              </a:rPr>
              <a:t>STEP 1: COORDINATE</a:t>
            </a:r>
            <a:endParaRPr lang="en-US" sz="2000" b="1" dirty="0">
              <a:solidFill>
                <a:srgbClr val="C00000"/>
              </a:solidFill>
              <a:latin typeface="Gill Sans MT" panose="020B0502020104020203" pitchFamily="34" charset="77"/>
              <a:cs typeface="Arial"/>
            </a:endParaRPr>
          </a:p>
        </p:txBody>
      </p:sp>
    </p:spTree>
    <p:extLst>
      <p:ext uri="{BB962C8B-B14F-4D97-AF65-F5344CB8AC3E}">
        <p14:creationId xmlns:p14="http://schemas.microsoft.com/office/powerpoint/2010/main" val="1056755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B8B1E-C354-D348-A0C4-B3DFE25FEB26}"/>
              </a:ext>
            </a:extLst>
          </p:cNvPr>
          <p:cNvSpPr>
            <a:spLocks noGrp="1"/>
          </p:cNvSpPr>
          <p:nvPr>
            <p:ph type="title"/>
          </p:nvPr>
        </p:nvSpPr>
        <p:spPr>
          <a:xfrm>
            <a:off x="378939" y="381821"/>
            <a:ext cx="8857658" cy="518690"/>
          </a:xfrm>
        </p:spPr>
        <p:txBody>
          <a:bodyPr>
            <a:normAutofit/>
          </a:bodyPr>
          <a:lstStyle/>
          <a:p>
            <a:pPr lvl="1" algn="ctr"/>
            <a:r>
              <a:rPr lang="en-US" sz="2000" b="1" dirty="0" smtClean="0">
                <a:solidFill>
                  <a:srgbClr val="C00000"/>
                </a:solidFill>
                <a:latin typeface="Gill Sans MT" panose="020B0502020104020203" pitchFamily="34" charset="77"/>
                <a:cs typeface="Arial"/>
              </a:rPr>
              <a:t>STEP 2: IDENTIFY, LISTEN AND DOCUMENT</a:t>
            </a:r>
            <a:endParaRPr lang="en-US" sz="2000" b="1" dirty="0">
              <a:solidFill>
                <a:srgbClr val="C00000"/>
              </a:solidFill>
              <a:latin typeface="Gill Sans MT" panose="020B0502020104020203" pitchFamily="34" charset="77"/>
              <a:cs typeface="Arial"/>
            </a:endParaRPr>
          </a:p>
        </p:txBody>
      </p:sp>
      <p:sp>
        <p:nvSpPr>
          <p:cNvPr id="4" name="Marcador de contenido 3">
            <a:extLst>
              <a:ext uri="{FF2B5EF4-FFF2-40B4-BE49-F238E27FC236}">
                <a16:creationId xmlns:a16="http://schemas.microsoft.com/office/drawing/2014/main" id="{815E0938-44FD-4F6E-9B7B-FD768D52372F}"/>
              </a:ext>
            </a:extLst>
          </p:cNvPr>
          <p:cNvSpPr>
            <a:spLocks noGrp="1"/>
          </p:cNvSpPr>
          <p:nvPr>
            <p:ph idx="1"/>
          </p:nvPr>
        </p:nvSpPr>
        <p:spPr>
          <a:xfrm>
            <a:off x="378939" y="641166"/>
            <a:ext cx="8174752" cy="4304177"/>
          </a:xfrm>
        </p:spPr>
        <p:txBody>
          <a:bodyPr vert="horz" lIns="51435" tIns="25718" rIns="51435" bIns="25718" rtlCol="0" anchor="t">
            <a:noAutofit/>
          </a:bodyPr>
          <a:lstStyle/>
          <a:p>
            <a:endParaRPr lang="en-US" sz="1800" dirty="0">
              <a:solidFill>
                <a:schemeClr val="tx1">
                  <a:lumMod val="65000"/>
                  <a:lumOff val="35000"/>
                </a:schemeClr>
              </a:solidFill>
              <a:latin typeface="Gill Sans MT" panose="020B0502020104020203" pitchFamily="34" charset="77"/>
            </a:endParaRPr>
          </a:p>
          <a:p>
            <a:pPr marL="0" indent="0">
              <a:buNone/>
            </a:pPr>
            <a:r>
              <a:rPr lang="en-US" sz="1800" dirty="0">
                <a:solidFill>
                  <a:schemeClr val="tx1">
                    <a:lumMod val="65000"/>
                    <a:lumOff val="35000"/>
                  </a:schemeClr>
                </a:solidFill>
              </a:rPr>
              <a:t>Identify the channels where rumors are shared: e.g., through community conversations, discussions with key informants (health workers), social media posts such as WhatsApp and Facebook. </a:t>
            </a:r>
            <a:r>
              <a:rPr lang="en-US" sz="1800" b="1" dirty="0">
                <a:solidFill>
                  <a:schemeClr val="tx1">
                    <a:lumMod val="65000"/>
                    <a:lumOff val="35000"/>
                  </a:schemeClr>
                </a:solidFill>
                <a:latin typeface="Gill Sans MT" panose="020B0502020104020203" pitchFamily="34" charset="77"/>
                <a:cs typeface="Arial"/>
              </a:rPr>
              <a:t>Establish a system to document rumors from different people through multiple channels.</a:t>
            </a:r>
            <a:r>
              <a:rPr lang="en-US" sz="1800" dirty="0">
                <a:solidFill>
                  <a:schemeClr val="tx1">
                    <a:lumMod val="65000"/>
                    <a:lumOff val="35000"/>
                  </a:schemeClr>
                </a:solidFill>
              </a:rPr>
              <a:t> </a:t>
            </a:r>
          </a:p>
          <a:p>
            <a:pPr marL="0" indent="0">
              <a:buNone/>
            </a:pPr>
            <a:r>
              <a:rPr lang="en-US" sz="1800" b="1" dirty="0">
                <a:solidFill>
                  <a:schemeClr val="tx1">
                    <a:lumMod val="65000"/>
                    <a:lumOff val="35000"/>
                  </a:schemeClr>
                </a:solidFill>
                <a:latin typeface="Gill Sans MT" panose="020B0502020104020203" pitchFamily="34" charset="77"/>
                <a:cs typeface="Arial"/>
              </a:rPr>
              <a:t>For example:</a:t>
            </a:r>
          </a:p>
          <a:p>
            <a:pPr marL="257175" indent="-257175">
              <a:buFont typeface="Arial" pitchFamily="2" charset="2"/>
              <a:buChar char="•"/>
            </a:pPr>
            <a:r>
              <a:rPr lang="en-US" sz="1800" dirty="0">
                <a:solidFill>
                  <a:schemeClr val="tx1">
                    <a:lumMod val="65000"/>
                    <a:lumOff val="35000"/>
                  </a:schemeClr>
                </a:solidFill>
                <a:latin typeface="Gill Sans MT" panose="020B0502020104020203" pitchFamily="34" charset="77"/>
                <a:cs typeface="Arial"/>
              </a:rPr>
              <a:t>Volunteers</a:t>
            </a:r>
            <a:endParaRPr lang="en-US" dirty="0">
              <a:solidFill>
                <a:schemeClr val="tx1">
                  <a:lumMod val="65000"/>
                  <a:lumOff val="35000"/>
                </a:schemeClr>
              </a:solidFill>
              <a:latin typeface="Gill Sans MT" panose="020B0502020104020203" pitchFamily="34" charset="77"/>
              <a:cs typeface="Arial"/>
            </a:endParaRPr>
          </a:p>
          <a:p>
            <a:pPr marL="257175" indent="-257175">
              <a:buFont typeface="Arial" pitchFamily="2" charset="2"/>
              <a:buChar char="•"/>
            </a:pPr>
            <a:r>
              <a:rPr lang="en-US" sz="1800" dirty="0">
                <a:solidFill>
                  <a:schemeClr val="tx1">
                    <a:lumMod val="65000"/>
                    <a:lumOff val="35000"/>
                  </a:schemeClr>
                </a:solidFill>
                <a:latin typeface="Gill Sans MT" panose="020B0502020104020203" pitchFamily="34" charset="77"/>
                <a:cs typeface="Arial"/>
              </a:rPr>
              <a:t>Radio </a:t>
            </a:r>
            <a:r>
              <a:rPr lang="en-US" sz="1800" dirty="0" smtClean="0">
                <a:solidFill>
                  <a:schemeClr val="tx1">
                    <a:lumMod val="65000"/>
                    <a:lumOff val="35000"/>
                  </a:schemeClr>
                </a:solidFill>
                <a:latin typeface="Gill Sans MT" panose="020B0502020104020203" pitchFamily="34" charset="77"/>
                <a:cs typeface="Arial"/>
              </a:rPr>
              <a:t>call-in </a:t>
            </a:r>
            <a:r>
              <a:rPr lang="en-US" sz="1800" dirty="0">
                <a:solidFill>
                  <a:schemeClr val="tx1">
                    <a:lumMod val="65000"/>
                    <a:lumOff val="35000"/>
                  </a:schemeClr>
                </a:solidFill>
                <a:latin typeface="Gill Sans MT" panose="020B0502020104020203" pitchFamily="34" charset="77"/>
                <a:cs typeface="Arial"/>
              </a:rPr>
              <a:t>show</a:t>
            </a:r>
            <a:endParaRPr lang="en-US" dirty="0">
              <a:solidFill>
                <a:schemeClr val="tx1">
                  <a:lumMod val="65000"/>
                  <a:lumOff val="35000"/>
                </a:schemeClr>
              </a:solidFill>
              <a:latin typeface="Gill Sans MT" panose="020B0502020104020203" pitchFamily="34" charset="77"/>
              <a:cs typeface="Arial"/>
            </a:endParaRPr>
          </a:p>
          <a:p>
            <a:pPr marL="257175" indent="-257175">
              <a:buFont typeface="Arial" pitchFamily="2" charset="2"/>
              <a:buChar char="•"/>
            </a:pPr>
            <a:r>
              <a:rPr lang="en-US" sz="1800" dirty="0">
                <a:solidFill>
                  <a:schemeClr val="tx1">
                    <a:lumMod val="65000"/>
                    <a:lumOff val="35000"/>
                  </a:schemeClr>
                </a:solidFill>
                <a:latin typeface="Gill Sans MT" panose="020B0502020104020203" pitchFamily="34" charset="77"/>
                <a:cs typeface="Arial"/>
              </a:rPr>
              <a:t>Media monitoring (traditional and social media)</a:t>
            </a:r>
            <a:endParaRPr lang="en-US" dirty="0">
              <a:solidFill>
                <a:schemeClr val="tx1">
                  <a:lumMod val="65000"/>
                  <a:lumOff val="35000"/>
                </a:schemeClr>
              </a:solidFill>
              <a:latin typeface="Gill Sans MT" panose="020B0502020104020203" pitchFamily="34" charset="77"/>
              <a:cs typeface="Arial"/>
            </a:endParaRPr>
          </a:p>
          <a:p>
            <a:pPr marL="257175" indent="-257175">
              <a:buFont typeface="Arial,Sans-Serif"/>
              <a:buChar char="•"/>
            </a:pPr>
            <a:r>
              <a:rPr lang="en-US" sz="1800" dirty="0">
                <a:solidFill>
                  <a:schemeClr val="tx1">
                    <a:lumMod val="65000"/>
                    <a:lumOff val="35000"/>
                  </a:schemeClr>
                </a:solidFill>
                <a:latin typeface="Gill Sans MT" panose="020B0502020104020203" pitchFamily="34" charset="77"/>
                <a:cs typeface="Arial"/>
              </a:rPr>
              <a:t>Key informant interviews, focus groups discussions </a:t>
            </a:r>
          </a:p>
          <a:p>
            <a:pPr marL="257175" indent="-257175">
              <a:buFont typeface="Arial,Sans-Serif"/>
              <a:buChar char="•"/>
            </a:pPr>
            <a:r>
              <a:rPr lang="en-US" sz="1800" dirty="0">
                <a:solidFill>
                  <a:schemeClr val="tx1">
                    <a:lumMod val="65000"/>
                    <a:lumOff val="35000"/>
                  </a:schemeClr>
                </a:solidFill>
                <a:latin typeface="Gill Sans MT" panose="020B0502020104020203" pitchFamily="34" charset="77"/>
                <a:cs typeface="Arial"/>
              </a:rPr>
              <a:t>Rapid assessments, surveys </a:t>
            </a:r>
          </a:p>
          <a:p>
            <a:pPr marL="257175" indent="-257175">
              <a:buFont typeface="Arial,Sans-Serif"/>
              <a:buChar char="•"/>
            </a:pPr>
            <a:r>
              <a:rPr lang="en-US" sz="1800" dirty="0">
                <a:solidFill>
                  <a:schemeClr val="tx1">
                    <a:lumMod val="65000"/>
                    <a:lumOff val="35000"/>
                  </a:schemeClr>
                </a:solidFill>
                <a:latin typeface="Gill Sans MT" panose="020B0502020104020203" pitchFamily="34" charset="77"/>
                <a:cs typeface="Arial"/>
              </a:rPr>
              <a:t>Community groups and leaders</a:t>
            </a:r>
          </a:p>
          <a:p>
            <a:pPr marL="257175" indent="-257175">
              <a:buFont typeface="Arial,Sans-Serif"/>
              <a:buChar char="•"/>
            </a:pPr>
            <a:r>
              <a:rPr lang="en-US" sz="1800" dirty="0">
                <a:solidFill>
                  <a:schemeClr val="tx1">
                    <a:lumMod val="65000"/>
                    <a:lumOff val="35000"/>
                  </a:schemeClr>
                </a:solidFill>
                <a:latin typeface="Gill Sans MT" panose="020B0502020104020203" pitchFamily="34" charset="77"/>
                <a:cs typeface="Arial"/>
              </a:rPr>
              <a:t>Community meetings or house to house visits</a:t>
            </a:r>
          </a:p>
          <a:p>
            <a:pPr marL="257175" indent="-257175">
              <a:buFont typeface="Arial,Sans-Serif"/>
              <a:buChar char="•"/>
            </a:pPr>
            <a:r>
              <a:rPr lang="en-US" sz="1800" dirty="0">
                <a:solidFill>
                  <a:schemeClr val="tx1">
                    <a:lumMod val="65000"/>
                    <a:lumOff val="35000"/>
                  </a:schemeClr>
                </a:solidFill>
                <a:latin typeface="Gill Sans MT" panose="020B0502020104020203" pitchFamily="34" charset="77"/>
                <a:cs typeface="Arial"/>
              </a:rPr>
              <a:t>Health hotlines</a:t>
            </a:r>
          </a:p>
          <a:p>
            <a:pPr marL="0" indent="0">
              <a:buNone/>
            </a:pPr>
            <a:endParaRPr lang="en-US" sz="1800" dirty="0">
              <a:solidFill>
                <a:schemeClr val="tx1">
                  <a:lumMod val="65000"/>
                  <a:lumOff val="35000"/>
                </a:schemeClr>
              </a:solidFill>
              <a:latin typeface="Gill Sans MT" panose="020B0502020104020203" pitchFamily="34" charset="77"/>
            </a:endParaRPr>
          </a:p>
          <a:p>
            <a:endParaRPr lang="en-US" sz="1800" dirty="0">
              <a:solidFill>
                <a:schemeClr val="tx1">
                  <a:lumMod val="65000"/>
                  <a:lumOff val="35000"/>
                </a:schemeClr>
              </a:solidFill>
              <a:latin typeface="Gill Sans MT" panose="020B0502020104020203" pitchFamily="34" charset="77"/>
            </a:endParaRPr>
          </a:p>
        </p:txBody>
      </p:sp>
      <p:sp>
        <p:nvSpPr>
          <p:cNvPr id="5" name="Footer Placeholder 4"/>
          <p:cNvSpPr>
            <a:spLocks noGrp="1"/>
          </p:cNvSpPr>
          <p:nvPr>
            <p:ph type="ftr" sz="quarter" idx="11"/>
          </p:nvPr>
        </p:nvSpPr>
        <p:spPr/>
        <p:txBody>
          <a:bodyPr/>
          <a:lstStyle/>
          <a:p>
            <a:r>
              <a:rPr lang="en-US" smtClean="0"/>
              <a:t>READY: GLOBAL READINESS FOR MAJOR DISEASE OUTBREAK RESPONSE</a:t>
            </a:r>
            <a:endParaRPr lang="en-US"/>
          </a:p>
        </p:txBody>
      </p:sp>
      <p:sp>
        <p:nvSpPr>
          <p:cNvPr id="6" name="Slide Number Placeholder 5"/>
          <p:cNvSpPr>
            <a:spLocks noGrp="1"/>
          </p:cNvSpPr>
          <p:nvPr>
            <p:ph type="sldNum" sz="quarter" idx="12"/>
          </p:nvPr>
        </p:nvSpPr>
        <p:spPr/>
        <p:txBody>
          <a:bodyPr/>
          <a:lstStyle/>
          <a:p>
            <a:fld id="{4677A7B8-7371-D340-AD0D-1B7DA26C9709}" type="slidenum">
              <a:rPr lang="en-US" smtClean="0"/>
              <a:t>7</a:t>
            </a:fld>
            <a:endParaRPr lang="en-US"/>
          </a:p>
        </p:txBody>
      </p:sp>
    </p:spTree>
    <p:extLst>
      <p:ext uri="{BB962C8B-B14F-4D97-AF65-F5344CB8AC3E}">
        <p14:creationId xmlns:p14="http://schemas.microsoft.com/office/powerpoint/2010/main" val="89637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social media post&#10;&#10;Description automatically generated">
            <a:extLst>
              <a:ext uri="{FF2B5EF4-FFF2-40B4-BE49-F238E27FC236}">
                <a16:creationId xmlns:a16="http://schemas.microsoft.com/office/drawing/2014/main" id="{678DBEA9-96A6-0F40-9A70-A410FE9FB4CE}"/>
              </a:ext>
            </a:extLst>
          </p:cNvPr>
          <p:cNvPicPr>
            <a:picLocks noChangeAspect="1"/>
          </p:cNvPicPr>
          <p:nvPr/>
        </p:nvPicPr>
        <p:blipFill>
          <a:blip r:embed="rId2"/>
          <a:stretch>
            <a:fillRect/>
          </a:stretch>
        </p:blipFill>
        <p:spPr>
          <a:xfrm>
            <a:off x="424846" y="847396"/>
            <a:ext cx="8294307" cy="5163207"/>
          </a:xfrm>
          <a:prstGeom prst="rect">
            <a:avLst/>
          </a:prstGeom>
          <a:noFill/>
        </p:spPr>
      </p:pic>
      <p:sp>
        <p:nvSpPr>
          <p:cNvPr id="13" name="Footer Placeholder 3">
            <a:extLst>
              <a:ext uri="{FF2B5EF4-FFF2-40B4-BE49-F238E27FC236}">
                <a16:creationId xmlns:a16="http://schemas.microsoft.com/office/drawing/2014/main" id="{6CA53C0B-2A0D-4535-9189-E807AF2C7DAF}"/>
              </a:ext>
            </a:extLst>
          </p:cNvPr>
          <p:cNvSpPr>
            <a:spLocks noGrp="1"/>
          </p:cNvSpPr>
          <p:nvPr>
            <p:ph type="ftr" sz="quarter" idx="3"/>
          </p:nvPr>
        </p:nvSpPr>
        <p:spPr>
          <a:xfrm>
            <a:off x="3124200" y="6532475"/>
            <a:ext cx="2895600" cy="161583"/>
          </a:xfrm>
        </p:spPr>
        <p:txBody>
          <a:bodyPr/>
          <a:lstStyle/>
          <a:p>
            <a:pPr>
              <a:spcAft>
                <a:spcPts val="600"/>
              </a:spcAft>
            </a:pPr>
            <a:r>
              <a:rPr lang="en-US" smtClean="0"/>
              <a:t>READY: GLOBAL READINESS FOR MAJOR DISEASE OUTBREAK RESPONSE</a:t>
            </a:r>
            <a:endParaRPr lang="en-US"/>
          </a:p>
        </p:txBody>
      </p:sp>
      <p:sp>
        <p:nvSpPr>
          <p:cNvPr id="6" name="Slide Number Placeholder 5">
            <a:extLst>
              <a:ext uri="{FF2B5EF4-FFF2-40B4-BE49-F238E27FC236}">
                <a16:creationId xmlns:a16="http://schemas.microsoft.com/office/drawing/2014/main" id="{95C994E5-742C-EF47-B325-2B1409BCB459}"/>
              </a:ext>
            </a:extLst>
          </p:cNvPr>
          <p:cNvSpPr>
            <a:spLocks noGrp="1"/>
          </p:cNvSpPr>
          <p:nvPr>
            <p:ph type="sldNum" sz="quarter" idx="4"/>
          </p:nvPr>
        </p:nvSpPr>
        <p:spPr>
          <a:xfrm>
            <a:off x="6858000" y="6532475"/>
            <a:ext cx="2133600" cy="161583"/>
          </a:xfrm>
        </p:spPr>
        <p:txBody>
          <a:bodyPr anchor="ctr">
            <a:normAutofit fontScale="85000" lnSpcReduction="10000"/>
          </a:bodyPr>
          <a:lstStyle/>
          <a:p>
            <a:pPr>
              <a:spcAft>
                <a:spcPts val="600"/>
              </a:spcAft>
            </a:pPr>
            <a:fld id="{4677A7B8-7371-D340-AD0D-1B7DA26C9709}" type="slidenum">
              <a:rPr lang="en-US" smtClean="0"/>
              <a:pPr>
                <a:spcAft>
                  <a:spcPts val="600"/>
                </a:spcAft>
              </a:pPr>
              <a:t>8</a:t>
            </a:fld>
            <a:endParaRPr lang="en-US"/>
          </a:p>
        </p:txBody>
      </p:sp>
    </p:spTree>
    <p:extLst>
      <p:ext uri="{BB962C8B-B14F-4D97-AF65-F5344CB8AC3E}">
        <p14:creationId xmlns:p14="http://schemas.microsoft.com/office/powerpoint/2010/main" val="1551721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AAA218AF-5646-A643-8594-712E1BF6E891}"/>
              </a:ext>
            </a:extLst>
          </p:cNvPr>
          <p:cNvPicPr>
            <a:picLocks noChangeAspect="1"/>
          </p:cNvPicPr>
          <p:nvPr/>
        </p:nvPicPr>
        <p:blipFill>
          <a:blip r:embed="rId2"/>
          <a:stretch>
            <a:fillRect/>
          </a:stretch>
        </p:blipFill>
        <p:spPr>
          <a:xfrm>
            <a:off x="842022" y="0"/>
            <a:ext cx="7459956" cy="6858000"/>
          </a:xfrm>
          <a:prstGeom prst="rect">
            <a:avLst/>
          </a:prstGeom>
        </p:spPr>
      </p:pic>
      <p:sp>
        <p:nvSpPr>
          <p:cNvPr id="4" name="Slide Number Placeholder 3"/>
          <p:cNvSpPr>
            <a:spLocks noGrp="1"/>
          </p:cNvSpPr>
          <p:nvPr>
            <p:ph type="sldNum" sz="quarter" idx="4"/>
          </p:nvPr>
        </p:nvSpPr>
        <p:spPr/>
        <p:txBody>
          <a:bodyPr/>
          <a:lstStyle/>
          <a:p>
            <a:fld id="{42782948-4DBE-204D-AB9E-B65E067054AE}" type="slidenum">
              <a:rPr lang="en-US" smtClean="0"/>
              <a:pPr/>
              <a:t>9</a:t>
            </a:fld>
            <a:endParaRPr lang="en-US"/>
          </a:p>
        </p:txBody>
      </p:sp>
    </p:spTree>
    <p:extLst>
      <p:ext uri="{BB962C8B-B14F-4D97-AF65-F5344CB8AC3E}">
        <p14:creationId xmlns:p14="http://schemas.microsoft.com/office/powerpoint/2010/main" val="3054292229"/>
      </p:ext>
    </p:extLst>
  </p:cSld>
  <p:clrMapOvr>
    <a:masterClrMapping/>
  </p:clrMapOvr>
</p:sld>
</file>

<file path=ppt/theme/theme1.xml><?xml version="1.0" encoding="utf-8"?>
<a:theme xmlns:a="http://schemas.openxmlformats.org/drawingml/2006/main" name="1_Office Theme">
  <a:themeElements>
    <a:clrScheme name="i9_Blue Lime">
      <a:dk1>
        <a:srgbClr val="57565A"/>
      </a:dk1>
      <a:lt1>
        <a:sysClr val="window" lastClr="FFFFFF"/>
      </a:lt1>
      <a:dk2>
        <a:srgbClr val="8DC928"/>
      </a:dk2>
      <a:lt2>
        <a:srgbClr val="ABD22A"/>
      </a:lt2>
      <a:accent1>
        <a:srgbClr val="2099D8"/>
      </a:accent1>
      <a:accent2>
        <a:srgbClr val="239CCE"/>
      </a:accent2>
      <a:accent3>
        <a:srgbClr val="27A6C2"/>
      </a:accent3>
      <a:accent4>
        <a:srgbClr val="25B7AB"/>
      </a:accent4>
      <a:accent5>
        <a:srgbClr val="5BBE77"/>
      </a:accent5>
      <a:accent6>
        <a:srgbClr val="7EC44E"/>
      </a:accent6>
      <a:hlink>
        <a:srgbClr val="2F8299"/>
      </a:hlink>
      <a:folHlink>
        <a:srgbClr val="8C8C8C"/>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2_4.3-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f48e1d0-7cb8-41d9-828b-ed81fdeb0972">
      <UserInfo>
        <DisplayName>Rivero, Elena</DisplayName>
        <AccountId>2439</AccountId>
        <AccountType/>
      </UserInfo>
      <UserInfo>
        <DisplayName>Massai, Donatella</DisplayName>
        <AccountId>2105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95BE34E8E82694DA369619592B64037" ma:contentTypeVersion="11" ma:contentTypeDescription="Create a new document." ma:contentTypeScope="" ma:versionID="c467cb8769aa4f325cb5615247d51bc2">
  <xsd:schema xmlns:xsd="http://www.w3.org/2001/XMLSchema" xmlns:xs="http://www.w3.org/2001/XMLSchema" xmlns:p="http://schemas.microsoft.com/office/2006/metadata/properties" xmlns:ns2="2f48e1d0-7cb8-41d9-828b-ed81fdeb0972" xmlns:ns3="5e5cfa32-f11a-48b5-b101-6ccd0d9d11b7" targetNamespace="http://schemas.microsoft.com/office/2006/metadata/properties" ma:root="true" ma:fieldsID="8741369355df55a8c9a24cd0e6675abb" ns2:_="" ns3:_="">
    <xsd:import namespace="2f48e1d0-7cb8-41d9-828b-ed81fdeb0972"/>
    <xsd:import namespace="5e5cfa32-f11a-48b5-b101-6ccd0d9d11b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48e1d0-7cb8-41d9-828b-ed81fdeb097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e5cfa32-f11a-48b5-b101-6ccd0d9d11b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937998-E2D0-4E83-BAF5-10CD0697E6A5}">
  <ds:schemaRefs>
    <ds:schemaRef ds:uri="http://schemas.microsoft.com/office/2006/metadata/properties"/>
    <ds:schemaRef ds:uri="2f48e1d0-7cb8-41d9-828b-ed81fdeb0972"/>
    <ds:schemaRef ds:uri="http://schemas.microsoft.com/office/infopath/2007/PartnerControls"/>
    <ds:schemaRef ds:uri="5e5cfa32-f11a-48b5-b101-6ccd0d9d11b7"/>
    <ds:schemaRef ds:uri="http://schemas.microsoft.com/office/2006/documentManagement/types"/>
    <ds:schemaRef ds:uri="http://purl.org/dc/elements/1.1/"/>
    <ds:schemaRef ds:uri="http://schemas.openxmlformats.org/package/2006/metadata/core-properties"/>
    <ds:schemaRef ds:uri="http://www.w3.org/XML/1998/namespace"/>
    <ds:schemaRef ds:uri="http://purl.org/dc/dcmitype/"/>
    <ds:schemaRef ds:uri="http://purl.org/dc/terms/"/>
  </ds:schemaRefs>
</ds:datastoreItem>
</file>

<file path=customXml/itemProps2.xml><?xml version="1.0" encoding="utf-8"?>
<ds:datastoreItem xmlns:ds="http://schemas.openxmlformats.org/officeDocument/2006/customXml" ds:itemID="{CCB10F2A-ECC4-4EA7-840D-C743BF149C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48e1d0-7cb8-41d9-828b-ed81fdeb0972"/>
    <ds:schemaRef ds:uri="5e5cfa32-f11a-48b5-b101-6ccd0d9d11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654786-52D6-4F9A-A24C-CE49F662D1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13168</TotalTime>
  <Words>1647</Words>
  <Application>Microsoft Office PowerPoint</Application>
  <PresentationFormat>On-screen Show (4:3)</PresentationFormat>
  <Paragraphs>126</Paragraphs>
  <Slides>16</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ＭＳ Ｐゴシック</vt:lpstr>
      <vt:lpstr>Arial</vt:lpstr>
      <vt:lpstr>Arial,Sans-Serif</vt:lpstr>
      <vt:lpstr>Calibri</vt:lpstr>
      <vt:lpstr>Gill Sans MT</vt:lpstr>
      <vt:lpstr>Muli</vt:lpstr>
      <vt:lpstr>Open Sans Light</vt:lpstr>
      <vt:lpstr>Times New Roman</vt:lpstr>
      <vt:lpstr>1_Office Theme</vt:lpstr>
      <vt:lpstr>2_4.3-Template_12.7.2016</vt:lpstr>
      <vt:lpstr>READY: GLOBAL READINESS FOR MAJOR DISEASE OUTBREAK RESPONSE</vt:lpstr>
      <vt:lpstr>PowerPoint Presentation</vt:lpstr>
      <vt:lpstr>WHY IS TRACKING RUMORS/MISINFORMATION AND CONCERNS IMPORTANT?</vt:lpstr>
      <vt:lpstr>PowerPoint Presentation</vt:lpstr>
      <vt:lpstr>WHY WE MUST ADDRESS RUMORS/MISINFORMATION</vt:lpstr>
      <vt:lpstr>STEP 1: COORDINATE</vt:lpstr>
      <vt:lpstr>STEP 2: IDENTIFY, LISTEN AND DOCUMENT</vt:lpstr>
      <vt:lpstr>PowerPoint Presentation</vt:lpstr>
      <vt:lpstr>PowerPoint Presentation</vt:lpstr>
      <vt:lpstr>PowerPoint Presentation</vt:lpstr>
      <vt:lpstr>STEP 3:  VERIFY AND UNDERSTAND THE UNDERLYING CAUSES</vt:lpstr>
      <vt:lpstr>PowerPoint Presentation</vt:lpstr>
      <vt:lpstr>STEP 4: STRATEGIZE, ENGAGE AND RESPOND</vt:lpstr>
      <vt:lpstr>EXAMPLES OF COLLECTING RUMORS, CONCERNS</vt:lpstr>
      <vt:lpstr>EXAMPLES OF ADDRESSING RUMORS</vt:lpstr>
      <vt:lpstr>Click here for READY’s Risk Communication and Community Engagement for COVID-19 Toolkit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Communication in Disease Outbreaks - Introduction</dc:title>
  <dc:creator>Kathryn Bertram</dc:creator>
  <cp:lastModifiedBy>Toney, Ryan</cp:lastModifiedBy>
  <cp:revision>192</cp:revision>
  <dcterms:created xsi:type="dcterms:W3CDTF">2020-03-09T15:16:24Z</dcterms:created>
  <dcterms:modified xsi:type="dcterms:W3CDTF">2020-07-13T14:17:44Z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0x010100E95BE34E8E82694DA369619592B64037</vt:lpwstr>
  </property>
</Properties>
</file>