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91" r:id="rId5"/>
    <p:sldId id="292" r:id="rId6"/>
    <p:sldId id="29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E7E7E5"/>
    <a:srgbClr val="635C5B"/>
    <a:srgbClr val="D9D7D3"/>
    <a:srgbClr val="CFCDC9"/>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Objects="1">
      <p:cViewPr varScale="1">
        <p:scale>
          <a:sx n="80" d="100"/>
          <a:sy n="80" d="100"/>
        </p:scale>
        <p:origin x="149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be, Mariamawit" userId="S::mabebe@savechildren.org::70e9870d-9ae9-4cdd-bb68-73639a4b2797" providerId="AD" clId="Web-{2E06DD93-826A-F8CE-0E95-D44FEA8F9622}"/>
    <pc:docChg chg="modSld">
      <pc:chgData name="Abebe, Mariamawit" userId="S::mabebe@savechildren.org::70e9870d-9ae9-4cdd-bb68-73639a4b2797" providerId="AD" clId="Web-{2E06DD93-826A-F8CE-0E95-D44FEA8F9622}" dt="2019-06-25T18:54:47.923" v="1" actId="14100"/>
      <pc:docMkLst>
        <pc:docMk/>
      </pc:docMkLst>
      <pc:sldChg chg="modSp">
        <pc:chgData name="Abebe, Mariamawit" userId="S::mabebe@savechildren.org::70e9870d-9ae9-4cdd-bb68-73639a4b2797" providerId="AD" clId="Web-{2E06DD93-826A-F8CE-0E95-D44FEA8F9622}" dt="2019-06-25T18:54:47.923" v="1" actId="14100"/>
        <pc:sldMkLst>
          <pc:docMk/>
          <pc:sldMk cId="312452942" sldId="325"/>
        </pc:sldMkLst>
        <pc:picChg chg="mod">
          <ac:chgData name="Abebe, Mariamawit" userId="S::mabebe@savechildren.org::70e9870d-9ae9-4cdd-bb68-73639a4b2797" providerId="AD" clId="Web-{2E06DD93-826A-F8CE-0E95-D44FEA8F9622}" dt="2019-06-25T18:54:47.923" v="1" actId="14100"/>
          <ac:picMkLst>
            <pc:docMk/>
            <pc:sldMk cId="312452942" sldId="325"/>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usaid.gov/branding/faqs" TargetMode="External"/><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6858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464789" y="3047576"/>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
        <p:nvSpPr>
          <p:cNvPr id="16" name="Rounded Rectangle 15"/>
          <p:cNvSpPr/>
          <p:nvPr userDrawn="1"/>
        </p:nvSpPr>
        <p:spPr>
          <a:xfrm>
            <a:off x="5464789" y="2260344"/>
            <a:ext cx="3396734" cy="680918"/>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See </a:t>
            </a:r>
            <a:r>
              <a:rPr lang="en-US" sz="1000" dirty="0">
                <a:solidFill>
                  <a:schemeClr val="tx1"/>
                </a:solidFill>
                <a:hlinkClick r:id="rId4"/>
              </a:rPr>
              <a:t>here</a:t>
            </a:r>
            <a:r>
              <a:rPr lang="en-US" sz="1000" dirty="0">
                <a:solidFill>
                  <a:schemeClr val="tx1"/>
                </a:solidFill>
              </a:rPr>
              <a:t> for USAID approved colors</a:t>
            </a:r>
          </a:p>
          <a:p>
            <a:pPr marL="58737" indent="0">
              <a:spcAft>
                <a:spcPts val="600"/>
              </a:spcAft>
              <a:buFontTx/>
              <a:buNone/>
            </a:pPr>
            <a:r>
              <a:rPr lang="en-US" sz="1000" dirty="0">
                <a:solidFill>
                  <a:schemeClr val="tx1"/>
                </a:solidFill>
              </a:rPr>
              <a:t>Delete this instruction text box.</a:t>
            </a:r>
          </a:p>
        </p:txBody>
      </p:sp>
      <p:grpSp>
        <p:nvGrpSpPr>
          <p:cNvPr id="3" name="Group 2"/>
          <p:cNvGrpSpPr/>
          <p:nvPr userDrawn="1"/>
        </p:nvGrpSpPr>
        <p:grpSpPr>
          <a:xfrm>
            <a:off x="152400" y="5943600"/>
            <a:ext cx="8839200" cy="764125"/>
            <a:chOff x="152400" y="5943600"/>
            <a:chExt cx="8839200" cy="764125"/>
          </a:xfrm>
        </p:grpSpPr>
        <p:sp>
          <p:nvSpPr>
            <p:cNvPr id="2" name="Rectangle 1"/>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15032304_569428599920390_7214376801705375273_n"/>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0BFB14A-6AAD-4DB9-A515-4F501A120BEC}"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88D3210E-8104-4E92-BF64-C24FBEC4CD13}"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B57126FE-45EE-409D-AF60-57EC89D9921F}"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579C2DBD-168D-4956-89CD-E7E288306060}"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C31A8A5-22D8-4AC1-93CC-6D09A01AA06A}"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4BE07986-0DD8-4CF2-99E6-DCD4E8217656}"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5EF3991-38A1-4602-BBEE-D0F8F60F46BE}" type="datetime1">
              <a:rPr lang="en-US" smtClean="0"/>
              <a:t>7/13/2020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04C9F22-EFA2-4540-A240-3BD07CE234DC}"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72B483E-DA19-4617-A261-B7B34402CE7B}" type="datetime1">
              <a:rPr lang="en-US" smtClean="0"/>
              <a:t>7/13/2020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C45D0AD-6727-4891-BB68-EDBDD9E95FDB}"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B295C4-254F-4254-A38E-C514543F93E2}"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grpSp>
        <p:nvGrpSpPr>
          <p:cNvPr id="12" name="Group 11"/>
          <p:cNvGrpSpPr/>
          <p:nvPr userDrawn="1"/>
        </p:nvGrpSpPr>
        <p:grpSpPr>
          <a:xfrm>
            <a:off x="152400" y="5943600"/>
            <a:ext cx="8839200" cy="764125"/>
            <a:chOff x="152400" y="5943600"/>
            <a:chExt cx="8839200" cy="764125"/>
          </a:xfrm>
        </p:grpSpPr>
        <p:sp>
          <p:nvSpPr>
            <p:cNvPr id="13" name="Rectangle 12"/>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12" descr="15032304_569428599920390_7214376801705375273_n"/>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5F0E8C94-FA25-42D9-BA13-7B6E66EABE0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15D99C0-B641-489E-92A6-EE5976B6268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D9D77CB-4310-4509-A8FE-2AD9F5B1F006}"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3DF634D8-62DF-4950-83AA-C97D4CF2E7B9}"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46E1B26-3269-4AC8-A47B-95ED55CC9CEF}"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87EDAB6-B84F-49F7-B409-07C69C62CC71}"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1523F56C-30AA-4255-9470-076098492DF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559891C8-161E-47D3-B811-B8460ADE75CB}"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0FA2740-A30E-4D27-8BAC-C0A229C93B0D}"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A603493-4E20-417F-A284-D3CA4C36EC40}"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916ADF83-262B-4A0F-B7FC-1567C2F63C4B}" type="datetime1">
              <a:rPr lang="en-US" smtClean="0"/>
              <a:t>7/13/2020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E5ED58EF-AD46-4DCC-867B-11790433E11C}"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0F30C079-4B55-49BA-B4C6-85665106EA96}"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2F9C82E7-8D4A-4733-A317-E03FE078F359}"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BD97D54-BB4F-4878-85AC-19619B4796FF}"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D40F2273-09D1-4B7E-A1AC-E478858A05C1}"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B9887F4-FD8F-4CE5-A8B5-DB90AA68B9CE}"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3AF14E3C-E4B6-409A-8B59-EC26E5C35DF9}"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5002C011-B83B-4ACE-A707-2BE3E9356D47}" type="datetime1">
              <a:rPr lang="en-US" smtClean="0"/>
              <a:t>7/13/2020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READY: GLOBAL READINESS FOR MAJOR DISEASE OUTBREAK RESPONSE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sldNum="0"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READY: GLOBAL READINESS FOR MAJOR DISEASE OUTBREAK RESPONSE</a:t>
            </a:r>
            <a:endParaRPr lang="en-US" dirty="0"/>
          </a:p>
        </p:txBody>
      </p:sp>
      <p:sp>
        <p:nvSpPr>
          <p:cNvPr id="12" name="Title 11"/>
          <p:cNvSpPr>
            <a:spLocks noGrp="1"/>
          </p:cNvSpPr>
          <p:nvPr>
            <p:ph type="ctrTitle"/>
          </p:nvPr>
        </p:nvSpPr>
        <p:spPr/>
        <p:txBody>
          <a:bodyPr/>
          <a:lstStyle/>
          <a:p>
            <a:r>
              <a:rPr lang="en-US" dirty="0" smtClean="0"/>
              <a:t>SCENARIO EXAMPLE</a:t>
            </a:r>
            <a:r>
              <a:rPr lang="en-US" dirty="0"/>
              <a:t/>
            </a:r>
            <a:br>
              <a:rPr lang="en-US" dirty="0"/>
            </a:br>
            <a:r>
              <a:rPr lang="en-US" dirty="0" smtClean="0">
                <a:solidFill>
                  <a:srgbClr val="000000"/>
                </a:solidFill>
              </a:rPr>
              <a:t>STAFF HEALTH</a:t>
            </a:r>
            <a:endParaRPr lang="en-US" dirty="0">
              <a:solidFill>
                <a:srgbClr val="000000"/>
              </a:solidFill>
            </a:endParaRPr>
          </a:p>
        </p:txBody>
      </p:sp>
      <p:sp>
        <p:nvSpPr>
          <p:cNvPr id="13" name="Subtitle 12"/>
          <p:cNvSpPr>
            <a:spLocks noGrp="1"/>
          </p:cNvSpPr>
          <p:nvPr>
            <p:ph type="subTitle" idx="1"/>
          </p:nvPr>
        </p:nvSpPr>
        <p:spPr/>
        <p:txBody>
          <a:bodyPr/>
          <a:lstStyle/>
          <a:p>
            <a:r>
              <a:rPr lang="en-US" dirty="0" smtClean="0"/>
              <a:t>Kampala, Uganda</a:t>
            </a:r>
          </a:p>
          <a:p>
            <a:r>
              <a:rPr lang="en-US" dirty="0" smtClean="0"/>
              <a:t>NGO “X” Regional Office</a:t>
            </a:r>
            <a:endParaRPr lang="en-US" dirty="0"/>
          </a:p>
        </p:txBody>
      </p:sp>
    </p:spTree>
    <p:extLst>
      <p:ext uri="{BB962C8B-B14F-4D97-AF65-F5344CB8AC3E}">
        <p14:creationId xmlns:p14="http://schemas.microsoft.com/office/powerpoint/2010/main" val="95524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Your organisation has its head office in Kampala and a number of field offices throughout the country.  As an </a:t>
            </a:r>
            <a:r>
              <a:rPr lang="en-GB" dirty="0" smtClean="0"/>
              <a:t>organization, </a:t>
            </a:r>
            <a:r>
              <a:rPr lang="en-GB" dirty="0"/>
              <a:t>you have been preparing a </a:t>
            </a:r>
            <a:r>
              <a:rPr lang="en-GB" dirty="0" smtClean="0"/>
              <a:t>number of </a:t>
            </a:r>
            <a:r>
              <a:rPr lang="en-GB" dirty="0"/>
              <a:t>routine staff health protection measures in response to COVID-19.  There have been over 800 confirmed cases in </a:t>
            </a:r>
            <a:r>
              <a:rPr lang="en-GB" dirty="0" smtClean="0"/>
              <a:t>country and </a:t>
            </a:r>
            <a:r>
              <a:rPr lang="en-GB" dirty="0"/>
              <a:t>a lockdown commenced on 18 </a:t>
            </a:r>
            <a:r>
              <a:rPr lang="en-GB" dirty="0" smtClean="0"/>
              <a:t>March. While this easing </a:t>
            </a:r>
            <a:r>
              <a:rPr lang="en-GB" dirty="0"/>
              <a:t>in Kampala, restrictions remain in place in a number of border areas.</a:t>
            </a:r>
          </a:p>
          <a:p>
            <a:endParaRPr lang="en-GB" dirty="0"/>
          </a:p>
          <a:p>
            <a:r>
              <a:rPr lang="en-GB" dirty="0"/>
              <a:t>You have field office in West Nile, where you support the running of two health centres.  This </a:t>
            </a:r>
            <a:r>
              <a:rPr lang="en-GB" dirty="0" smtClean="0"/>
              <a:t>week, </a:t>
            </a:r>
            <a:r>
              <a:rPr lang="en-GB" dirty="0"/>
              <a:t>a </a:t>
            </a:r>
            <a:r>
              <a:rPr lang="en-GB" dirty="0" smtClean="0"/>
              <a:t>staff member at </a:t>
            </a:r>
            <a:r>
              <a:rPr lang="en-GB" dirty="0"/>
              <a:t>the health centre in </a:t>
            </a:r>
            <a:r>
              <a:rPr lang="en-GB" dirty="0" err="1" smtClean="0"/>
              <a:t>Arua</a:t>
            </a:r>
            <a:r>
              <a:rPr lang="en-GB" dirty="0" smtClean="0"/>
              <a:t> </a:t>
            </a:r>
            <a:r>
              <a:rPr lang="en-GB" dirty="0"/>
              <a:t>has tested positive for COVID-19.  A further 3 staff members are reporting symptoms. </a:t>
            </a:r>
          </a:p>
          <a:p>
            <a:pPr marL="0" indent="0">
              <a:buNone/>
            </a:pPr>
            <a:endParaRPr lang="en-US"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a:t>Uganda 17 June 2020</a:t>
            </a:r>
            <a:endParaRPr lang="en-US" dirty="0"/>
          </a:p>
        </p:txBody>
      </p:sp>
    </p:spTree>
    <p:extLst>
      <p:ext uri="{BB962C8B-B14F-4D97-AF65-F5344CB8AC3E}">
        <p14:creationId xmlns:p14="http://schemas.microsoft.com/office/powerpoint/2010/main" val="3389897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81200"/>
            <a:ext cx="7772400" cy="4191000"/>
          </a:xfrm>
        </p:spPr>
        <p:txBody>
          <a:bodyPr/>
          <a:lstStyle/>
          <a:p>
            <a:pPr marL="0" indent="0">
              <a:buNone/>
            </a:pPr>
            <a:r>
              <a:rPr lang="en-GB" dirty="0"/>
              <a:t>In light of the situation</a:t>
            </a:r>
            <a:r>
              <a:rPr lang="en-GB" dirty="0" smtClean="0"/>
              <a:t>:</a:t>
            </a:r>
            <a:endParaRPr lang="en-GB" dirty="0"/>
          </a:p>
          <a:p>
            <a:pPr marL="514350" indent="-514350">
              <a:buFont typeface="+mj-lt"/>
              <a:buAutoNum type="arabicPeriod"/>
            </a:pPr>
            <a:r>
              <a:rPr lang="en-GB" dirty="0"/>
              <a:t>What support do you think your </a:t>
            </a:r>
            <a:r>
              <a:rPr lang="en-GB" dirty="0" smtClean="0"/>
              <a:t>organization </a:t>
            </a:r>
            <a:r>
              <a:rPr lang="en-GB" dirty="0"/>
              <a:t>needs to provide to the affected staff?</a:t>
            </a:r>
          </a:p>
          <a:p>
            <a:pPr marL="514350" indent="-514350">
              <a:buFont typeface="+mj-lt"/>
              <a:buAutoNum type="arabicPeriod"/>
            </a:pPr>
            <a:endParaRPr lang="en-GB" dirty="0"/>
          </a:p>
          <a:p>
            <a:pPr marL="514350" indent="-514350">
              <a:buFont typeface="+mj-lt"/>
              <a:buAutoNum type="arabicPeriod"/>
            </a:pPr>
            <a:r>
              <a:rPr lang="en-GB" dirty="0"/>
              <a:t>What needs to be done at field office level? What needs to be done at country office level?</a:t>
            </a:r>
          </a:p>
          <a:p>
            <a:pPr marL="514350" indent="-514350">
              <a:buFont typeface="+mj-lt"/>
              <a:buAutoNum type="arabicPeriod"/>
            </a:pPr>
            <a:endParaRPr lang="en-GB" dirty="0"/>
          </a:p>
          <a:p>
            <a:pPr marL="514350" indent="-514350">
              <a:buFont typeface="+mj-lt"/>
              <a:buAutoNum type="arabicPeriod"/>
            </a:pPr>
            <a:r>
              <a:rPr lang="en-GB" dirty="0"/>
              <a:t>Who else should we share this information with</a:t>
            </a:r>
            <a:r>
              <a:rPr lang="en-GB" dirty="0" smtClean="0"/>
              <a:t>?</a:t>
            </a:r>
            <a:endParaRPr lang="en-GB"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a:t>Uganda 17 June 2020</a:t>
            </a:r>
            <a:endParaRPr lang="en-US" dirty="0"/>
          </a:p>
        </p:txBody>
      </p:sp>
    </p:spTree>
    <p:extLst>
      <p:ext uri="{BB962C8B-B14F-4D97-AF65-F5344CB8AC3E}">
        <p14:creationId xmlns:p14="http://schemas.microsoft.com/office/powerpoint/2010/main" val="2336374976"/>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f48e1d0-7cb8-41d9-828b-ed81fdeb0972">
      <UserInfo>
        <DisplayName>Sanchez, Carla</DisplayName>
        <AccountId>2125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5BE34E8E82694DA369619592B64037" ma:contentTypeVersion="11" ma:contentTypeDescription="Create a new document." ma:contentTypeScope="" ma:versionID="c467cb8769aa4f325cb5615247d51bc2">
  <xsd:schema xmlns:xsd="http://www.w3.org/2001/XMLSchema" xmlns:xs="http://www.w3.org/2001/XMLSchema" xmlns:p="http://schemas.microsoft.com/office/2006/metadata/properties" xmlns:ns2="2f48e1d0-7cb8-41d9-828b-ed81fdeb0972" xmlns:ns3="5e5cfa32-f11a-48b5-b101-6ccd0d9d11b7" targetNamespace="http://schemas.microsoft.com/office/2006/metadata/properties" ma:root="true" ma:fieldsID="8741369355df55a8c9a24cd0e6675abb" ns2:_="" ns3:_="">
    <xsd:import namespace="2f48e1d0-7cb8-41d9-828b-ed81fdeb0972"/>
    <xsd:import namespace="5e5cfa32-f11a-48b5-b101-6ccd0d9d11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cfa32-f11a-48b5-b101-6ccd0d9d11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0F5F32-1A34-436B-9DA3-FC20D6AC72F4}">
  <ds:schemaRefs>
    <ds:schemaRef ds:uri="2f48e1d0-7cb8-41d9-828b-ed81fdeb0972"/>
    <ds:schemaRef ds:uri="http://schemas.microsoft.com/office/2006/metadata/properties"/>
    <ds:schemaRef ds:uri="http://purl.org/dc/dcmitype/"/>
    <ds:schemaRef ds:uri="5e5cfa32-f11a-48b5-b101-6ccd0d9d11b7"/>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6EE4F2A0-0389-4D71-8D6F-311CC9364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8e1d0-7cb8-41d9-828b-ed81fdeb0972"/>
    <ds:schemaRef ds:uri="5e5cfa32-f11a-48b5-b101-6ccd0d9d1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A351BE-5A6A-4F61-8B9A-2549B71CF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4.3-Template_12.7.2016</Template>
  <TotalTime>80</TotalTime>
  <Words>217</Words>
  <Application>Microsoft Office PowerPoint</Application>
  <PresentationFormat>On-screen Show (4:3)</PresentationFormat>
  <Paragraphs>17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Gill Sans MT</vt:lpstr>
      <vt:lpstr>4.3-Template_12.7.2016</vt:lpstr>
      <vt:lpstr>SCENARIO EXAMPLE STAFF HEALTH</vt:lpstr>
      <vt:lpstr>Uganda 17 June 2020</vt:lpstr>
      <vt:lpstr>Uganda 17 June 2020</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Toney, Ryan</cp:lastModifiedBy>
  <cp:revision>12</cp:revision>
  <dcterms:created xsi:type="dcterms:W3CDTF">2017-03-16T17:46:58Z</dcterms:created>
  <dcterms:modified xsi:type="dcterms:W3CDTF">2020-07-13T14:34:30Z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0x010100E95BE34E8E82694DA369619592B64037</vt:lpwstr>
  </property>
</Properties>
</file>