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 id="2147483660" r:id="rId4"/>
    <p:sldMasterId id="2147483672" r:id="rId5"/>
  </p:sldMasterIdLst>
  <p:notesMasterIdLst>
    <p:notesMasterId r:id="rId48"/>
  </p:notesMasterIdLst>
  <p:sldIdLst>
    <p:sldId id="899" r:id="rId6"/>
    <p:sldId id="911" r:id="rId7"/>
    <p:sldId id="598" r:id="rId8"/>
    <p:sldId id="905" r:id="rId9"/>
    <p:sldId id="907" r:id="rId10"/>
    <p:sldId id="903" r:id="rId11"/>
    <p:sldId id="904" r:id="rId12"/>
    <p:sldId id="913" r:id="rId13"/>
    <p:sldId id="914" r:id="rId14"/>
    <p:sldId id="902" r:id="rId15"/>
    <p:sldId id="910" r:id="rId16"/>
    <p:sldId id="909" r:id="rId17"/>
    <p:sldId id="915" r:id="rId18"/>
    <p:sldId id="405" r:id="rId19"/>
    <p:sldId id="368" r:id="rId20"/>
    <p:sldId id="369" r:id="rId21"/>
    <p:sldId id="391" r:id="rId22"/>
    <p:sldId id="392" r:id="rId23"/>
    <p:sldId id="395" r:id="rId24"/>
    <p:sldId id="912" r:id="rId25"/>
    <p:sldId id="396" r:id="rId26"/>
    <p:sldId id="399" r:id="rId27"/>
    <p:sldId id="400" r:id="rId28"/>
    <p:sldId id="401" r:id="rId29"/>
    <p:sldId id="402" r:id="rId30"/>
    <p:sldId id="403" r:id="rId31"/>
    <p:sldId id="408" r:id="rId32"/>
    <p:sldId id="409" r:id="rId33"/>
    <p:sldId id="410" r:id="rId34"/>
    <p:sldId id="393" r:id="rId35"/>
    <p:sldId id="394" r:id="rId36"/>
    <p:sldId id="411" r:id="rId37"/>
    <p:sldId id="412" r:id="rId38"/>
    <p:sldId id="397" r:id="rId39"/>
    <p:sldId id="413" r:id="rId40"/>
    <p:sldId id="414" r:id="rId41"/>
    <p:sldId id="415" r:id="rId42"/>
    <p:sldId id="416" r:id="rId43"/>
    <p:sldId id="418" r:id="rId44"/>
    <p:sldId id="406" r:id="rId45"/>
    <p:sldId id="407" r:id="rId46"/>
    <p:sldId id="359"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31F2A51-B07E-C9ED-5A08-C2B7F7234D7D}" name="Sean Maloney" initials="SM" userId="Sean Maloney"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99"/>
    <p:restoredTop sz="78173"/>
  </p:normalViewPr>
  <p:slideViewPr>
    <p:cSldViewPr snapToGrid="0" snapToObjects="1">
      <p:cViewPr varScale="1">
        <p:scale>
          <a:sx n="91" d="100"/>
          <a:sy n="91" d="100"/>
        </p:scale>
        <p:origin x="248" y="192"/>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microsoft.com/office/2018/10/relationships/authors" Target="authors.xml"/><Relationship Id="rId5" Type="http://schemas.openxmlformats.org/officeDocument/2006/relationships/slideMaster" Target="slideMasters/slideMaster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ableStyles" Target="tableStyles.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notesMaster" Target="notesMasters/notesMaster1.xml"/><Relationship Id="rId8" Type="http://schemas.openxmlformats.org/officeDocument/2006/relationships/slide" Target="slides/slide3.xml"/><Relationship Id="rId51" Type="http://schemas.openxmlformats.org/officeDocument/2006/relationships/theme" Target="theme/theme1.xml"/><Relationship Id="rId3" Type="http://schemas.openxmlformats.org/officeDocument/2006/relationships/slideMaster" Target="slideMasters/slideMaster1.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2915AC-7B1E-7F44-8B40-EB7A45110005}" type="datetimeFigureOut">
              <a:rPr lang="en-US" smtClean="0"/>
              <a:t>5/2/23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21056E-31EC-F948-A10A-40F9F2DC8A72}" type="slidenum">
              <a:rPr lang="en-US" smtClean="0"/>
              <a:t>‹#›</a:t>
            </a:fld>
            <a:endParaRPr lang="en-US"/>
          </a:p>
        </p:txBody>
      </p:sp>
    </p:spTree>
    <p:extLst>
      <p:ext uri="{BB962C8B-B14F-4D97-AF65-F5344CB8AC3E}">
        <p14:creationId xmlns:p14="http://schemas.microsoft.com/office/powerpoint/2010/main" val="1961651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7BB7FE7-7B53-C24D-9887-B2A81249E7B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80008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7BB7FE7-7B53-C24D-9887-B2A81249E7BB}" type="slidenum">
              <a:rPr lang="en-US" smtClean="0"/>
              <a:t>10</a:t>
            </a:fld>
            <a:endParaRPr lang="en-US"/>
          </a:p>
        </p:txBody>
      </p:sp>
    </p:spTree>
    <p:extLst>
      <p:ext uri="{BB962C8B-B14F-4D97-AF65-F5344CB8AC3E}">
        <p14:creationId xmlns:p14="http://schemas.microsoft.com/office/powerpoint/2010/main" val="25304538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21056E-31EC-F948-A10A-40F9F2DC8A72}" type="slidenum">
              <a:rPr lang="en-US" smtClean="0"/>
              <a:t>11</a:t>
            </a:fld>
            <a:endParaRPr lang="en-US"/>
          </a:p>
        </p:txBody>
      </p:sp>
    </p:spTree>
    <p:extLst>
      <p:ext uri="{BB962C8B-B14F-4D97-AF65-F5344CB8AC3E}">
        <p14:creationId xmlns:p14="http://schemas.microsoft.com/office/powerpoint/2010/main" val="35697103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7BB7FE7-7B53-C24D-9887-B2A81249E7BB}" type="slidenum">
              <a:rPr lang="en-US" smtClean="0"/>
              <a:t>12</a:t>
            </a:fld>
            <a:endParaRPr lang="en-US"/>
          </a:p>
        </p:txBody>
      </p:sp>
    </p:spTree>
    <p:extLst>
      <p:ext uri="{BB962C8B-B14F-4D97-AF65-F5344CB8AC3E}">
        <p14:creationId xmlns:p14="http://schemas.microsoft.com/office/powerpoint/2010/main" val="17494941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a:r>
          </a:p>
        </p:txBody>
      </p:sp>
      <p:sp>
        <p:nvSpPr>
          <p:cNvPr id="4" name="Slide Number Placeholder 3"/>
          <p:cNvSpPr>
            <a:spLocks noGrp="1"/>
          </p:cNvSpPr>
          <p:nvPr>
            <p:ph type="sldNum" sz="quarter" idx="5"/>
          </p:nvPr>
        </p:nvSpPr>
        <p:spPr/>
        <p:txBody>
          <a:bodyPr/>
          <a:lstStyle/>
          <a:p>
            <a:fld id="{27BB7FE7-7B53-C24D-9887-B2A81249E7BB}" type="slidenum">
              <a:rPr lang="en-US" smtClean="0"/>
              <a:t>13</a:t>
            </a:fld>
            <a:endParaRPr lang="en-US"/>
          </a:p>
        </p:txBody>
      </p:sp>
    </p:spTree>
    <p:extLst>
      <p:ext uri="{BB962C8B-B14F-4D97-AF65-F5344CB8AC3E}">
        <p14:creationId xmlns:p14="http://schemas.microsoft.com/office/powerpoint/2010/main" val="1188539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21056E-31EC-F948-A10A-40F9F2DC8A72}" type="slidenum">
              <a:rPr lang="en-US" smtClean="0"/>
              <a:t>14</a:t>
            </a:fld>
            <a:endParaRPr lang="en-US"/>
          </a:p>
        </p:txBody>
      </p:sp>
    </p:spTree>
    <p:extLst>
      <p:ext uri="{BB962C8B-B14F-4D97-AF65-F5344CB8AC3E}">
        <p14:creationId xmlns:p14="http://schemas.microsoft.com/office/powerpoint/2010/main" val="1517926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21056E-31EC-F948-A10A-40F9F2DC8A72}" type="slidenum">
              <a:rPr lang="en-US" smtClean="0"/>
              <a:t>2</a:t>
            </a:fld>
            <a:endParaRPr lang="en-US"/>
          </a:p>
        </p:txBody>
      </p:sp>
    </p:spTree>
    <p:extLst>
      <p:ext uri="{BB962C8B-B14F-4D97-AF65-F5344CB8AC3E}">
        <p14:creationId xmlns:p14="http://schemas.microsoft.com/office/powerpoint/2010/main" val="3413697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7BB7FE7-7B53-C24D-9887-B2A81249E7BB}" type="slidenum">
              <a:rPr lang="en-US" smtClean="0"/>
              <a:t>3</a:t>
            </a:fld>
            <a:endParaRPr lang="en-US"/>
          </a:p>
        </p:txBody>
      </p:sp>
    </p:spTree>
    <p:extLst>
      <p:ext uri="{BB962C8B-B14F-4D97-AF65-F5344CB8AC3E}">
        <p14:creationId xmlns:p14="http://schemas.microsoft.com/office/powerpoint/2010/main" val="2505540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7BB7FE7-7B53-C24D-9887-B2A81249E7BB}" type="slidenum">
              <a:rPr lang="en-US" smtClean="0"/>
              <a:t>4</a:t>
            </a:fld>
            <a:endParaRPr lang="en-US"/>
          </a:p>
        </p:txBody>
      </p:sp>
    </p:spTree>
    <p:extLst>
      <p:ext uri="{BB962C8B-B14F-4D97-AF65-F5344CB8AC3E}">
        <p14:creationId xmlns:p14="http://schemas.microsoft.com/office/powerpoint/2010/main" val="1618553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7BB7FE7-7B53-C24D-9887-B2A81249E7BB}" type="slidenum">
              <a:rPr lang="en-US" smtClean="0"/>
              <a:t>5</a:t>
            </a:fld>
            <a:endParaRPr lang="en-US"/>
          </a:p>
        </p:txBody>
      </p:sp>
    </p:spTree>
    <p:extLst>
      <p:ext uri="{BB962C8B-B14F-4D97-AF65-F5344CB8AC3E}">
        <p14:creationId xmlns:p14="http://schemas.microsoft.com/office/powerpoint/2010/main" val="112798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7BB7FE7-7B53-C24D-9887-B2A81249E7BB}" type="slidenum">
              <a:rPr lang="en-US" smtClean="0"/>
              <a:t>6</a:t>
            </a:fld>
            <a:endParaRPr lang="en-US"/>
          </a:p>
        </p:txBody>
      </p:sp>
    </p:spTree>
    <p:extLst>
      <p:ext uri="{BB962C8B-B14F-4D97-AF65-F5344CB8AC3E}">
        <p14:creationId xmlns:p14="http://schemas.microsoft.com/office/powerpoint/2010/main" val="2433823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7BB7FE7-7B53-C24D-9887-B2A81249E7BB}" type="slidenum">
              <a:rPr lang="en-US" smtClean="0"/>
              <a:t>7</a:t>
            </a:fld>
            <a:endParaRPr lang="en-US"/>
          </a:p>
        </p:txBody>
      </p:sp>
    </p:spTree>
    <p:extLst>
      <p:ext uri="{BB962C8B-B14F-4D97-AF65-F5344CB8AC3E}">
        <p14:creationId xmlns:p14="http://schemas.microsoft.com/office/powerpoint/2010/main" val="1040971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7BB7FE7-7B53-C24D-9887-B2A81249E7BB}" type="slidenum">
              <a:rPr lang="en-US" smtClean="0"/>
              <a:t>8</a:t>
            </a:fld>
            <a:endParaRPr lang="en-US"/>
          </a:p>
        </p:txBody>
      </p:sp>
    </p:spTree>
    <p:extLst>
      <p:ext uri="{BB962C8B-B14F-4D97-AF65-F5344CB8AC3E}">
        <p14:creationId xmlns:p14="http://schemas.microsoft.com/office/powerpoint/2010/main" val="20789051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7BB7FE7-7B53-C24D-9887-B2A81249E7BB}" type="slidenum">
              <a:rPr lang="en-US" smtClean="0"/>
              <a:t>9</a:t>
            </a:fld>
            <a:endParaRPr lang="en-US"/>
          </a:p>
        </p:txBody>
      </p:sp>
    </p:spTree>
    <p:extLst>
      <p:ext uri="{BB962C8B-B14F-4D97-AF65-F5344CB8AC3E}">
        <p14:creationId xmlns:p14="http://schemas.microsoft.com/office/powerpoint/2010/main" val="3805746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481DB-EA88-86EA-E52B-0B3B4AF9FC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0D9541-1614-6056-848B-C735A770FA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34F46CF-5B67-18FE-F411-A67D1C3B93D1}"/>
              </a:ext>
            </a:extLst>
          </p:cNvPr>
          <p:cNvSpPr>
            <a:spLocks noGrp="1"/>
          </p:cNvSpPr>
          <p:nvPr>
            <p:ph type="dt" sz="half" idx="10"/>
          </p:nvPr>
        </p:nvSpPr>
        <p:spPr/>
        <p:txBody>
          <a:bodyPr/>
          <a:lstStyle/>
          <a:p>
            <a:fld id="{E335A93B-5AA2-4042-A3CA-9450CDC42D99}" type="datetimeFigureOut">
              <a:rPr lang="en-US" smtClean="0"/>
              <a:t>5/2/23</a:t>
            </a:fld>
            <a:endParaRPr lang="en-US"/>
          </a:p>
        </p:txBody>
      </p:sp>
      <p:sp>
        <p:nvSpPr>
          <p:cNvPr id="5" name="Footer Placeholder 4">
            <a:extLst>
              <a:ext uri="{FF2B5EF4-FFF2-40B4-BE49-F238E27FC236}">
                <a16:creationId xmlns:a16="http://schemas.microsoft.com/office/drawing/2014/main" id="{4859198B-48DC-737E-23B6-8DCD9833CC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834D0-4C73-841C-DFC1-CD2BFB327EDC}"/>
              </a:ext>
            </a:extLst>
          </p:cNvPr>
          <p:cNvSpPr>
            <a:spLocks noGrp="1"/>
          </p:cNvSpPr>
          <p:nvPr>
            <p:ph type="sldNum" sz="quarter" idx="12"/>
          </p:nvPr>
        </p:nvSpPr>
        <p:spPr/>
        <p:txBody>
          <a:bodyPr/>
          <a:lstStyle/>
          <a:p>
            <a:fld id="{3FFE8B8D-98B5-D443-A3FC-A6C585D6D4C1}" type="slidenum">
              <a:rPr lang="en-US" smtClean="0"/>
              <a:t>‹#›</a:t>
            </a:fld>
            <a:endParaRPr lang="en-US"/>
          </a:p>
        </p:txBody>
      </p:sp>
    </p:spTree>
    <p:extLst>
      <p:ext uri="{BB962C8B-B14F-4D97-AF65-F5344CB8AC3E}">
        <p14:creationId xmlns:p14="http://schemas.microsoft.com/office/powerpoint/2010/main" val="3046716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C93CA-6FEF-FDB3-B5D7-8B7959BFBE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A52FDC2-B1F5-9E8B-F9B7-A2D4B6F1FC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2FCCF5-06CA-1502-FAEE-DFE328588718}"/>
              </a:ext>
            </a:extLst>
          </p:cNvPr>
          <p:cNvSpPr>
            <a:spLocks noGrp="1"/>
          </p:cNvSpPr>
          <p:nvPr>
            <p:ph type="dt" sz="half" idx="10"/>
          </p:nvPr>
        </p:nvSpPr>
        <p:spPr/>
        <p:txBody>
          <a:bodyPr/>
          <a:lstStyle/>
          <a:p>
            <a:fld id="{E335A93B-5AA2-4042-A3CA-9450CDC42D99}" type="datetimeFigureOut">
              <a:rPr lang="en-US" smtClean="0"/>
              <a:t>5/2/23</a:t>
            </a:fld>
            <a:endParaRPr lang="en-US"/>
          </a:p>
        </p:txBody>
      </p:sp>
      <p:sp>
        <p:nvSpPr>
          <p:cNvPr id="5" name="Footer Placeholder 4">
            <a:extLst>
              <a:ext uri="{FF2B5EF4-FFF2-40B4-BE49-F238E27FC236}">
                <a16:creationId xmlns:a16="http://schemas.microsoft.com/office/drawing/2014/main" id="{32BEA616-ED1B-2AE1-8BF1-CDC8AAD2E3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E37423-7053-A2F5-BC8B-0CD37D669BA2}"/>
              </a:ext>
            </a:extLst>
          </p:cNvPr>
          <p:cNvSpPr>
            <a:spLocks noGrp="1"/>
          </p:cNvSpPr>
          <p:nvPr>
            <p:ph type="sldNum" sz="quarter" idx="12"/>
          </p:nvPr>
        </p:nvSpPr>
        <p:spPr/>
        <p:txBody>
          <a:bodyPr/>
          <a:lstStyle/>
          <a:p>
            <a:fld id="{3FFE8B8D-98B5-D443-A3FC-A6C585D6D4C1}" type="slidenum">
              <a:rPr lang="en-US" smtClean="0"/>
              <a:t>‹#›</a:t>
            </a:fld>
            <a:endParaRPr lang="en-US"/>
          </a:p>
        </p:txBody>
      </p:sp>
    </p:spTree>
    <p:extLst>
      <p:ext uri="{BB962C8B-B14F-4D97-AF65-F5344CB8AC3E}">
        <p14:creationId xmlns:p14="http://schemas.microsoft.com/office/powerpoint/2010/main" val="723147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15414D-E90D-7AEA-08BE-9B7D831770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A747DCF-192D-A83A-E2AB-3B7455718C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D869E8-5E29-E179-DB67-A741DFF244ED}"/>
              </a:ext>
            </a:extLst>
          </p:cNvPr>
          <p:cNvSpPr>
            <a:spLocks noGrp="1"/>
          </p:cNvSpPr>
          <p:nvPr>
            <p:ph type="dt" sz="half" idx="10"/>
          </p:nvPr>
        </p:nvSpPr>
        <p:spPr/>
        <p:txBody>
          <a:bodyPr/>
          <a:lstStyle/>
          <a:p>
            <a:fld id="{E335A93B-5AA2-4042-A3CA-9450CDC42D99}" type="datetimeFigureOut">
              <a:rPr lang="en-US" smtClean="0"/>
              <a:t>5/2/23</a:t>
            </a:fld>
            <a:endParaRPr lang="en-US"/>
          </a:p>
        </p:txBody>
      </p:sp>
      <p:sp>
        <p:nvSpPr>
          <p:cNvPr id="5" name="Footer Placeholder 4">
            <a:extLst>
              <a:ext uri="{FF2B5EF4-FFF2-40B4-BE49-F238E27FC236}">
                <a16:creationId xmlns:a16="http://schemas.microsoft.com/office/drawing/2014/main" id="{9BA944A0-354B-CF94-3F06-AFC185AC76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1DC1EC-ECE3-13AC-329A-E1249F044154}"/>
              </a:ext>
            </a:extLst>
          </p:cNvPr>
          <p:cNvSpPr>
            <a:spLocks noGrp="1"/>
          </p:cNvSpPr>
          <p:nvPr>
            <p:ph type="sldNum" sz="quarter" idx="12"/>
          </p:nvPr>
        </p:nvSpPr>
        <p:spPr/>
        <p:txBody>
          <a:bodyPr/>
          <a:lstStyle/>
          <a:p>
            <a:fld id="{3FFE8B8D-98B5-D443-A3FC-A6C585D6D4C1}" type="slidenum">
              <a:rPr lang="en-US" smtClean="0"/>
              <a:t>‹#›</a:t>
            </a:fld>
            <a:endParaRPr lang="en-US"/>
          </a:p>
        </p:txBody>
      </p:sp>
    </p:spTree>
    <p:extLst>
      <p:ext uri="{BB962C8B-B14F-4D97-AF65-F5344CB8AC3E}">
        <p14:creationId xmlns:p14="http://schemas.microsoft.com/office/powerpoint/2010/main" val="1913699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D971959-87C7-4742-B834-E70B28DFB29A}" type="datetimeFigureOut">
              <a:rPr lang="en-US" smtClean="0"/>
              <a:t>5/2/23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314DC-8FEF-F647-AAE3-85B53C79198C}" type="slidenum">
              <a:rPr lang="en-US" smtClean="0"/>
              <a:t>‹#›</a:t>
            </a:fld>
            <a:endParaRPr lang="en-US"/>
          </a:p>
        </p:txBody>
      </p:sp>
    </p:spTree>
    <p:extLst>
      <p:ext uri="{BB962C8B-B14F-4D97-AF65-F5344CB8AC3E}">
        <p14:creationId xmlns:p14="http://schemas.microsoft.com/office/powerpoint/2010/main" val="1035443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971959-87C7-4742-B834-E70B28DFB29A}" type="datetimeFigureOut">
              <a:rPr lang="en-US" smtClean="0"/>
              <a:t>5/2/23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314DC-8FEF-F647-AAE3-85B53C79198C}" type="slidenum">
              <a:rPr lang="en-US" smtClean="0"/>
              <a:t>‹#›</a:t>
            </a:fld>
            <a:endParaRPr lang="en-US"/>
          </a:p>
        </p:txBody>
      </p:sp>
    </p:spTree>
    <p:extLst>
      <p:ext uri="{BB962C8B-B14F-4D97-AF65-F5344CB8AC3E}">
        <p14:creationId xmlns:p14="http://schemas.microsoft.com/office/powerpoint/2010/main" val="23992787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D971959-87C7-4742-B834-E70B28DFB29A}" type="datetimeFigureOut">
              <a:rPr lang="en-US" smtClean="0"/>
              <a:t>5/2/23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314DC-8FEF-F647-AAE3-85B53C79198C}" type="slidenum">
              <a:rPr lang="en-US" smtClean="0"/>
              <a:t>‹#›</a:t>
            </a:fld>
            <a:endParaRPr lang="en-US"/>
          </a:p>
        </p:txBody>
      </p:sp>
    </p:spTree>
    <p:extLst>
      <p:ext uri="{BB962C8B-B14F-4D97-AF65-F5344CB8AC3E}">
        <p14:creationId xmlns:p14="http://schemas.microsoft.com/office/powerpoint/2010/main" val="21925614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971959-87C7-4742-B834-E70B28DFB29A}" type="datetimeFigureOut">
              <a:rPr lang="en-US" smtClean="0"/>
              <a:t>5/2/23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314DC-8FEF-F647-AAE3-85B53C79198C}" type="slidenum">
              <a:rPr lang="en-US" smtClean="0"/>
              <a:t>‹#›</a:t>
            </a:fld>
            <a:endParaRPr lang="en-US"/>
          </a:p>
        </p:txBody>
      </p:sp>
    </p:spTree>
    <p:extLst>
      <p:ext uri="{BB962C8B-B14F-4D97-AF65-F5344CB8AC3E}">
        <p14:creationId xmlns:p14="http://schemas.microsoft.com/office/powerpoint/2010/main" val="4130952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971959-87C7-4742-B834-E70B28DFB29A}" type="datetimeFigureOut">
              <a:rPr lang="en-US" smtClean="0"/>
              <a:t>5/2/23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3314DC-8FEF-F647-AAE3-85B53C79198C}" type="slidenum">
              <a:rPr lang="en-US" smtClean="0"/>
              <a:t>‹#›</a:t>
            </a:fld>
            <a:endParaRPr lang="en-US"/>
          </a:p>
        </p:txBody>
      </p:sp>
    </p:spTree>
    <p:extLst>
      <p:ext uri="{BB962C8B-B14F-4D97-AF65-F5344CB8AC3E}">
        <p14:creationId xmlns:p14="http://schemas.microsoft.com/office/powerpoint/2010/main" val="8826750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D971959-87C7-4742-B834-E70B28DFB29A}" type="datetimeFigureOut">
              <a:rPr lang="en-US" smtClean="0"/>
              <a:t>5/2/23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3314DC-8FEF-F647-AAE3-85B53C79198C}" type="slidenum">
              <a:rPr lang="en-US" smtClean="0"/>
              <a:t>‹#›</a:t>
            </a:fld>
            <a:endParaRPr lang="en-US"/>
          </a:p>
        </p:txBody>
      </p:sp>
    </p:spTree>
    <p:extLst>
      <p:ext uri="{BB962C8B-B14F-4D97-AF65-F5344CB8AC3E}">
        <p14:creationId xmlns:p14="http://schemas.microsoft.com/office/powerpoint/2010/main" val="31421930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71959-87C7-4742-B834-E70B28DFB29A}" type="datetimeFigureOut">
              <a:rPr lang="en-US" smtClean="0"/>
              <a:t>5/2/23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3314DC-8FEF-F647-AAE3-85B53C79198C}" type="slidenum">
              <a:rPr lang="en-US" smtClean="0"/>
              <a:t>‹#›</a:t>
            </a:fld>
            <a:endParaRPr lang="en-US"/>
          </a:p>
        </p:txBody>
      </p:sp>
    </p:spTree>
    <p:extLst>
      <p:ext uri="{BB962C8B-B14F-4D97-AF65-F5344CB8AC3E}">
        <p14:creationId xmlns:p14="http://schemas.microsoft.com/office/powerpoint/2010/main" val="4245497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971959-87C7-4742-B834-E70B28DFB29A}" type="datetimeFigureOut">
              <a:rPr lang="en-US" smtClean="0"/>
              <a:t>5/2/23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314DC-8FEF-F647-AAE3-85B53C79198C}" type="slidenum">
              <a:rPr lang="en-US" smtClean="0"/>
              <a:t>‹#›</a:t>
            </a:fld>
            <a:endParaRPr lang="en-US"/>
          </a:p>
        </p:txBody>
      </p:sp>
    </p:spTree>
    <p:extLst>
      <p:ext uri="{BB962C8B-B14F-4D97-AF65-F5344CB8AC3E}">
        <p14:creationId xmlns:p14="http://schemas.microsoft.com/office/powerpoint/2010/main" val="342902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53957-97F8-1C39-CA1C-2C03EB8987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01995A-5EFF-46CE-4036-9DF2111AE0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859A39-06C5-6B1F-8674-A65B7A75F7D5}"/>
              </a:ext>
            </a:extLst>
          </p:cNvPr>
          <p:cNvSpPr>
            <a:spLocks noGrp="1"/>
          </p:cNvSpPr>
          <p:nvPr>
            <p:ph type="dt" sz="half" idx="10"/>
          </p:nvPr>
        </p:nvSpPr>
        <p:spPr/>
        <p:txBody>
          <a:bodyPr/>
          <a:lstStyle/>
          <a:p>
            <a:fld id="{E335A93B-5AA2-4042-A3CA-9450CDC42D99}" type="datetimeFigureOut">
              <a:rPr lang="en-US" smtClean="0"/>
              <a:t>5/2/23</a:t>
            </a:fld>
            <a:endParaRPr lang="en-US"/>
          </a:p>
        </p:txBody>
      </p:sp>
      <p:sp>
        <p:nvSpPr>
          <p:cNvPr id="5" name="Footer Placeholder 4">
            <a:extLst>
              <a:ext uri="{FF2B5EF4-FFF2-40B4-BE49-F238E27FC236}">
                <a16:creationId xmlns:a16="http://schemas.microsoft.com/office/drawing/2014/main" id="{EA3F90C1-D15F-B3EF-22E2-767AF9657E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A68C64-DE21-5843-8079-4876AABB2FF2}"/>
              </a:ext>
            </a:extLst>
          </p:cNvPr>
          <p:cNvSpPr>
            <a:spLocks noGrp="1"/>
          </p:cNvSpPr>
          <p:nvPr>
            <p:ph type="sldNum" sz="quarter" idx="12"/>
          </p:nvPr>
        </p:nvSpPr>
        <p:spPr/>
        <p:txBody>
          <a:bodyPr/>
          <a:lstStyle/>
          <a:p>
            <a:fld id="{3FFE8B8D-98B5-D443-A3FC-A6C585D6D4C1}" type="slidenum">
              <a:rPr lang="en-US" smtClean="0"/>
              <a:t>‹#›</a:t>
            </a:fld>
            <a:endParaRPr lang="en-US"/>
          </a:p>
        </p:txBody>
      </p:sp>
    </p:spTree>
    <p:extLst>
      <p:ext uri="{BB962C8B-B14F-4D97-AF65-F5344CB8AC3E}">
        <p14:creationId xmlns:p14="http://schemas.microsoft.com/office/powerpoint/2010/main" val="1063491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971959-87C7-4742-B834-E70B28DFB29A}" type="datetimeFigureOut">
              <a:rPr lang="en-US" smtClean="0"/>
              <a:t>5/2/23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3314DC-8FEF-F647-AAE3-85B53C79198C}" type="slidenum">
              <a:rPr lang="en-US" smtClean="0"/>
              <a:t>‹#›</a:t>
            </a:fld>
            <a:endParaRPr lang="en-US"/>
          </a:p>
        </p:txBody>
      </p:sp>
    </p:spTree>
    <p:extLst>
      <p:ext uri="{BB962C8B-B14F-4D97-AF65-F5344CB8AC3E}">
        <p14:creationId xmlns:p14="http://schemas.microsoft.com/office/powerpoint/2010/main" val="2709412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971959-87C7-4742-B834-E70B28DFB29A}" type="datetimeFigureOut">
              <a:rPr lang="en-US" smtClean="0"/>
              <a:t>5/2/23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314DC-8FEF-F647-AAE3-85B53C79198C}" type="slidenum">
              <a:rPr lang="en-US" smtClean="0"/>
              <a:t>‹#›</a:t>
            </a:fld>
            <a:endParaRPr lang="en-US"/>
          </a:p>
        </p:txBody>
      </p:sp>
    </p:spTree>
    <p:extLst>
      <p:ext uri="{BB962C8B-B14F-4D97-AF65-F5344CB8AC3E}">
        <p14:creationId xmlns:p14="http://schemas.microsoft.com/office/powerpoint/2010/main" val="24644684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971959-87C7-4742-B834-E70B28DFB29A}" type="datetimeFigureOut">
              <a:rPr lang="en-US" smtClean="0"/>
              <a:t>5/2/23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314DC-8FEF-F647-AAE3-85B53C79198C}" type="slidenum">
              <a:rPr lang="en-US" smtClean="0"/>
              <a:t>‹#›</a:t>
            </a:fld>
            <a:endParaRPr lang="en-US"/>
          </a:p>
        </p:txBody>
      </p:sp>
    </p:spTree>
    <p:extLst>
      <p:ext uri="{BB962C8B-B14F-4D97-AF65-F5344CB8AC3E}">
        <p14:creationId xmlns:p14="http://schemas.microsoft.com/office/powerpoint/2010/main" val="18429527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03859-AEBC-9BC9-BD29-E75C0E93BBF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6D773AD6-4850-BAEB-0963-E2BEC5F853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3DB27671-6F68-CAD7-1106-9A47A248AED7}"/>
              </a:ext>
            </a:extLst>
          </p:cNvPr>
          <p:cNvSpPr>
            <a:spLocks noGrp="1"/>
          </p:cNvSpPr>
          <p:nvPr>
            <p:ph type="dt" sz="half" idx="10"/>
          </p:nvPr>
        </p:nvSpPr>
        <p:spPr/>
        <p:txBody>
          <a:bodyPr/>
          <a:lstStyle/>
          <a:p>
            <a:fld id="{7E963B5B-519F-4549-9B6B-2BDC3FC16F88}" type="datetimeFigureOut">
              <a:rPr lang="en-US" smtClean="0"/>
              <a:t>5/2/23</a:t>
            </a:fld>
            <a:endParaRPr lang="en-US"/>
          </a:p>
        </p:txBody>
      </p:sp>
      <p:sp>
        <p:nvSpPr>
          <p:cNvPr id="5" name="Footer Placeholder 4">
            <a:extLst>
              <a:ext uri="{FF2B5EF4-FFF2-40B4-BE49-F238E27FC236}">
                <a16:creationId xmlns:a16="http://schemas.microsoft.com/office/drawing/2014/main" id="{3799DC04-97C8-8E6B-AD71-A476ECC860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EFAA31-F895-01FF-320C-924BAD9E55CC}"/>
              </a:ext>
            </a:extLst>
          </p:cNvPr>
          <p:cNvSpPr>
            <a:spLocks noGrp="1"/>
          </p:cNvSpPr>
          <p:nvPr>
            <p:ph type="sldNum" sz="quarter" idx="12"/>
          </p:nvPr>
        </p:nvSpPr>
        <p:spPr/>
        <p:txBody>
          <a:bodyPr/>
          <a:lstStyle/>
          <a:p>
            <a:fld id="{D787BDAE-F50B-1942-8EFA-086E6B847A36}" type="slidenum">
              <a:rPr lang="en-US" smtClean="0"/>
              <a:t>‹#›</a:t>
            </a:fld>
            <a:endParaRPr lang="en-US"/>
          </a:p>
        </p:txBody>
      </p:sp>
    </p:spTree>
    <p:extLst>
      <p:ext uri="{BB962C8B-B14F-4D97-AF65-F5344CB8AC3E}">
        <p14:creationId xmlns:p14="http://schemas.microsoft.com/office/powerpoint/2010/main" val="39868801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E4601-F5EE-6C9F-8EA7-63927288416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683880F-4E88-1C97-9E22-93FAEB14D98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435CCB8-DD83-9CBE-BC4E-26909193DB93}"/>
              </a:ext>
            </a:extLst>
          </p:cNvPr>
          <p:cNvSpPr>
            <a:spLocks noGrp="1"/>
          </p:cNvSpPr>
          <p:nvPr>
            <p:ph type="dt" sz="half" idx="10"/>
          </p:nvPr>
        </p:nvSpPr>
        <p:spPr/>
        <p:txBody>
          <a:bodyPr/>
          <a:lstStyle/>
          <a:p>
            <a:fld id="{7E963B5B-519F-4549-9B6B-2BDC3FC16F88}" type="datetimeFigureOut">
              <a:rPr lang="en-US" smtClean="0"/>
              <a:t>5/2/23</a:t>
            </a:fld>
            <a:endParaRPr lang="en-US"/>
          </a:p>
        </p:txBody>
      </p:sp>
      <p:sp>
        <p:nvSpPr>
          <p:cNvPr id="5" name="Footer Placeholder 4">
            <a:extLst>
              <a:ext uri="{FF2B5EF4-FFF2-40B4-BE49-F238E27FC236}">
                <a16:creationId xmlns:a16="http://schemas.microsoft.com/office/drawing/2014/main" id="{EEA99499-D0CE-9B11-74D3-09001BFEFD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B45DE4-AE21-0B30-2C98-366F1851F365}"/>
              </a:ext>
            </a:extLst>
          </p:cNvPr>
          <p:cNvSpPr>
            <a:spLocks noGrp="1"/>
          </p:cNvSpPr>
          <p:nvPr>
            <p:ph type="sldNum" sz="quarter" idx="12"/>
          </p:nvPr>
        </p:nvSpPr>
        <p:spPr/>
        <p:txBody>
          <a:bodyPr/>
          <a:lstStyle/>
          <a:p>
            <a:fld id="{D787BDAE-F50B-1942-8EFA-086E6B847A36}" type="slidenum">
              <a:rPr lang="en-US" smtClean="0"/>
              <a:t>‹#›</a:t>
            </a:fld>
            <a:endParaRPr lang="en-US"/>
          </a:p>
        </p:txBody>
      </p:sp>
    </p:spTree>
    <p:extLst>
      <p:ext uri="{BB962C8B-B14F-4D97-AF65-F5344CB8AC3E}">
        <p14:creationId xmlns:p14="http://schemas.microsoft.com/office/powerpoint/2010/main" val="26854844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01C80-CE4C-6853-6741-A8B92BEC5BC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9509CA62-422D-706F-DE83-F9A0973BDA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146C9C8-F05F-4D3A-EEBD-2EC09152DA92}"/>
              </a:ext>
            </a:extLst>
          </p:cNvPr>
          <p:cNvSpPr>
            <a:spLocks noGrp="1"/>
          </p:cNvSpPr>
          <p:nvPr>
            <p:ph type="dt" sz="half" idx="10"/>
          </p:nvPr>
        </p:nvSpPr>
        <p:spPr/>
        <p:txBody>
          <a:bodyPr/>
          <a:lstStyle/>
          <a:p>
            <a:fld id="{7E963B5B-519F-4549-9B6B-2BDC3FC16F88}" type="datetimeFigureOut">
              <a:rPr lang="en-US" smtClean="0"/>
              <a:t>5/2/23</a:t>
            </a:fld>
            <a:endParaRPr lang="en-US"/>
          </a:p>
        </p:txBody>
      </p:sp>
      <p:sp>
        <p:nvSpPr>
          <p:cNvPr id="5" name="Footer Placeholder 4">
            <a:extLst>
              <a:ext uri="{FF2B5EF4-FFF2-40B4-BE49-F238E27FC236}">
                <a16:creationId xmlns:a16="http://schemas.microsoft.com/office/drawing/2014/main" id="{6CE7A815-20B8-F218-0288-80CFAEACE4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2895EA-41C1-A6E4-48A9-EA96ABB7F5BA}"/>
              </a:ext>
            </a:extLst>
          </p:cNvPr>
          <p:cNvSpPr>
            <a:spLocks noGrp="1"/>
          </p:cNvSpPr>
          <p:nvPr>
            <p:ph type="sldNum" sz="quarter" idx="12"/>
          </p:nvPr>
        </p:nvSpPr>
        <p:spPr/>
        <p:txBody>
          <a:bodyPr/>
          <a:lstStyle/>
          <a:p>
            <a:fld id="{D787BDAE-F50B-1942-8EFA-086E6B847A36}" type="slidenum">
              <a:rPr lang="en-US" smtClean="0"/>
              <a:t>‹#›</a:t>
            </a:fld>
            <a:endParaRPr lang="en-US"/>
          </a:p>
        </p:txBody>
      </p:sp>
    </p:spTree>
    <p:extLst>
      <p:ext uri="{BB962C8B-B14F-4D97-AF65-F5344CB8AC3E}">
        <p14:creationId xmlns:p14="http://schemas.microsoft.com/office/powerpoint/2010/main" val="41366879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52FE3-3AEC-BE84-1FE8-8D2DB0E391B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D9A0E9E-69FB-3914-3157-0198ACB05CB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7C537773-68E7-4A7D-FF33-279FA23C67C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0EC27A3-63E4-75A5-91D2-C22968B7E585}"/>
              </a:ext>
            </a:extLst>
          </p:cNvPr>
          <p:cNvSpPr>
            <a:spLocks noGrp="1"/>
          </p:cNvSpPr>
          <p:nvPr>
            <p:ph type="dt" sz="half" idx="10"/>
          </p:nvPr>
        </p:nvSpPr>
        <p:spPr/>
        <p:txBody>
          <a:bodyPr/>
          <a:lstStyle/>
          <a:p>
            <a:fld id="{7E963B5B-519F-4549-9B6B-2BDC3FC16F88}" type="datetimeFigureOut">
              <a:rPr lang="en-US" smtClean="0"/>
              <a:t>5/2/23</a:t>
            </a:fld>
            <a:endParaRPr lang="en-US"/>
          </a:p>
        </p:txBody>
      </p:sp>
      <p:sp>
        <p:nvSpPr>
          <p:cNvPr id="6" name="Footer Placeholder 5">
            <a:extLst>
              <a:ext uri="{FF2B5EF4-FFF2-40B4-BE49-F238E27FC236}">
                <a16:creationId xmlns:a16="http://schemas.microsoft.com/office/drawing/2014/main" id="{C738E609-FC5C-7E0E-8512-94BD3ABB33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07D849-6ABF-7B2D-79DA-E8E6F3FB49CE}"/>
              </a:ext>
            </a:extLst>
          </p:cNvPr>
          <p:cNvSpPr>
            <a:spLocks noGrp="1"/>
          </p:cNvSpPr>
          <p:nvPr>
            <p:ph type="sldNum" sz="quarter" idx="12"/>
          </p:nvPr>
        </p:nvSpPr>
        <p:spPr/>
        <p:txBody>
          <a:bodyPr/>
          <a:lstStyle/>
          <a:p>
            <a:fld id="{D787BDAE-F50B-1942-8EFA-086E6B847A36}" type="slidenum">
              <a:rPr lang="en-US" smtClean="0"/>
              <a:t>‹#›</a:t>
            </a:fld>
            <a:endParaRPr lang="en-US"/>
          </a:p>
        </p:txBody>
      </p:sp>
    </p:spTree>
    <p:extLst>
      <p:ext uri="{BB962C8B-B14F-4D97-AF65-F5344CB8AC3E}">
        <p14:creationId xmlns:p14="http://schemas.microsoft.com/office/powerpoint/2010/main" val="2637527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5BEC7-1A7B-CB5A-0EA5-557EE254A2A5}"/>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8ABA10C-A792-78FF-EE0D-7FB61DA223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E992601-3D3C-61A7-59C9-24F88A6993D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5BDC709D-BA0A-A89C-0398-50ED3580A2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CC96156-D363-E312-F6B5-CE99F290CA5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DA29968D-5A94-79B5-85C2-B541E3FBDC21}"/>
              </a:ext>
            </a:extLst>
          </p:cNvPr>
          <p:cNvSpPr>
            <a:spLocks noGrp="1"/>
          </p:cNvSpPr>
          <p:nvPr>
            <p:ph type="dt" sz="half" idx="10"/>
          </p:nvPr>
        </p:nvSpPr>
        <p:spPr/>
        <p:txBody>
          <a:bodyPr/>
          <a:lstStyle/>
          <a:p>
            <a:fld id="{7E963B5B-519F-4549-9B6B-2BDC3FC16F88}" type="datetimeFigureOut">
              <a:rPr lang="en-US" smtClean="0"/>
              <a:t>5/2/23</a:t>
            </a:fld>
            <a:endParaRPr lang="en-US"/>
          </a:p>
        </p:txBody>
      </p:sp>
      <p:sp>
        <p:nvSpPr>
          <p:cNvPr id="8" name="Footer Placeholder 7">
            <a:extLst>
              <a:ext uri="{FF2B5EF4-FFF2-40B4-BE49-F238E27FC236}">
                <a16:creationId xmlns:a16="http://schemas.microsoft.com/office/drawing/2014/main" id="{2471596B-680A-4DD9-256E-3609A06271A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04AD4A-A567-4BD4-A6B3-D5773375B853}"/>
              </a:ext>
            </a:extLst>
          </p:cNvPr>
          <p:cNvSpPr>
            <a:spLocks noGrp="1"/>
          </p:cNvSpPr>
          <p:nvPr>
            <p:ph type="sldNum" sz="quarter" idx="12"/>
          </p:nvPr>
        </p:nvSpPr>
        <p:spPr/>
        <p:txBody>
          <a:bodyPr/>
          <a:lstStyle/>
          <a:p>
            <a:fld id="{D787BDAE-F50B-1942-8EFA-086E6B847A36}" type="slidenum">
              <a:rPr lang="en-US" smtClean="0"/>
              <a:t>‹#›</a:t>
            </a:fld>
            <a:endParaRPr lang="en-US"/>
          </a:p>
        </p:txBody>
      </p:sp>
    </p:spTree>
    <p:extLst>
      <p:ext uri="{BB962C8B-B14F-4D97-AF65-F5344CB8AC3E}">
        <p14:creationId xmlns:p14="http://schemas.microsoft.com/office/powerpoint/2010/main" val="23319264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1D6E9-2A31-7DA3-6E37-E2FB1D46EF4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552A9E2-8F83-632F-517D-0ACA4A40EE2A}"/>
              </a:ext>
            </a:extLst>
          </p:cNvPr>
          <p:cNvSpPr>
            <a:spLocks noGrp="1"/>
          </p:cNvSpPr>
          <p:nvPr>
            <p:ph type="dt" sz="half" idx="10"/>
          </p:nvPr>
        </p:nvSpPr>
        <p:spPr/>
        <p:txBody>
          <a:bodyPr/>
          <a:lstStyle/>
          <a:p>
            <a:fld id="{7E963B5B-519F-4549-9B6B-2BDC3FC16F88}" type="datetimeFigureOut">
              <a:rPr lang="en-US" smtClean="0"/>
              <a:t>5/2/23</a:t>
            </a:fld>
            <a:endParaRPr lang="en-US"/>
          </a:p>
        </p:txBody>
      </p:sp>
      <p:sp>
        <p:nvSpPr>
          <p:cNvPr id="4" name="Footer Placeholder 3">
            <a:extLst>
              <a:ext uri="{FF2B5EF4-FFF2-40B4-BE49-F238E27FC236}">
                <a16:creationId xmlns:a16="http://schemas.microsoft.com/office/drawing/2014/main" id="{6C98255A-00B7-045F-DFB0-56E358F8DE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2DE201-33C8-16C1-2EAE-94B8FF619ED4}"/>
              </a:ext>
            </a:extLst>
          </p:cNvPr>
          <p:cNvSpPr>
            <a:spLocks noGrp="1"/>
          </p:cNvSpPr>
          <p:nvPr>
            <p:ph type="sldNum" sz="quarter" idx="12"/>
          </p:nvPr>
        </p:nvSpPr>
        <p:spPr/>
        <p:txBody>
          <a:bodyPr/>
          <a:lstStyle/>
          <a:p>
            <a:fld id="{D787BDAE-F50B-1942-8EFA-086E6B847A36}" type="slidenum">
              <a:rPr lang="en-US" smtClean="0"/>
              <a:t>‹#›</a:t>
            </a:fld>
            <a:endParaRPr lang="en-US"/>
          </a:p>
        </p:txBody>
      </p:sp>
    </p:spTree>
    <p:extLst>
      <p:ext uri="{BB962C8B-B14F-4D97-AF65-F5344CB8AC3E}">
        <p14:creationId xmlns:p14="http://schemas.microsoft.com/office/powerpoint/2010/main" val="10112701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ECA56C-1E06-FA4B-1BBC-37CF137D6B0F}"/>
              </a:ext>
            </a:extLst>
          </p:cNvPr>
          <p:cNvSpPr>
            <a:spLocks noGrp="1"/>
          </p:cNvSpPr>
          <p:nvPr>
            <p:ph type="dt" sz="half" idx="10"/>
          </p:nvPr>
        </p:nvSpPr>
        <p:spPr/>
        <p:txBody>
          <a:bodyPr/>
          <a:lstStyle/>
          <a:p>
            <a:fld id="{7E963B5B-519F-4549-9B6B-2BDC3FC16F88}" type="datetimeFigureOut">
              <a:rPr lang="en-US" smtClean="0"/>
              <a:t>5/2/23</a:t>
            </a:fld>
            <a:endParaRPr lang="en-US"/>
          </a:p>
        </p:txBody>
      </p:sp>
      <p:sp>
        <p:nvSpPr>
          <p:cNvPr id="3" name="Footer Placeholder 2">
            <a:extLst>
              <a:ext uri="{FF2B5EF4-FFF2-40B4-BE49-F238E27FC236}">
                <a16:creationId xmlns:a16="http://schemas.microsoft.com/office/drawing/2014/main" id="{2CC71450-FA8D-9449-A562-A763AF1D79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922A21-1C41-7269-7EE8-55C2C68C6C80}"/>
              </a:ext>
            </a:extLst>
          </p:cNvPr>
          <p:cNvSpPr>
            <a:spLocks noGrp="1"/>
          </p:cNvSpPr>
          <p:nvPr>
            <p:ph type="sldNum" sz="quarter" idx="12"/>
          </p:nvPr>
        </p:nvSpPr>
        <p:spPr/>
        <p:txBody>
          <a:bodyPr/>
          <a:lstStyle/>
          <a:p>
            <a:fld id="{D787BDAE-F50B-1942-8EFA-086E6B847A36}" type="slidenum">
              <a:rPr lang="en-US" smtClean="0"/>
              <a:t>‹#›</a:t>
            </a:fld>
            <a:endParaRPr lang="en-US"/>
          </a:p>
        </p:txBody>
      </p:sp>
    </p:spTree>
    <p:extLst>
      <p:ext uri="{BB962C8B-B14F-4D97-AF65-F5344CB8AC3E}">
        <p14:creationId xmlns:p14="http://schemas.microsoft.com/office/powerpoint/2010/main" val="13714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D6C3E-A0A1-DD98-E045-5FB86B28F6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B154847-0D0E-3843-0D3C-35CFE89EF0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EE80CE-4328-D610-C6B0-773EC18F4835}"/>
              </a:ext>
            </a:extLst>
          </p:cNvPr>
          <p:cNvSpPr>
            <a:spLocks noGrp="1"/>
          </p:cNvSpPr>
          <p:nvPr>
            <p:ph type="dt" sz="half" idx="10"/>
          </p:nvPr>
        </p:nvSpPr>
        <p:spPr/>
        <p:txBody>
          <a:bodyPr/>
          <a:lstStyle/>
          <a:p>
            <a:fld id="{E335A93B-5AA2-4042-A3CA-9450CDC42D99}" type="datetimeFigureOut">
              <a:rPr lang="en-US" smtClean="0"/>
              <a:t>5/2/23</a:t>
            </a:fld>
            <a:endParaRPr lang="en-US"/>
          </a:p>
        </p:txBody>
      </p:sp>
      <p:sp>
        <p:nvSpPr>
          <p:cNvPr id="5" name="Footer Placeholder 4">
            <a:extLst>
              <a:ext uri="{FF2B5EF4-FFF2-40B4-BE49-F238E27FC236}">
                <a16:creationId xmlns:a16="http://schemas.microsoft.com/office/drawing/2014/main" id="{B7E1C286-9647-291D-AD67-571C6504A3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EA42FA-3997-81BE-70CA-874004B9A3F2}"/>
              </a:ext>
            </a:extLst>
          </p:cNvPr>
          <p:cNvSpPr>
            <a:spLocks noGrp="1"/>
          </p:cNvSpPr>
          <p:nvPr>
            <p:ph type="sldNum" sz="quarter" idx="12"/>
          </p:nvPr>
        </p:nvSpPr>
        <p:spPr/>
        <p:txBody>
          <a:bodyPr/>
          <a:lstStyle/>
          <a:p>
            <a:fld id="{3FFE8B8D-98B5-D443-A3FC-A6C585D6D4C1}" type="slidenum">
              <a:rPr lang="en-US" smtClean="0"/>
              <a:t>‹#›</a:t>
            </a:fld>
            <a:endParaRPr lang="en-US"/>
          </a:p>
        </p:txBody>
      </p:sp>
    </p:spTree>
    <p:extLst>
      <p:ext uri="{BB962C8B-B14F-4D97-AF65-F5344CB8AC3E}">
        <p14:creationId xmlns:p14="http://schemas.microsoft.com/office/powerpoint/2010/main" val="22725555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420EB-34FB-0E83-FA28-5AE7E881AD3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E6B53478-1783-DEE3-9833-54BF88408E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54163AB-489F-C7DE-2676-67BEC4F398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1476AE1-E293-852B-8DD4-F8174E1A04FF}"/>
              </a:ext>
            </a:extLst>
          </p:cNvPr>
          <p:cNvSpPr>
            <a:spLocks noGrp="1"/>
          </p:cNvSpPr>
          <p:nvPr>
            <p:ph type="dt" sz="half" idx="10"/>
          </p:nvPr>
        </p:nvSpPr>
        <p:spPr/>
        <p:txBody>
          <a:bodyPr/>
          <a:lstStyle/>
          <a:p>
            <a:fld id="{7E963B5B-519F-4549-9B6B-2BDC3FC16F88}" type="datetimeFigureOut">
              <a:rPr lang="en-US" smtClean="0"/>
              <a:t>5/2/23</a:t>
            </a:fld>
            <a:endParaRPr lang="en-US"/>
          </a:p>
        </p:txBody>
      </p:sp>
      <p:sp>
        <p:nvSpPr>
          <p:cNvPr id="6" name="Footer Placeholder 5">
            <a:extLst>
              <a:ext uri="{FF2B5EF4-FFF2-40B4-BE49-F238E27FC236}">
                <a16:creationId xmlns:a16="http://schemas.microsoft.com/office/drawing/2014/main" id="{C6D17875-6CF1-35E0-DBE7-A5312EB0D1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8FD524-3E72-415E-DCF0-12F4E52085D6}"/>
              </a:ext>
            </a:extLst>
          </p:cNvPr>
          <p:cNvSpPr>
            <a:spLocks noGrp="1"/>
          </p:cNvSpPr>
          <p:nvPr>
            <p:ph type="sldNum" sz="quarter" idx="12"/>
          </p:nvPr>
        </p:nvSpPr>
        <p:spPr/>
        <p:txBody>
          <a:bodyPr/>
          <a:lstStyle/>
          <a:p>
            <a:fld id="{D787BDAE-F50B-1942-8EFA-086E6B847A36}" type="slidenum">
              <a:rPr lang="en-US" smtClean="0"/>
              <a:t>‹#›</a:t>
            </a:fld>
            <a:endParaRPr lang="en-US"/>
          </a:p>
        </p:txBody>
      </p:sp>
    </p:spTree>
    <p:extLst>
      <p:ext uri="{BB962C8B-B14F-4D97-AF65-F5344CB8AC3E}">
        <p14:creationId xmlns:p14="http://schemas.microsoft.com/office/powerpoint/2010/main" val="8894415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46592-8B87-43CE-7FD6-7D84B5FF7FE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F6D5B68C-AA05-FA2E-C886-F40629BAC2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365325D-34C9-1702-08EA-DE2DEBB48A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C0DE349-44BE-9A28-DACD-EB5540E7A5AC}"/>
              </a:ext>
            </a:extLst>
          </p:cNvPr>
          <p:cNvSpPr>
            <a:spLocks noGrp="1"/>
          </p:cNvSpPr>
          <p:nvPr>
            <p:ph type="dt" sz="half" idx="10"/>
          </p:nvPr>
        </p:nvSpPr>
        <p:spPr/>
        <p:txBody>
          <a:bodyPr/>
          <a:lstStyle/>
          <a:p>
            <a:fld id="{7E963B5B-519F-4549-9B6B-2BDC3FC16F88}" type="datetimeFigureOut">
              <a:rPr lang="en-US" smtClean="0"/>
              <a:t>5/2/23</a:t>
            </a:fld>
            <a:endParaRPr lang="en-US"/>
          </a:p>
        </p:txBody>
      </p:sp>
      <p:sp>
        <p:nvSpPr>
          <p:cNvPr id="6" name="Footer Placeholder 5">
            <a:extLst>
              <a:ext uri="{FF2B5EF4-FFF2-40B4-BE49-F238E27FC236}">
                <a16:creationId xmlns:a16="http://schemas.microsoft.com/office/drawing/2014/main" id="{E90F1C02-82C6-EE79-ADEA-AD24C96538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9240FF-50C8-BB40-368F-B74780B4BC0C}"/>
              </a:ext>
            </a:extLst>
          </p:cNvPr>
          <p:cNvSpPr>
            <a:spLocks noGrp="1"/>
          </p:cNvSpPr>
          <p:nvPr>
            <p:ph type="sldNum" sz="quarter" idx="12"/>
          </p:nvPr>
        </p:nvSpPr>
        <p:spPr/>
        <p:txBody>
          <a:bodyPr/>
          <a:lstStyle/>
          <a:p>
            <a:fld id="{D787BDAE-F50B-1942-8EFA-086E6B847A36}" type="slidenum">
              <a:rPr lang="en-US" smtClean="0"/>
              <a:t>‹#›</a:t>
            </a:fld>
            <a:endParaRPr lang="en-US"/>
          </a:p>
        </p:txBody>
      </p:sp>
    </p:spTree>
    <p:extLst>
      <p:ext uri="{BB962C8B-B14F-4D97-AF65-F5344CB8AC3E}">
        <p14:creationId xmlns:p14="http://schemas.microsoft.com/office/powerpoint/2010/main" val="28672112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13559-57DA-1CEB-1F08-72F1339A2DA0}"/>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27762CE-4D28-0749-D086-7E329664A86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85AFB2A-BADC-8806-31F3-CD0553815811}"/>
              </a:ext>
            </a:extLst>
          </p:cNvPr>
          <p:cNvSpPr>
            <a:spLocks noGrp="1"/>
          </p:cNvSpPr>
          <p:nvPr>
            <p:ph type="dt" sz="half" idx="10"/>
          </p:nvPr>
        </p:nvSpPr>
        <p:spPr/>
        <p:txBody>
          <a:bodyPr/>
          <a:lstStyle/>
          <a:p>
            <a:fld id="{7E963B5B-519F-4549-9B6B-2BDC3FC16F88}" type="datetimeFigureOut">
              <a:rPr lang="en-US" smtClean="0"/>
              <a:t>5/2/23</a:t>
            </a:fld>
            <a:endParaRPr lang="en-US"/>
          </a:p>
        </p:txBody>
      </p:sp>
      <p:sp>
        <p:nvSpPr>
          <p:cNvPr id="5" name="Footer Placeholder 4">
            <a:extLst>
              <a:ext uri="{FF2B5EF4-FFF2-40B4-BE49-F238E27FC236}">
                <a16:creationId xmlns:a16="http://schemas.microsoft.com/office/drawing/2014/main" id="{771674F9-090F-D8C3-0B92-1D831B85FF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14FB2A-731C-0F8A-090C-EA36112849AC}"/>
              </a:ext>
            </a:extLst>
          </p:cNvPr>
          <p:cNvSpPr>
            <a:spLocks noGrp="1"/>
          </p:cNvSpPr>
          <p:nvPr>
            <p:ph type="sldNum" sz="quarter" idx="12"/>
          </p:nvPr>
        </p:nvSpPr>
        <p:spPr/>
        <p:txBody>
          <a:bodyPr/>
          <a:lstStyle/>
          <a:p>
            <a:fld id="{D787BDAE-F50B-1942-8EFA-086E6B847A36}" type="slidenum">
              <a:rPr lang="en-US" smtClean="0"/>
              <a:t>‹#›</a:t>
            </a:fld>
            <a:endParaRPr lang="en-US"/>
          </a:p>
        </p:txBody>
      </p:sp>
    </p:spTree>
    <p:extLst>
      <p:ext uri="{BB962C8B-B14F-4D97-AF65-F5344CB8AC3E}">
        <p14:creationId xmlns:p14="http://schemas.microsoft.com/office/powerpoint/2010/main" val="878910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69CEB5-5E3F-C550-3CE8-832D8B6B427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10B9CDD-563B-2390-83D9-AF45C2D1998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ACB23B8-EFD7-BA29-DB9D-1B281196B04F}"/>
              </a:ext>
            </a:extLst>
          </p:cNvPr>
          <p:cNvSpPr>
            <a:spLocks noGrp="1"/>
          </p:cNvSpPr>
          <p:nvPr>
            <p:ph type="dt" sz="half" idx="10"/>
          </p:nvPr>
        </p:nvSpPr>
        <p:spPr/>
        <p:txBody>
          <a:bodyPr/>
          <a:lstStyle/>
          <a:p>
            <a:fld id="{7E963B5B-519F-4549-9B6B-2BDC3FC16F88}" type="datetimeFigureOut">
              <a:rPr lang="en-US" smtClean="0"/>
              <a:t>5/2/23</a:t>
            </a:fld>
            <a:endParaRPr lang="en-US"/>
          </a:p>
        </p:txBody>
      </p:sp>
      <p:sp>
        <p:nvSpPr>
          <p:cNvPr id="5" name="Footer Placeholder 4">
            <a:extLst>
              <a:ext uri="{FF2B5EF4-FFF2-40B4-BE49-F238E27FC236}">
                <a16:creationId xmlns:a16="http://schemas.microsoft.com/office/drawing/2014/main" id="{CD26E82B-2D28-7D81-10F5-C9B8F8E106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A607DE-BCD6-6E8E-5A01-75D14180B1E5}"/>
              </a:ext>
            </a:extLst>
          </p:cNvPr>
          <p:cNvSpPr>
            <a:spLocks noGrp="1"/>
          </p:cNvSpPr>
          <p:nvPr>
            <p:ph type="sldNum" sz="quarter" idx="12"/>
          </p:nvPr>
        </p:nvSpPr>
        <p:spPr/>
        <p:txBody>
          <a:bodyPr/>
          <a:lstStyle/>
          <a:p>
            <a:fld id="{D787BDAE-F50B-1942-8EFA-086E6B847A36}" type="slidenum">
              <a:rPr lang="en-US" smtClean="0"/>
              <a:t>‹#›</a:t>
            </a:fld>
            <a:endParaRPr lang="en-US"/>
          </a:p>
        </p:txBody>
      </p:sp>
    </p:spTree>
    <p:extLst>
      <p:ext uri="{BB962C8B-B14F-4D97-AF65-F5344CB8AC3E}">
        <p14:creationId xmlns:p14="http://schemas.microsoft.com/office/powerpoint/2010/main" val="855114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66CB4-2352-5BAE-D64A-A962ADDFB3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E7BCD9-E091-68F9-5F29-6D60F741F8D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F34D501-4981-A615-77DE-C87458B369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F0B868-C3C7-FFF7-F676-5838A2357733}"/>
              </a:ext>
            </a:extLst>
          </p:cNvPr>
          <p:cNvSpPr>
            <a:spLocks noGrp="1"/>
          </p:cNvSpPr>
          <p:nvPr>
            <p:ph type="dt" sz="half" idx="10"/>
          </p:nvPr>
        </p:nvSpPr>
        <p:spPr/>
        <p:txBody>
          <a:bodyPr/>
          <a:lstStyle/>
          <a:p>
            <a:fld id="{E335A93B-5AA2-4042-A3CA-9450CDC42D99}" type="datetimeFigureOut">
              <a:rPr lang="en-US" smtClean="0"/>
              <a:t>5/2/23</a:t>
            </a:fld>
            <a:endParaRPr lang="en-US"/>
          </a:p>
        </p:txBody>
      </p:sp>
      <p:sp>
        <p:nvSpPr>
          <p:cNvPr id="6" name="Footer Placeholder 5">
            <a:extLst>
              <a:ext uri="{FF2B5EF4-FFF2-40B4-BE49-F238E27FC236}">
                <a16:creationId xmlns:a16="http://schemas.microsoft.com/office/drawing/2014/main" id="{16E61A73-ACF5-D2F6-0DF8-E5365F6068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2B03EC-9D95-00F1-DD31-21BCC5D65387}"/>
              </a:ext>
            </a:extLst>
          </p:cNvPr>
          <p:cNvSpPr>
            <a:spLocks noGrp="1"/>
          </p:cNvSpPr>
          <p:nvPr>
            <p:ph type="sldNum" sz="quarter" idx="12"/>
          </p:nvPr>
        </p:nvSpPr>
        <p:spPr/>
        <p:txBody>
          <a:bodyPr/>
          <a:lstStyle/>
          <a:p>
            <a:fld id="{3FFE8B8D-98B5-D443-A3FC-A6C585D6D4C1}" type="slidenum">
              <a:rPr lang="en-US" smtClean="0"/>
              <a:t>‹#›</a:t>
            </a:fld>
            <a:endParaRPr lang="en-US"/>
          </a:p>
        </p:txBody>
      </p:sp>
    </p:spTree>
    <p:extLst>
      <p:ext uri="{BB962C8B-B14F-4D97-AF65-F5344CB8AC3E}">
        <p14:creationId xmlns:p14="http://schemas.microsoft.com/office/powerpoint/2010/main" val="709665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CEAA1-5477-F377-58D9-7D572B216A2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9DB554-0B9D-89F7-F21C-B7E65BC492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D5D7C1D-F2D9-6827-C457-29067C613AA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A3E7B2-2B1B-7F31-354E-A38B41DDA4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BA8484-CA8C-47AB-B0CA-90A4DC36AB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8D7AEC-CB49-1EFF-80F8-B7C27BA74B66}"/>
              </a:ext>
            </a:extLst>
          </p:cNvPr>
          <p:cNvSpPr>
            <a:spLocks noGrp="1"/>
          </p:cNvSpPr>
          <p:nvPr>
            <p:ph type="dt" sz="half" idx="10"/>
          </p:nvPr>
        </p:nvSpPr>
        <p:spPr/>
        <p:txBody>
          <a:bodyPr/>
          <a:lstStyle/>
          <a:p>
            <a:fld id="{E335A93B-5AA2-4042-A3CA-9450CDC42D99}" type="datetimeFigureOut">
              <a:rPr lang="en-US" smtClean="0"/>
              <a:t>5/2/23</a:t>
            </a:fld>
            <a:endParaRPr lang="en-US"/>
          </a:p>
        </p:txBody>
      </p:sp>
      <p:sp>
        <p:nvSpPr>
          <p:cNvPr id="8" name="Footer Placeholder 7">
            <a:extLst>
              <a:ext uri="{FF2B5EF4-FFF2-40B4-BE49-F238E27FC236}">
                <a16:creationId xmlns:a16="http://schemas.microsoft.com/office/drawing/2014/main" id="{91AC9C9E-C1D5-1A69-6542-E106CD4680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1FFDE25-93C9-42AD-FADA-D53AAF8C699A}"/>
              </a:ext>
            </a:extLst>
          </p:cNvPr>
          <p:cNvSpPr>
            <a:spLocks noGrp="1"/>
          </p:cNvSpPr>
          <p:nvPr>
            <p:ph type="sldNum" sz="quarter" idx="12"/>
          </p:nvPr>
        </p:nvSpPr>
        <p:spPr/>
        <p:txBody>
          <a:bodyPr/>
          <a:lstStyle/>
          <a:p>
            <a:fld id="{3FFE8B8D-98B5-D443-A3FC-A6C585D6D4C1}" type="slidenum">
              <a:rPr lang="en-US" smtClean="0"/>
              <a:t>‹#›</a:t>
            </a:fld>
            <a:endParaRPr lang="en-US"/>
          </a:p>
        </p:txBody>
      </p:sp>
    </p:spTree>
    <p:extLst>
      <p:ext uri="{BB962C8B-B14F-4D97-AF65-F5344CB8AC3E}">
        <p14:creationId xmlns:p14="http://schemas.microsoft.com/office/powerpoint/2010/main" val="3363221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7FE81-9342-9507-F201-8D7DF0290A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5E2D7C4-C7C8-D9F0-0439-D71336FEF74E}"/>
              </a:ext>
            </a:extLst>
          </p:cNvPr>
          <p:cNvSpPr>
            <a:spLocks noGrp="1"/>
          </p:cNvSpPr>
          <p:nvPr>
            <p:ph type="dt" sz="half" idx="10"/>
          </p:nvPr>
        </p:nvSpPr>
        <p:spPr/>
        <p:txBody>
          <a:bodyPr/>
          <a:lstStyle/>
          <a:p>
            <a:fld id="{E335A93B-5AA2-4042-A3CA-9450CDC42D99}" type="datetimeFigureOut">
              <a:rPr lang="en-US" smtClean="0"/>
              <a:t>5/2/23</a:t>
            </a:fld>
            <a:endParaRPr lang="en-US"/>
          </a:p>
        </p:txBody>
      </p:sp>
      <p:sp>
        <p:nvSpPr>
          <p:cNvPr id="4" name="Footer Placeholder 3">
            <a:extLst>
              <a:ext uri="{FF2B5EF4-FFF2-40B4-BE49-F238E27FC236}">
                <a16:creationId xmlns:a16="http://schemas.microsoft.com/office/drawing/2014/main" id="{BE123426-F198-EB13-51B0-DA29572761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E4F90F-C61E-2779-00D6-D6A24B7DF38C}"/>
              </a:ext>
            </a:extLst>
          </p:cNvPr>
          <p:cNvSpPr>
            <a:spLocks noGrp="1"/>
          </p:cNvSpPr>
          <p:nvPr>
            <p:ph type="sldNum" sz="quarter" idx="12"/>
          </p:nvPr>
        </p:nvSpPr>
        <p:spPr/>
        <p:txBody>
          <a:bodyPr/>
          <a:lstStyle/>
          <a:p>
            <a:fld id="{3FFE8B8D-98B5-D443-A3FC-A6C585D6D4C1}" type="slidenum">
              <a:rPr lang="en-US" smtClean="0"/>
              <a:t>‹#›</a:t>
            </a:fld>
            <a:endParaRPr lang="en-US"/>
          </a:p>
        </p:txBody>
      </p:sp>
    </p:spTree>
    <p:extLst>
      <p:ext uri="{BB962C8B-B14F-4D97-AF65-F5344CB8AC3E}">
        <p14:creationId xmlns:p14="http://schemas.microsoft.com/office/powerpoint/2010/main" val="1991376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D3867C-B39E-8360-8F96-9D23DBBFAC75}"/>
              </a:ext>
            </a:extLst>
          </p:cNvPr>
          <p:cNvSpPr>
            <a:spLocks noGrp="1"/>
          </p:cNvSpPr>
          <p:nvPr>
            <p:ph type="dt" sz="half" idx="10"/>
          </p:nvPr>
        </p:nvSpPr>
        <p:spPr/>
        <p:txBody>
          <a:bodyPr/>
          <a:lstStyle/>
          <a:p>
            <a:fld id="{E335A93B-5AA2-4042-A3CA-9450CDC42D99}" type="datetimeFigureOut">
              <a:rPr lang="en-US" smtClean="0"/>
              <a:t>5/2/23</a:t>
            </a:fld>
            <a:endParaRPr lang="en-US"/>
          </a:p>
        </p:txBody>
      </p:sp>
      <p:sp>
        <p:nvSpPr>
          <p:cNvPr id="3" name="Footer Placeholder 2">
            <a:extLst>
              <a:ext uri="{FF2B5EF4-FFF2-40B4-BE49-F238E27FC236}">
                <a16:creationId xmlns:a16="http://schemas.microsoft.com/office/drawing/2014/main" id="{C4F73D1F-EDE8-1B1A-FC6C-75B7E4DC35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125AD-FB7F-A870-29B0-31515DC8FD5D}"/>
              </a:ext>
            </a:extLst>
          </p:cNvPr>
          <p:cNvSpPr>
            <a:spLocks noGrp="1"/>
          </p:cNvSpPr>
          <p:nvPr>
            <p:ph type="sldNum" sz="quarter" idx="12"/>
          </p:nvPr>
        </p:nvSpPr>
        <p:spPr/>
        <p:txBody>
          <a:bodyPr/>
          <a:lstStyle/>
          <a:p>
            <a:fld id="{3FFE8B8D-98B5-D443-A3FC-A6C585D6D4C1}" type="slidenum">
              <a:rPr lang="en-US" smtClean="0"/>
              <a:t>‹#›</a:t>
            </a:fld>
            <a:endParaRPr lang="en-US"/>
          </a:p>
        </p:txBody>
      </p:sp>
    </p:spTree>
    <p:extLst>
      <p:ext uri="{BB962C8B-B14F-4D97-AF65-F5344CB8AC3E}">
        <p14:creationId xmlns:p14="http://schemas.microsoft.com/office/powerpoint/2010/main" val="3329716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1DABF-B0FA-2E0D-57B4-27CE8863C6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8F414-7CC0-2CAF-077E-F01457B0A3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1492DAC-DD28-2966-051E-F2E4978428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F850D8-0DB6-5F77-D4F1-0A1F530FD727}"/>
              </a:ext>
            </a:extLst>
          </p:cNvPr>
          <p:cNvSpPr>
            <a:spLocks noGrp="1"/>
          </p:cNvSpPr>
          <p:nvPr>
            <p:ph type="dt" sz="half" idx="10"/>
          </p:nvPr>
        </p:nvSpPr>
        <p:spPr/>
        <p:txBody>
          <a:bodyPr/>
          <a:lstStyle/>
          <a:p>
            <a:fld id="{E335A93B-5AA2-4042-A3CA-9450CDC42D99}" type="datetimeFigureOut">
              <a:rPr lang="en-US" smtClean="0"/>
              <a:t>5/2/23</a:t>
            </a:fld>
            <a:endParaRPr lang="en-US"/>
          </a:p>
        </p:txBody>
      </p:sp>
      <p:sp>
        <p:nvSpPr>
          <p:cNvPr id="6" name="Footer Placeholder 5">
            <a:extLst>
              <a:ext uri="{FF2B5EF4-FFF2-40B4-BE49-F238E27FC236}">
                <a16:creationId xmlns:a16="http://schemas.microsoft.com/office/drawing/2014/main" id="{5D118205-5FF1-6501-0E8D-85770F936A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2B9D8C-98B8-EAC4-BA0E-798E69D9A859}"/>
              </a:ext>
            </a:extLst>
          </p:cNvPr>
          <p:cNvSpPr>
            <a:spLocks noGrp="1"/>
          </p:cNvSpPr>
          <p:nvPr>
            <p:ph type="sldNum" sz="quarter" idx="12"/>
          </p:nvPr>
        </p:nvSpPr>
        <p:spPr/>
        <p:txBody>
          <a:bodyPr/>
          <a:lstStyle/>
          <a:p>
            <a:fld id="{3FFE8B8D-98B5-D443-A3FC-A6C585D6D4C1}" type="slidenum">
              <a:rPr lang="en-US" smtClean="0"/>
              <a:t>‹#›</a:t>
            </a:fld>
            <a:endParaRPr lang="en-US"/>
          </a:p>
        </p:txBody>
      </p:sp>
    </p:spTree>
    <p:extLst>
      <p:ext uri="{BB962C8B-B14F-4D97-AF65-F5344CB8AC3E}">
        <p14:creationId xmlns:p14="http://schemas.microsoft.com/office/powerpoint/2010/main" val="583279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C5A9A-093E-75DC-DAD9-B6A82175B4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569CBF-6AB2-E638-ECE1-912C60B319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0D559E-6F6B-CF32-479D-E7F8FFCEF8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787254-AB21-97C0-17B4-25A5BFB818B3}"/>
              </a:ext>
            </a:extLst>
          </p:cNvPr>
          <p:cNvSpPr>
            <a:spLocks noGrp="1"/>
          </p:cNvSpPr>
          <p:nvPr>
            <p:ph type="dt" sz="half" idx="10"/>
          </p:nvPr>
        </p:nvSpPr>
        <p:spPr/>
        <p:txBody>
          <a:bodyPr/>
          <a:lstStyle/>
          <a:p>
            <a:fld id="{E335A93B-5AA2-4042-A3CA-9450CDC42D99}" type="datetimeFigureOut">
              <a:rPr lang="en-US" smtClean="0"/>
              <a:t>5/2/23</a:t>
            </a:fld>
            <a:endParaRPr lang="en-US"/>
          </a:p>
        </p:txBody>
      </p:sp>
      <p:sp>
        <p:nvSpPr>
          <p:cNvPr id="6" name="Footer Placeholder 5">
            <a:extLst>
              <a:ext uri="{FF2B5EF4-FFF2-40B4-BE49-F238E27FC236}">
                <a16:creationId xmlns:a16="http://schemas.microsoft.com/office/drawing/2014/main" id="{C60A0751-07F4-B726-A16E-1C08343837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AB5E38-2E38-F084-EDEC-96EC38A848C3}"/>
              </a:ext>
            </a:extLst>
          </p:cNvPr>
          <p:cNvSpPr>
            <a:spLocks noGrp="1"/>
          </p:cNvSpPr>
          <p:nvPr>
            <p:ph type="sldNum" sz="quarter" idx="12"/>
          </p:nvPr>
        </p:nvSpPr>
        <p:spPr/>
        <p:txBody>
          <a:bodyPr/>
          <a:lstStyle/>
          <a:p>
            <a:fld id="{3FFE8B8D-98B5-D443-A3FC-A6C585D6D4C1}" type="slidenum">
              <a:rPr lang="en-US" smtClean="0"/>
              <a:t>‹#›</a:t>
            </a:fld>
            <a:endParaRPr lang="en-US"/>
          </a:p>
        </p:txBody>
      </p:sp>
    </p:spTree>
    <p:extLst>
      <p:ext uri="{BB962C8B-B14F-4D97-AF65-F5344CB8AC3E}">
        <p14:creationId xmlns:p14="http://schemas.microsoft.com/office/powerpoint/2010/main" val="3086320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1E0370-8E1F-C129-DAFE-6D6E10C708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88B655-1FCF-FFA0-96AC-B5F3CDA6AC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3D490C-8786-6FD8-9EFC-F76F8038F9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35A93B-5AA2-4042-A3CA-9450CDC42D99}" type="datetimeFigureOut">
              <a:rPr lang="en-US" smtClean="0"/>
              <a:t>5/2/23</a:t>
            </a:fld>
            <a:endParaRPr lang="en-US"/>
          </a:p>
        </p:txBody>
      </p:sp>
      <p:sp>
        <p:nvSpPr>
          <p:cNvPr id="5" name="Footer Placeholder 4">
            <a:extLst>
              <a:ext uri="{FF2B5EF4-FFF2-40B4-BE49-F238E27FC236}">
                <a16:creationId xmlns:a16="http://schemas.microsoft.com/office/drawing/2014/main" id="{7CA9E49F-36C9-F08B-0797-D922438A5F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BCBFCB2-FE65-1FFF-D286-780DD30D67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FE8B8D-98B5-D443-A3FC-A6C585D6D4C1}" type="slidenum">
              <a:rPr lang="en-US" smtClean="0"/>
              <a:t>‹#›</a:t>
            </a:fld>
            <a:endParaRPr lang="en-US"/>
          </a:p>
        </p:txBody>
      </p:sp>
    </p:spTree>
    <p:extLst>
      <p:ext uri="{BB962C8B-B14F-4D97-AF65-F5344CB8AC3E}">
        <p14:creationId xmlns:p14="http://schemas.microsoft.com/office/powerpoint/2010/main" val="2181174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971959-87C7-4742-B834-E70B28DFB29A}" type="datetimeFigureOut">
              <a:rPr lang="en-US" smtClean="0"/>
              <a:t>5/2/23</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3314DC-8FEF-F647-AAE3-85B53C79198C}" type="slidenum">
              <a:rPr lang="en-US" smtClean="0"/>
              <a:t>‹#›</a:t>
            </a:fld>
            <a:endParaRPr lang="en-US"/>
          </a:p>
        </p:txBody>
      </p:sp>
    </p:spTree>
    <p:extLst>
      <p:ext uri="{BB962C8B-B14F-4D97-AF65-F5344CB8AC3E}">
        <p14:creationId xmlns:p14="http://schemas.microsoft.com/office/powerpoint/2010/main" val="22954613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12D4C9-0E1B-63BF-20B5-8B4E37E364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8B9C2B0-C584-0ADE-54EE-638BA587CB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531F617-25AE-A855-4732-9E45074F40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963B5B-519F-4549-9B6B-2BDC3FC16F88}" type="datetimeFigureOut">
              <a:rPr lang="en-US" smtClean="0"/>
              <a:t>5/2/23</a:t>
            </a:fld>
            <a:endParaRPr lang="en-US"/>
          </a:p>
        </p:txBody>
      </p:sp>
      <p:sp>
        <p:nvSpPr>
          <p:cNvPr id="5" name="Footer Placeholder 4">
            <a:extLst>
              <a:ext uri="{FF2B5EF4-FFF2-40B4-BE49-F238E27FC236}">
                <a16:creationId xmlns:a16="http://schemas.microsoft.com/office/drawing/2014/main" id="{CA8D2DA5-C998-F545-47BC-DCA6A72F32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82D7352-58D9-7BF4-C0C1-E72002F6AC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7BDAE-F50B-1942-8EFA-086E6B847A36}" type="slidenum">
              <a:rPr lang="en-US" smtClean="0"/>
              <a:t>‹#›</a:t>
            </a:fld>
            <a:endParaRPr lang="en-US"/>
          </a:p>
        </p:txBody>
      </p:sp>
    </p:spTree>
    <p:extLst>
      <p:ext uri="{BB962C8B-B14F-4D97-AF65-F5344CB8AC3E}">
        <p14:creationId xmlns:p14="http://schemas.microsoft.com/office/powerpoint/2010/main" val="13503423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3.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9123845-B1E4-D08B-C0EB-2CCE26D6B1A5}"/>
              </a:ext>
            </a:extLst>
          </p:cNvPr>
          <p:cNvSpPr/>
          <p:nvPr/>
        </p:nvSpPr>
        <p:spPr>
          <a:xfrm>
            <a:off x="247194" y="249396"/>
            <a:ext cx="11648660" cy="6336891"/>
          </a:xfrm>
          <a:prstGeom prst="rect">
            <a:avLst/>
          </a:prstGeom>
          <a:solidFill>
            <a:srgbClr val="BA2031">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7" name="logos">
            <a:extLst>
              <a:ext uri="{FF2B5EF4-FFF2-40B4-BE49-F238E27FC236}">
                <a16:creationId xmlns:a16="http://schemas.microsoft.com/office/drawing/2014/main" id="{58E76565-4646-B561-CC6D-E84221F8BE8C}"/>
              </a:ext>
            </a:extLst>
          </p:cNvPr>
          <p:cNvPicPr>
            <a:picLocks noChangeAspect="1"/>
          </p:cNvPicPr>
          <p:nvPr/>
        </p:nvPicPr>
        <p:blipFill>
          <a:blip r:embed="rId3"/>
          <a:stretch>
            <a:fillRect/>
          </a:stretch>
        </p:blipFill>
        <p:spPr>
          <a:xfrm>
            <a:off x="553564" y="546841"/>
            <a:ext cx="4101333" cy="732884"/>
          </a:xfrm>
          <a:prstGeom prst="rect">
            <a:avLst/>
          </a:prstGeom>
        </p:spPr>
      </p:pic>
      <p:sp>
        <p:nvSpPr>
          <p:cNvPr id="10" name="rectangle">
            <a:extLst>
              <a:ext uri="{FF2B5EF4-FFF2-40B4-BE49-F238E27FC236}">
                <a16:creationId xmlns:a16="http://schemas.microsoft.com/office/drawing/2014/main" id="{06E5BB20-E420-D3A2-73AC-42A7BF558900}"/>
              </a:ext>
            </a:extLst>
          </p:cNvPr>
          <p:cNvSpPr/>
          <p:nvPr/>
        </p:nvSpPr>
        <p:spPr>
          <a:xfrm>
            <a:off x="901229" y="4084227"/>
            <a:ext cx="5825801" cy="117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062CD903-D5DC-DBD6-BAAD-75CB936778B5}"/>
              </a:ext>
            </a:extLst>
          </p:cNvPr>
          <p:cNvSpPr txBox="1"/>
          <p:nvPr/>
        </p:nvSpPr>
        <p:spPr>
          <a:xfrm>
            <a:off x="793751" y="1640433"/>
            <a:ext cx="10586645" cy="35548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500" b="1" i="0" u="none" strike="noStrike" kern="1200" cap="none" spc="300" normalizeH="0" baseline="0" noProof="0" dirty="0">
                <a:ln w="15240">
                  <a:solidFill>
                    <a:prstClr val="white"/>
                  </a:solidFill>
                </a:ln>
                <a:solidFill>
                  <a:prstClr val="white"/>
                </a:solidFill>
                <a:effectLst/>
                <a:uLnTx/>
                <a:uFillTx/>
                <a:latin typeface="Century Gothic" panose="020B0502020202020204" pitchFamily="34" charset="0"/>
                <a:ea typeface="Lato" panose="020F0502020204030203" pitchFamily="34" charset="0"/>
                <a:cs typeface="Lato" panose="020F0502020204030203" pitchFamily="34" charset="0"/>
              </a:rPr>
              <a:t>Are you READY to conduct Risk Communication and Community Engagement (RCCE)? </a:t>
            </a:r>
            <a:br>
              <a:rPr kumimoji="0" lang="en-US" sz="4500" b="1" i="0" u="none" strike="noStrike" kern="1200" cap="none" spc="300" normalizeH="0" baseline="0" noProof="0" dirty="0">
                <a:ln w="15240">
                  <a:solidFill>
                    <a:prstClr val="white"/>
                  </a:solidFill>
                </a:ln>
                <a:solidFill>
                  <a:prstClr val="white"/>
                </a:solidFill>
                <a:effectLst/>
                <a:uLnTx/>
                <a:uFillTx/>
                <a:latin typeface="Century Gothic" panose="020B0502020202020204" pitchFamily="34" charset="0"/>
                <a:ea typeface="Lato" panose="020F0502020204030203" pitchFamily="34" charset="0"/>
                <a:cs typeface="Lato" panose="020F0502020204030203" pitchFamily="34" charset="0"/>
              </a:rPr>
            </a:br>
            <a:br>
              <a:rPr kumimoji="0" lang="en-US" sz="4500" b="1" i="0" u="none" strike="noStrike" kern="1200" cap="none" spc="300" normalizeH="0" baseline="0" noProof="0" dirty="0">
                <a:ln w="15240">
                  <a:solidFill>
                    <a:prstClr val="white"/>
                  </a:solidFill>
                </a:ln>
                <a:solidFill>
                  <a:prstClr val="white"/>
                </a:solidFill>
                <a:effectLst/>
                <a:uLnTx/>
                <a:uFillTx/>
                <a:latin typeface="Century Gothic" panose="020B0502020202020204" pitchFamily="34" charset="0"/>
                <a:ea typeface="Lato" panose="020F0502020204030203" pitchFamily="34" charset="0"/>
                <a:cs typeface="Lato" panose="020F0502020204030203" pitchFamily="34" charset="0"/>
              </a:rPr>
            </a:br>
            <a:r>
              <a:rPr kumimoji="0" lang="en-US" sz="4500" b="1" i="0" u="none" strike="noStrike" kern="1200" cap="none" spc="300" normalizeH="0" baseline="0" noProof="0" dirty="0">
                <a:ln w="15240">
                  <a:solidFill>
                    <a:prstClr val="white"/>
                  </a:solidFill>
                </a:ln>
                <a:solidFill>
                  <a:prstClr val="white"/>
                </a:solidFill>
                <a:effectLst/>
                <a:uLnTx/>
                <a:uFillTx/>
                <a:latin typeface="Century Gothic" panose="020B0502020202020204" pitchFamily="34" charset="0"/>
                <a:ea typeface="Lato" panose="020F0502020204030203" pitchFamily="34" charset="0"/>
                <a:cs typeface="Lato" panose="020F0502020204030203" pitchFamily="34" charset="0"/>
              </a:rPr>
              <a:t>RCCE Staff Capacity Assessment</a:t>
            </a:r>
          </a:p>
        </p:txBody>
      </p:sp>
      <p:sp>
        <p:nvSpPr>
          <p:cNvPr id="15" name="footer">
            <a:extLst>
              <a:ext uri="{FF2B5EF4-FFF2-40B4-BE49-F238E27FC236}">
                <a16:creationId xmlns:a16="http://schemas.microsoft.com/office/drawing/2014/main" id="{4514C832-567A-D2BA-82CA-B02498CE6343}"/>
              </a:ext>
            </a:extLst>
          </p:cNvPr>
          <p:cNvSpPr txBox="1"/>
          <p:nvPr/>
        </p:nvSpPr>
        <p:spPr>
          <a:xfrm>
            <a:off x="-9672" y="6615402"/>
            <a:ext cx="12241427" cy="2308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900" b="1" i="0" u="none" strike="noStrike" kern="1200" cap="none" spc="0" normalizeH="0" baseline="0" noProof="0" dirty="0">
                <a:ln>
                  <a:noFill/>
                </a:ln>
                <a:solidFill>
                  <a:srgbClr val="BA2031"/>
                </a:solidFill>
                <a:effectLst/>
                <a:uLnTx/>
                <a:uFillTx/>
                <a:latin typeface="Lato" panose="020F0502020204030203" pitchFamily="34" charset="0"/>
                <a:ea typeface="Lato" panose="020F0502020204030203" pitchFamily="34" charset="0"/>
                <a:cs typeface="Lato" panose="020F0502020204030203" pitchFamily="34" charset="0"/>
              </a:rPr>
              <a:t>READY: </a:t>
            </a:r>
            <a:r>
              <a:rPr kumimoji="0" lang="en-AU" sz="900" b="0" i="0" u="none" strike="noStrike" kern="1200" cap="none" spc="0" normalizeH="0" baseline="0" noProof="0" dirty="0">
                <a:ln>
                  <a:noFill/>
                </a:ln>
                <a:solidFill>
                  <a:prstClr val="black">
                    <a:lumMod val="50000"/>
                    <a:lumOff val="50000"/>
                  </a:prstClr>
                </a:solidFill>
                <a:effectLst/>
                <a:uLnTx/>
                <a:uFillTx/>
                <a:latin typeface="Lato" panose="020F0502020204030203" pitchFamily="34" charset="0"/>
                <a:ea typeface="Lato" panose="020F0502020204030203" pitchFamily="34" charset="0"/>
                <a:cs typeface="Lato" panose="020F0502020204030203" pitchFamily="34" charset="0"/>
              </a:rPr>
              <a:t>Global Readiness for Major Disease Outbreak Response</a:t>
            </a:r>
            <a:endParaRPr kumimoji="0" lang="en-US" sz="900" b="0" i="0" u="none" strike="noStrike" kern="1200" cap="none" spc="0" normalizeH="0" baseline="0" noProof="0" dirty="0">
              <a:ln>
                <a:noFill/>
              </a:ln>
              <a:solidFill>
                <a:prstClr val="black">
                  <a:lumMod val="50000"/>
                  <a:lumOff val="50000"/>
                </a:prstClr>
              </a:solidFill>
              <a:effectLst/>
              <a:uLnTx/>
              <a:uFillTx/>
              <a:latin typeface="Lato" panose="020F0502020204030203" pitchFamily="34" charset="0"/>
              <a:ea typeface="Lato" panose="020F0502020204030203" pitchFamily="34" charset="0"/>
              <a:cs typeface="Lato" panose="020F0502020204030203" pitchFamily="34" charset="0"/>
            </a:endParaRPr>
          </a:p>
        </p:txBody>
      </p:sp>
      <p:pic>
        <p:nvPicPr>
          <p:cNvPr id="23" name="consotrium logos">
            <a:extLst>
              <a:ext uri="{FF2B5EF4-FFF2-40B4-BE49-F238E27FC236}">
                <a16:creationId xmlns:a16="http://schemas.microsoft.com/office/drawing/2014/main" id="{BA714AA3-C00A-AC53-6348-83F03C341D9D}"/>
              </a:ext>
            </a:extLst>
          </p:cNvPr>
          <p:cNvPicPr>
            <a:picLocks noChangeAspect="1"/>
          </p:cNvPicPr>
          <p:nvPr/>
        </p:nvPicPr>
        <p:blipFill>
          <a:blip r:embed="rId4"/>
          <a:stretch>
            <a:fillRect/>
          </a:stretch>
        </p:blipFill>
        <p:spPr>
          <a:xfrm>
            <a:off x="1423955" y="5754864"/>
            <a:ext cx="8991600" cy="765326"/>
          </a:xfrm>
          <a:prstGeom prst="rect">
            <a:avLst/>
          </a:prstGeom>
        </p:spPr>
      </p:pic>
      <p:sp>
        <p:nvSpPr>
          <p:cNvPr id="25" name="TextBox 24">
            <a:extLst>
              <a:ext uri="{FF2B5EF4-FFF2-40B4-BE49-F238E27FC236}">
                <a16:creationId xmlns:a16="http://schemas.microsoft.com/office/drawing/2014/main" id="{0DBF0803-45EA-133A-1C4B-81807E094F9F}"/>
              </a:ext>
            </a:extLst>
          </p:cNvPr>
          <p:cNvSpPr txBox="1"/>
          <p:nvPr/>
        </p:nvSpPr>
        <p:spPr>
          <a:xfrm rot="16200000">
            <a:off x="10825829" y="1070025"/>
            <a:ext cx="2355494"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lumMod val="65000"/>
                    <a:lumOff val="35000"/>
                    <a:alpha val="65000"/>
                  </a:prstClr>
                </a:solidFill>
                <a:effectLst/>
                <a:uLnTx/>
                <a:uFillTx/>
                <a:latin typeface="Lato" panose="020F0502020204030203" pitchFamily="34" charset="0"/>
                <a:ea typeface="Lato" panose="020F0502020204030203" pitchFamily="34" charset="0"/>
                <a:cs typeface="Lato" panose="020F0502020204030203" pitchFamily="34" charset="0"/>
              </a:rPr>
              <a:t>Photographer credit. Click to edit name.</a:t>
            </a:r>
          </a:p>
        </p:txBody>
      </p:sp>
    </p:spTree>
    <p:extLst>
      <p:ext uri="{BB962C8B-B14F-4D97-AF65-F5344CB8AC3E}">
        <p14:creationId xmlns:p14="http://schemas.microsoft.com/office/powerpoint/2010/main" val="4031477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a:extLst>
              <a:ext uri="{FF2B5EF4-FFF2-40B4-BE49-F238E27FC236}">
                <a16:creationId xmlns:a16="http://schemas.microsoft.com/office/drawing/2014/main" id="{FC4A342B-21B9-9D5E-3D20-9C77557E05E6}"/>
              </a:ext>
            </a:extLst>
          </p:cNvPr>
          <p:cNvSpPr txBox="1"/>
          <p:nvPr/>
        </p:nvSpPr>
        <p:spPr>
          <a:xfrm>
            <a:off x="-9672" y="6615402"/>
            <a:ext cx="12241427" cy="230832"/>
          </a:xfrm>
          <a:prstGeom prst="rect">
            <a:avLst/>
          </a:prstGeom>
          <a:noFill/>
        </p:spPr>
        <p:txBody>
          <a:bodyPr wrap="square" rtlCol="0">
            <a:spAutoFit/>
          </a:bodyPr>
          <a:lstStyle/>
          <a:p>
            <a:pPr algn="ctr"/>
            <a:r>
              <a:rPr lang="en-AU" sz="900" b="1" dirty="0">
                <a:solidFill>
                  <a:srgbClr val="BA2031"/>
                </a:solidFill>
                <a:latin typeface="Lato" panose="020F0502020204030203" pitchFamily="34" charset="0"/>
                <a:ea typeface="Lato" panose="020F0502020204030203" pitchFamily="34" charset="0"/>
                <a:cs typeface="Lato" panose="020F0502020204030203" pitchFamily="34" charset="0"/>
              </a:rPr>
              <a:t>READY: </a:t>
            </a:r>
            <a:r>
              <a:rPr lang="en-AU" sz="9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Global Readiness for Major Disease Outbreak Response</a:t>
            </a:r>
            <a:endParaRPr lang="en-US" sz="9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5" name="Slide Number">
            <a:extLst>
              <a:ext uri="{FF2B5EF4-FFF2-40B4-BE49-F238E27FC236}">
                <a16:creationId xmlns:a16="http://schemas.microsoft.com/office/drawing/2014/main" id="{2374A80D-46F4-BCC4-F50D-4A46C1E5B1B9}"/>
              </a:ext>
            </a:extLst>
          </p:cNvPr>
          <p:cNvSpPr txBox="1"/>
          <p:nvPr/>
        </p:nvSpPr>
        <p:spPr>
          <a:xfrm>
            <a:off x="11213077" y="6575429"/>
            <a:ext cx="870065" cy="238527"/>
          </a:xfrm>
          <a:prstGeom prst="rect">
            <a:avLst/>
          </a:prstGeom>
          <a:noFill/>
        </p:spPr>
        <p:txBody>
          <a:bodyPr wrap="square" rtlCol="0">
            <a:spAutoFit/>
          </a:bodyPr>
          <a:lstStyle/>
          <a:p>
            <a:r>
              <a:rPr lang="en-US" sz="950" b="1" dirty="0">
                <a:solidFill>
                  <a:schemeClr val="bg1"/>
                </a:solidFill>
                <a:latin typeface="Lato" panose="020F0502020204030203" pitchFamily="34" charset="0"/>
                <a:ea typeface="Lato" panose="020F0502020204030203" pitchFamily="34" charset="0"/>
                <a:cs typeface="Lato" panose="020F0502020204030203" pitchFamily="34" charset="0"/>
              </a:rPr>
              <a:t>SLIDE TWO</a:t>
            </a:r>
          </a:p>
        </p:txBody>
      </p:sp>
      <p:sp>
        <p:nvSpPr>
          <p:cNvPr id="10" name="vertical line">
            <a:extLst>
              <a:ext uri="{FF2B5EF4-FFF2-40B4-BE49-F238E27FC236}">
                <a16:creationId xmlns:a16="http://schemas.microsoft.com/office/drawing/2014/main" id="{1FE99D2B-AF39-E6CB-A1C1-8061DB46BB9B}"/>
              </a:ext>
            </a:extLst>
          </p:cNvPr>
          <p:cNvSpPr/>
          <p:nvPr/>
        </p:nvSpPr>
        <p:spPr>
          <a:xfrm>
            <a:off x="12083141" y="0"/>
            <a:ext cx="148613" cy="6858000"/>
          </a:xfrm>
          <a:prstGeom prst="rect">
            <a:avLst/>
          </a:prstGeom>
          <a:solidFill>
            <a:srgbClr val="BA2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Title">
            <a:extLst>
              <a:ext uri="{FF2B5EF4-FFF2-40B4-BE49-F238E27FC236}">
                <a16:creationId xmlns:a16="http://schemas.microsoft.com/office/drawing/2014/main" id="{300E03E4-0ADB-2446-5456-83DC6A469310}"/>
              </a:ext>
            </a:extLst>
          </p:cNvPr>
          <p:cNvSpPr txBox="1"/>
          <p:nvPr/>
        </p:nvSpPr>
        <p:spPr>
          <a:xfrm>
            <a:off x="257931" y="298316"/>
            <a:ext cx="11825209" cy="615553"/>
          </a:xfrm>
          <a:prstGeom prst="rect">
            <a:avLst/>
          </a:prstGeom>
          <a:noFill/>
        </p:spPr>
        <p:txBody>
          <a:bodyPr wrap="square" rtlCol="0">
            <a:spAutoFit/>
          </a:bodyPr>
          <a:lstStyle/>
          <a:p>
            <a:r>
              <a:rPr lang="en-US" sz="3400" b="1" spc="600" dirty="0">
                <a:ln w="25400">
                  <a:noFill/>
                </a:ln>
                <a:solidFill>
                  <a:srgbClr val="BA2031"/>
                </a:solidFill>
                <a:latin typeface="Century Gothic" panose="020B0502020202020204" pitchFamily="34" charset="0"/>
                <a:ea typeface="Lato" panose="020F0502020204030203" pitchFamily="34" charset="0"/>
                <a:cs typeface="Lato" panose="020F0502020204030203" pitchFamily="34" charset="0"/>
              </a:rPr>
              <a:t>What is the RCCE Capacity Assessment?</a:t>
            </a:r>
          </a:p>
        </p:txBody>
      </p:sp>
      <p:sp>
        <p:nvSpPr>
          <p:cNvPr id="13" name="text box">
            <a:extLst>
              <a:ext uri="{FF2B5EF4-FFF2-40B4-BE49-F238E27FC236}">
                <a16:creationId xmlns:a16="http://schemas.microsoft.com/office/drawing/2014/main" id="{3F0E3942-8B8A-D474-FD12-B73057AD265E}"/>
              </a:ext>
            </a:extLst>
          </p:cNvPr>
          <p:cNvSpPr txBox="1"/>
          <p:nvPr/>
        </p:nvSpPr>
        <p:spPr>
          <a:xfrm>
            <a:off x="381904" y="1508932"/>
            <a:ext cx="10530267" cy="4401205"/>
          </a:xfrm>
          <a:prstGeom prst="rect">
            <a:avLst/>
          </a:prstGeom>
          <a:noFill/>
        </p:spPr>
        <p:txBody>
          <a:bodyPr wrap="square" rtlCol="0">
            <a:spAutoFit/>
          </a:bodyPr>
          <a:lstStyle/>
          <a:p>
            <a:pPr marL="61913">
              <a:spcBef>
                <a:spcPts val="0"/>
              </a:spcBef>
              <a:buSzPts val="2800"/>
            </a:pPr>
            <a:r>
              <a:rPr lang="en-US" sz="2800" dirty="0">
                <a:latin typeface="Century Gothic"/>
                <a:ea typeface="Century Gothic"/>
                <a:cs typeface="Century Gothic"/>
                <a:sym typeface="Century Gothic"/>
              </a:rPr>
              <a:t>The RCCE Capacity Assessment is a tool to:</a:t>
            </a:r>
            <a:br>
              <a:rPr lang="en-US" sz="2800" dirty="0">
                <a:latin typeface="Century Gothic"/>
                <a:ea typeface="Century Gothic"/>
                <a:cs typeface="Century Gothic"/>
                <a:sym typeface="Century Gothic"/>
              </a:rPr>
            </a:br>
            <a:endParaRPr lang="en-US" sz="2800" dirty="0">
              <a:latin typeface="Century Gothic"/>
              <a:ea typeface="Century Gothic"/>
              <a:cs typeface="Century Gothic"/>
              <a:sym typeface="Century Gothic"/>
            </a:endParaRPr>
          </a:p>
          <a:p>
            <a:pPr marL="519113" indent="-457200">
              <a:spcBef>
                <a:spcPts val="0"/>
              </a:spcBef>
              <a:buSzPts val="2800"/>
              <a:buFont typeface="Arial" panose="020B0604020202020204" pitchFamily="34" charset="0"/>
              <a:buChar char="•"/>
            </a:pPr>
            <a:r>
              <a:rPr lang="en-US" sz="2800" dirty="0">
                <a:latin typeface="Century Gothic"/>
                <a:ea typeface="Century Gothic"/>
                <a:cs typeface="Century Gothic"/>
                <a:sym typeface="Century Gothic"/>
              </a:rPr>
              <a:t>Help you identify priorities for building individual staff capacity to address risk communication and community engagement and the social and behavioral drivers that impact the effectiveness of major outbreak responses.</a:t>
            </a:r>
            <a:br>
              <a:rPr lang="en-US" sz="2800" dirty="0">
                <a:latin typeface="Century Gothic"/>
                <a:ea typeface="Century Gothic"/>
                <a:cs typeface="Century Gothic"/>
                <a:sym typeface="Century Gothic"/>
              </a:rPr>
            </a:br>
            <a:r>
              <a:rPr lang="en-US" sz="2800" dirty="0">
                <a:latin typeface="Century Gothic"/>
                <a:ea typeface="Century Gothic"/>
                <a:cs typeface="Century Gothic"/>
                <a:sym typeface="Century Gothic"/>
              </a:rPr>
              <a:t> </a:t>
            </a:r>
            <a:endParaRPr lang="en-US" sz="2800" dirty="0"/>
          </a:p>
          <a:p>
            <a:pPr marL="519113" indent="-457200">
              <a:buSzPts val="2800"/>
              <a:buFont typeface="Arial" panose="020B0604020202020204" pitchFamily="34" charset="0"/>
              <a:buChar char="•"/>
            </a:pPr>
            <a:r>
              <a:rPr lang="en-US" sz="2800" dirty="0">
                <a:latin typeface="Century Gothic"/>
                <a:ea typeface="Century Gothic"/>
                <a:cs typeface="Century Gothic"/>
                <a:sym typeface="Century Gothic"/>
              </a:rPr>
              <a:t>Allow you to measure changes in capacity overtime by establishing a baseline for capacity planning and identifying goals. </a:t>
            </a:r>
            <a:endParaRPr lang="en-US" sz="2800" dirty="0"/>
          </a:p>
        </p:txBody>
      </p:sp>
      <p:sp>
        <p:nvSpPr>
          <p:cNvPr id="28" name="horizontal line">
            <a:extLst>
              <a:ext uri="{FF2B5EF4-FFF2-40B4-BE49-F238E27FC236}">
                <a16:creationId xmlns:a16="http://schemas.microsoft.com/office/drawing/2014/main" id="{1A0A43A7-00DE-B807-EC16-AA249E5CD907}"/>
              </a:ext>
            </a:extLst>
          </p:cNvPr>
          <p:cNvSpPr/>
          <p:nvPr/>
        </p:nvSpPr>
        <p:spPr>
          <a:xfrm>
            <a:off x="-9672" y="1107901"/>
            <a:ext cx="5656710" cy="45719"/>
          </a:xfrm>
          <a:prstGeom prst="rect">
            <a:avLst/>
          </a:prstGeom>
          <a:solidFill>
            <a:srgbClr val="BA2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A2031"/>
              </a:solidFill>
            </a:endParaRPr>
          </a:p>
        </p:txBody>
      </p:sp>
    </p:spTree>
    <p:extLst>
      <p:ext uri="{BB962C8B-B14F-4D97-AF65-F5344CB8AC3E}">
        <p14:creationId xmlns:p14="http://schemas.microsoft.com/office/powerpoint/2010/main" val="3773267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4" name="Oval 3"/>
          <p:cNvSpPr/>
          <p:nvPr/>
        </p:nvSpPr>
        <p:spPr>
          <a:xfrm>
            <a:off x="3337893" y="608772"/>
            <a:ext cx="5575852" cy="5575852"/>
          </a:xfrm>
          <a:prstGeom prst="ellipse">
            <a:avLst/>
          </a:prstGeom>
          <a:solidFill>
            <a:srgbClr val="C00000"/>
          </a:solidFill>
          <a:ln w="254000">
            <a:solidFill>
              <a:schemeClr val="tx1">
                <a:lumMod val="95000"/>
                <a:lumOff val="5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5" name="Straight Connector 4"/>
          <p:cNvCxnSpPr/>
          <p:nvPr/>
        </p:nvCxnSpPr>
        <p:spPr>
          <a:xfrm>
            <a:off x="3586372" y="3400271"/>
            <a:ext cx="505404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p:nvSpPr>
        <p:spPr>
          <a:xfrm>
            <a:off x="1527092" y="2593194"/>
            <a:ext cx="9144000" cy="1936186"/>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4050" b="0" i="0" u="none" strike="noStrike" kern="1200" cap="none" spc="0" normalizeH="0" baseline="0" noProof="0" dirty="0">
                <a:ln>
                  <a:noFill/>
                </a:ln>
                <a:solidFill>
                  <a:prstClr val="white"/>
                </a:solidFill>
                <a:effectLst/>
                <a:uLnTx/>
                <a:uFillTx/>
                <a:latin typeface="Century Gothic" charset="0"/>
                <a:ea typeface="Century Gothic" charset="0"/>
                <a:cs typeface="Century Gothic" charset="0"/>
              </a:rPr>
              <a:t>Instructions</a:t>
            </a:r>
          </a:p>
        </p:txBody>
      </p:sp>
    </p:spTree>
    <p:extLst>
      <p:ext uri="{BB962C8B-B14F-4D97-AF65-F5344CB8AC3E}">
        <p14:creationId xmlns:p14="http://schemas.microsoft.com/office/powerpoint/2010/main" val="4072595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a:extLst>
              <a:ext uri="{FF2B5EF4-FFF2-40B4-BE49-F238E27FC236}">
                <a16:creationId xmlns:a16="http://schemas.microsoft.com/office/drawing/2014/main" id="{FC4A342B-21B9-9D5E-3D20-9C77557E05E6}"/>
              </a:ext>
            </a:extLst>
          </p:cNvPr>
          <p:cNvSpPr txBox="1"/>
          <p:nvPr/>
        </p:nvSpPr>
        <p:spPr>
          <a:xfrm>
            <a:off x="-9672" y="6615402"/>
            <a:ext cx="12241427" cy="230832"/>
          </a:xfrm>
          <a:prstGeom prst="rect">
            <a:avLst/>
          </a:prstGeom>
          <a:noFill/>
        </p:spPr>
        <p:txBody>
          <a:bodyPr wrap="square" rtlCol="0">
            <a:spAutoFit/>
          </a:bodyPr>
          <a:lstStyle/>
          <a:p>
            <a:pPr algn="ctr"/>
            <a:r>
              <a:rPr lang="en-AU" sz="900" b="1" dirty="0">
                <a:solidFill>
                  <a:srgbClr val="BA2031"/>
                </a:solidFill>
                <a:latin typeface="Lato" panose="020F0502020204030203" pitchFamily="34" charset="0"/>
                <a:ea typeface="Lato" panose="020F0502020204030203" pitchFamily="34" charset="0"/>
                <a:cs typeface="Lato" panose="020F0502020204030203" pitchFamily="34" charset="0"/>
              </a:rPr>
              <a:t>READY: </a:t>
            </a:r>
            <a:r>
              <a:rPr lang="en-AU" sz="9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Global Readiness for Major Disease Outbreak Response</a:t>
            </a:r>
            <a:endParaRPr lang="en-US" sz="9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5" name="Slide Number">
            <a:extLst>
              <a:ext uri="{FF2B5EF4-FFF2-40B4-BE49-F238E27FC236}">
                <a16:creationId xmlns:a16="http://schemas.microsoft.com/office/drawing/2014/main" id="{2374A80D-46F4-BCC4-F50D-4A46C1E5B1B9}"/>
              </a:ext>
            </a:extLst>
          </p:cNvPr>
          <p:cNvSpPr txBox="1"/>
          <p:nvPr/>
        </p:nvSpPr>
        <p:spPr>
          <a:xfrm>
            <a:off x="11213077" y="6575429"/>
            <a:ext cx="870065" cy="238527"/>
          </a:xfrm>
          <a:prstGeom prst="rect">
            <a:avLst/>
          </a:prstGeom>
          <a:noFill/>
        </p:spPr>
        <p:txBody>
          <a:bodyPr wrap="square" rtlCol="0">
            <a:spAutoFit/>
          </a:bodyPr>
          <a:lstStyle/>
          <a:p>
            <a:r>
              <a:rPr lang="en-US" sz="950" b="1" dirty="0">
                <a:solidFill>
                  <a:schemeClr val="bg1"/>
                </a:solidFill>
                <a:latin typeface="Lato" panose="020F0502020204030203" pitchFamily="34" charset="0"/>
                <a:ea typeface="Lato" panose="020F0502020204030203" pitchFamily="34" charset="0"/>
                <a:cs typeface="Lato" panose="020F0502020204030203" pitchFamily="34" charset="0"/>
              </a:rPr>
              <a:t>SLIDE TWO</a:t>
            </a:r>
          </a:p>
        </p:txBody>
      </p:sp>
      <p:sp>
        <p:nvSpPr>
          <p:cNvPr id="10" name="vertical line">
            <a:extLst>
              <a:ext uri="{FF2B5EF4-FFF2-40B4-BE49-F238E27FC236}">
                <a16:creationId xmlns:a16="http://schemas.microsoft.com/office/drawing/2014/main" id="{1FE99D2B-AF39-E6CB-A1C1-8061DB46BB9B}"/>
              </a:ext>
            </a:extLst>
          </p:cNvPr>
          <p:cNvSpPr/>
          <p:nvPr/>
        </p:nvSpPr>
        <p:spPr>
          <a:xfrm>
            <a:off x="12083141" y="0"/>
            <a:ext cx="148613" cy="6858000"/>
          </a:xfrm>
          <a:prstGeom prst="rect">
            <a:avLst/>
          </a:prstGeom>
          <a:solidFill>
            <a:srgbClr val="BA2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Title">
            <a:extLst>
              <a:ext uri="{FF2B5EF4-FFF2-40B4-BE49-F238E27FC236}">
                <a16:creationId xmlns:a16="http://schemas.microsoft.com/office/drawing/2014/main" id="{300E03E4-0ADB-2446-5456-83DC6A469310}"/>
              </a:ext>
            </a:extLst>
          </p:cNvPr>
          <p:cNvSpPr txBox="1"/>
          <p:nvPr/>
        </p:nvSpPr>
        <p:spPr>
          <a:xfrm>
            <a:off x="257931" y="298316"/>
            <a:ext cx="6564253" cy="630942"/>
          </a:xfrm>
          <a:prstGeom prst="rect">
            <a:avLst/>
          </a:prstGeom>
          <a:noFill/>
        </p:spPr>
        <p:txBody>
          <a:bodyPr wrap="square" rtlCol="0">
            <a:spAutoFit/>
          </a:bodyPr>
          <a:lstStyle/>
          <a:p>
            <a:r>
              <a:rPr lang="en-US" sz="3400" b="1" spc="600" dirty="0">
                <a:ln w="25400">
                  <a:noFill/>
                </a:ln>
                <a:solidFill>
                  <a:srgbClr val="BA2031"/>
                </a:solidFill>
                <a:latin typeface="Century Gothic" panose="020B0502020202020204" pitchFamily="34" charset="0"/>
                <a:ea typeface="Lato" panose="020F0502020204030203" pitchFamily="34" charset="0"/>
                <a:cs typeface="Lato" panose="020F0502020204030203" pitchFamily="34" charset="0"/>
              </a:rPr>
              <a:t>Instructions</a:t>
            </a:r>
          </a:p>
        </p:txBody>
      </p:sp>
      <p:sp>
        <p:nvSpPr>
          <p:cNvPr id="13" name="text box">
            <a:extLst>
              <a:ext uri="{FF2B5EF4-FFF2-40B4-BE49-F238E27FC236}">
                <a16:creationId xmlns:a16="http://schemas.microsoft.com/office/drawing/2014/main" id="{3F0E3942-8B8A-D474-FD12-B73057AD265E}"/>
              </a:ext>
            </a:extLst>
          </p:cNvPr>
          <p:cNvSpPr txBox="1"/>
          <p:nvPr/>
        </p:nvSpPr>
        <p:spPr>
          <a:xfrm>
            <a:off x="381904" y="1508932"/>
            <a:ext cx="10530267" cy="3970318"/>
          </a:xfrm>
          <a:prstGeom prst="rect">
            <a:avLst/>
          </a:prstGeom>
          <a:noFill/>
        </p:spPr>
        <p:txBody>
          <a:bodyPr wrap="square" rtlCol="0">
            <a:spAutoFit/>
          </a:bodyPr>
          <a:lstStyle/>
          <a:p>
            <a:pPr marL="0" indent="0">
              <a:spcBef>
                <a:spcPts val="0"/>
              </a:spcBef>
              <a:buSzPts val="2800"/>
              <a:buNone/>
            </a:pPr>
            <a:r>
              <a:rPr lang="en-US" sz="2800" b="1" u="sng" dirty="0">
                <a:latin typeface="Century Gothic"/>
                <a:ea typeface="Century Gothic"/>
                <a:cs typeface="Century Gothic"/>
                <a:sym typeface="Century Gothic"/>
              </a:rPr>
              <a:t>Instructions</a:t>
            </a:r>
            <a:r>
              <a:rPr lang="en-US" sz="2800" dirty="0">
                <a:latin typeface="Century Gothic"/>
                <a:ea typeface="Century Gothic"/>
                <a:cs typeface="Century Gothic"/>
                <a:sym typeface="Century Gothic"/>
              </a:rPr>
              <a:t>: For each question in the tool, there are four possible answers that range from stage 1 to stage 4. Please select the one that </a:t>
            </a:r>
            <a:r>
              <a:rPr lang="en-US" sz="2800" i="1" u="sng" dirty="0">
                <a:latin typeface="Century Gothic"/>
                <a:ea typeface="Century Gothic"/>
                <a:cs typeface="Century Gothic"/>
                <a:sym typeface="Century Gothic"/>
              </a:rPr>
              <a:t>best represents the stage your you are in</a:t>
            </a:r>
            <a:r>
              <a:rPr lang="en-US" sz="2800" dirty="0">
                <a:latin typeface="Century Gothic"/>
                <a:ea typeface="Century Gothic"/>
                <a:cs typeface="Century Gothic"/>
                <a:sym typeface="Century Gothic"/>
              </a:rPr>
              <a:t> by putting the number in the individual score column. </a:t>
            </a:r>
            <a:endParaRPr lang="en-US" sz="2800" dirty="0"/>
          </a:p>
          <a:p>
            <a:pPr marL="0" indent="0">
              <a:buSzPts val="2800"/>
              <a:buNone/>
            </a:pPr>
            <a:r>
              <a:rPr lang="en-US" sz="2800" dirty="0">
                <a:latin typeface="Century Gothic"/>
                <a:ea typeface="Century Gothic"/>
                <a:cs typeface="Century Gothic"/>
                <a:sym typeface="Century Gothic"/>
              </a:rPr>
              <a:t>If you do not know the answer to a question, please write “Do not know” in the comments section.  </a:t>
            </a:r>
          </a:p>
          <a:p>
            <a:pPr marL="0" indent="0">
              <a:buSzPts val="2800"/>
              <a:buNone/>
            </a:pPr>
            <a:endParaRPr lang="en-US" sz="2800" dirty="0">
              <a:latin typeface="Century Gothic"/>
              <a:sym typeface="Century Gothic"/>
            </a:endParaRPr>
          </a:p>
          <a:p>
            <a:pPr marL="0" indent="0">
              <a:buSzPts val="2800"/>
              <a:buNone/>
            </a:pPr>
            <a:r>
              <a:rPr lang="en-US" sz="2800" dirty="0">
                <a:latin typeface="Century Gothic"/>
                <a:sym typeface="Century Gothic"/>
              </a:rPr>
              <a:t>At the end of this assessment, work with your supervisor to fill out your capacity building priorities. </a:t>
            </a:r>
            <a:endParaRPr lang="en-US" sz="2800" dirty="0"/>
          </a:p>
        </p:txBody>
      </p:sp>
      <p:sp>
        <p:nvSpPr>
          <p:cNvPr id="28" name="horizontal line">
            <a:extLst>
              <a:ext uri="{FF2B5EF4-FFF2-40B4-BE49-F238E27FC236}">
                <a16:creationId xmlns:a16="http://schemas.microsoft.com/office/drawing/2014/main" id="{1A0A43A7-00DE-B807-EC16-AA249E5CD907}"/>
              </a:ext>
            </a:extLst>
          </p:cNvPr>
          <p:cNvSpPr/>
          <p:nvPr/>
        </p:nvSpPr>
        <p:spPr>
          <a:xfrm>
            <a:off x="-9672" y="1107901"/>
            <a:ext cx="5656710" cy="45719"/>
          </a:xfrm>
          <a:prstGeom prst="rect">
            <a:avLst/>
          </a:prstGeom>
          <a:solidFill>
            <a:srgbClr val="BA2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A2031"/>
              </a:solidFill>
            </a:endParaRPr>
          </a:p>
        </p:txBody>
      </p:sp>
    </p:spTree>
    <p:extLst>
      <p:ext uri="{BB962C8B-B14F-4D97-AF65-F5344CB8AC3E}">
        <p14:creationId xmlns:p14="http://schemas.microsoft.com/office/powerpoint/2010/main" val="736609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a:extLst>
              <a:ext uri="{FF2B5EF4-FFF2-40B4-BE49-F238E27FC236}">
                <a16:creationId xmlns:a16="http://schemas.microsoft.com/office/drawing/2014/main" id="{FC4A342B-21B9-9D5E-3D20-9C77557E05E6}"/>
              </a:ext>
            </a:extLst>
          </p:cNvPr>
          <p:cNvSpPr txBox="1"/>
          <p:nvPr/>
        </p:nvSpPr>
        <p:spPr>
          <a:xfrm>
            <a:off x="-9672" y="6615402"/>
            <a:ext cx="12241427" cy="230832"/>
          </a:xfrm>
          <a:prstGeom prst="rect">
            <a:avLst/>
          </a:prstGeom>
          <a:noFill/>
        </p:spPr>
        <p:txBody>
          <a:bodyPr wrap="square" rtlCol="0">
            <a:spAutoFit/>
          </a:bodyPr>
          <a:lstStyle/>
          <a:p>
            <a:pPr algn="ctr"/>
            <a:r>
              <a:rPr lang="en-AU" sz="900" b="1" dirty="0">
                <a:solidFill>
                  <a:srgbClr val="BA2031"/>
                </a:solidFill>
                <a:latin typeface="Lato" panose="020F0502020204030203" pitchFamily="34" charset="0"/>
                <a:ea typeface="Lato" panose="020F0502020204030203" pitchFamily="34" charset="0"/>
                <a:cs typeface="Lato" panose="020F0502020204030203" pitchFamily="34" charset="0"/>
              </a:rPr>
              <a:t>READY: </a:t>
            </a:r>
            <a:r>
              <a:rPr lang="en-AU" sz="9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Global Readiness for Major Disease Outbreak Response</a:t>
            </a:r>
            <a:endParaRPr lang="en-US" sz="9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5" name="Slide Number">
            <a:extLst>
              <a:ext uri="{FF2B5EF4-FFF2-40B4-BE49-F238E27FC236}">
                <a16:creationId xmlns:a16="http://schemas.microsoft.com/office/drawing/2014/main" id="{2374A80D-46F4-BCC4-F50D-4A46C1E5B1B9}"/>
              </a:ext>
            </a:extLst>
          </p:cNvPr>
          <p:cNvSpPr txBox="1"/>
          <p:nvPr/>
        </p:nvSpPr>
        <p:spPr>
          <a:xfrm>
            <a:off x="11213077" y="6575429"/>
            <a:ext cx="870065" cy="238527"/>
          </a:xfrm>
          <a:prstGeom prst="rect">
            <a:avLst/>
          </a:prstGeom>
          <a:noFill/>
        </p:spPr>
        <p:txBody>
          <a:bodyPr wrap="square" rtlCol="0">
            <a:spAutoFit/>
          </a:bodyPr>
          <a:lstStyle/>
          <a:p>
            <a:r>
              <a:rPr lang="en-US" sz="950" b="1" dirty="0">
                <a:solidFill>
                  <a:schemeClr val="bg1"/>
                </a:solidFill>
                <a:latin typeface="Lato" panose="020F0502020204030203" pitchFamily="34" charset="0"/>
                <a:ea typeface="Lato" panose="020F0502020204030203" pitchFamily="34" charset="0"/>
                <a:cs typeface="Lato" panose="020F0502020204030203" pitchFamily="34" charset="0"/>
              </a:rPr>
              <a:t>SLIDE TWO</a:t>
            </a:r>
          </a:p>
        </p:txBody>
      </p:sp>
      <p:sp>
        <p:nvSpPr>
          <p:cNvPr id="10" name="vertical line">
            <a:extLst>
              <a:ext uri="{FF2B5EF4-FFF2-40B4-BE49-F238E27FC236}">
                <a16:creationId xmlns:a16="http://schemas.microsoft.com/office/drawing/2014/main" id="{1FE99D2B-AF39-E6CB-A1C1-8061DB46BB9B}"/>
              </a:ext>
            </a:extLst>
          </p:cNvPr>
          <p:cNvSpPr/>
          <p:nvPr/>
        </p:nvSpPr>
        <p:spPr>
          <a:xfrm>
            <a:off x="12083141" y="0"/>
            <a:ext cx="148613" cy="6858000"/>
          </a:xfrm>
          <a:prstGeom prst="rect">
            <a:avLst/>
          </a:prstGeom>
          <a:solidFill>
            <a:srgbClr val="BA2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Title">
            <a:extLst>
              <a:ext uri="{FF2B5EF4-FFF2-40B4-BE49-F238E27FC236}">
                <a16:creationId xmlns:a16="http://schemas.microsoft.com/office/drawing/2014/main" id="{300E03E4-0ADB-2446-5456-83DC6A469310}"/>
              </a:ext>
            </a:extLst>
          </p:cNvPr>
          <p:cNvSpPr txBox="1"/>
          <p:nvPr/>
        </p:nvSpPr>
        <p:spPr>
          <a:xfrm>
            <a:off x="257931" y="298316"/>
            <a:ext cx="6564253" cy="630942"/>
          </a:xfrm>
          <a:prstGeom prst="rect">
            <a:avLst/>
          </a:prstGeom>
          <a:noFill/>
        </p:spPr>
        <p:txBody>
          <a:bodyPr wrap="square" rtlCol="0">
            <a:spAutoFit/>
          </a:bodyPr>
          <a:lstStyle/>
          <a:p>
            <a:r>
              <a:rPr lang="en-US" sz="3400" b="1" spc="600" dirty="0">
                <a:ln w="25400">
                  <a:noFill/>
                </a:ln>
                <a:solidFill>
                  <a:srgbClr val="BA2031"/>
                </a:solidFill>
                <a:latin typeface="Century Gothic" panose="020B0502020202020204" pitchFamily="34" charset="0"/>
                <a:ea typeface="Lato" panose="020F0502020204030203" pitchFamily="34" charset="0"/>
                <a:cs typeface="Lato" panose="020F0502020204030203" pitchFamily="34" charset="0"/>
              </a:rPr>
              <a:t>Instructions</a:t>
            </a:r>
          </a:p>
        </p:txBody>
      </p:sp>
      <p:sp>
        <p:nvSpPr>
          <p:cNvPr id="13" name="text box">
            <a:extLst>
              <a:ext uri="{FF2B5EF4-FFF2-40B4-BE49-F238E27FC236}">
                <a16:creationId xmlns:a16="http://schemas.microsoft.com/office/drawing/2014/main" id="{3F0E3942-8B8A-D474-FD12-B73057AD265E}"/>
              </a:ext>
            </a:extLst>
          </p:cNvPr>
          <p:cNvSpPr txBox="1"/>
          <p:nvPr/>
        </p:nvSpPr>
        <p:spPr>
          <a:xfrm>
            <a:off x="381904" y="1508932"/>
            <a:ext cx="10530267" cy="2246769"/>
          </a:xfrm>
          <a:prstGeom prst="rect">
            <a:avLst/>
          </a:prstGeom>
          <a:noFill/>
        </p:spPr>
        <p:txBody>
          <a:bodyPr wrap="square" rtlCol="0">
            <a:spAutoFit/>
          </a:bodyPr>
          <a:lstStyle/>
          <a:p>
            <a:pPr marL="0" indent="0">
              <a:spcBef>
                <a:spcPts val="0"/>
              </a:spcBef>
              <a:buSzPts val="2800"/>
              <a:buNone/>
            </a:pPr>
            <a:r>
              <a:rPr lang="en-US" sz="2800" dirty="0">
                <a:latin typeface="Century Gothic"/>
                <a:ea typeface="Century Gothic"/>
                <a:cs typeface="Century Gothic"/>
                <a:sym typeface="Century Gothic"/>
              </a:rPr>
              <a:t>It is advisable that you consult with an RCCE expert—and your supervisor within your organization—to help you analyze the results and develop a plan for filling your RCCE readiness capacity gaps based on your organizational priorities and context. </a:t>
            </a:r>
            <a:endParaRPr lang="en-US" sz="2800" dirty="0"/>
          </a:p>
        </p:txBody>
      </p:sp>
      <p:sp>
        <p:nvSpPr>
          <p:cNvPr id="28" name="horizontal line">
            <a:extLst>
              <a:ext uri="{FF2B5EF4-FFF2-40B4-BE49-F238E27FC236}">
                <a16:creationId xmlns:a16="http://schemas.microsoft.com/office/drawing/2014/main" id="{1A0A43A7-00DE-B807-EC16-AA249E5CD907}"/>
              </a:ext>
            </a:extLst>
          </p:cNvPr>
          <p:cNvSpPr/>
          <p:nvPr/>
        </p:nvSpPr>
        <p:spPr>
          <a:xfrm>
            <a:off x="-9672" y="1107901"/>
            <a:ext cx="5656710" cy="45719"/>
          </a:xfrm>
          <a:prstGeom prst="rect">
            <a:avLst/>
          </a:prstGeom>
          <a:solidFill>
            <a:srgbClr val="BA2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A2031"/>
              </a:solidFill>
            </a:endParaRPr>
          </a:p>
        </p:txBody>
      </p:sp>
    </p:spTree>
    <p:extLst>
      <p:ext uri="{BB962C8B-B14F-4D97-AF65-F5344CB8AC3E}">
        <p14:creationId xmlns:p14="http://schemas.microsoft.com/office/powerpoint/2010/main" val="4248894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4" name="Oval 3"/>
          <p:cNvSpPr/>
          <p:nvPr/>
        </p:nvSpPr>
        <p:spPr>
          <a:xfrm>
            <a:off x="3337893" y="608772"/>
            <a:ext cx="5575852" cy="5575852"/>
          </a:xfrm>
          <a:prstGeom prst="ellipse">
            <a:avLst/>
          </a:prstGeom>
          <a:solidFill>
            <a:srgbClr val="C00000"/>
          </a:solidFill>
          <a:ln w="254000">
            <a:solidFill>
              <a:schemeClr val="tx1">
                <a:lumMod val="95000"/>
                <a:lumOff val="5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5" name="Straight Connector 4"/>
          <p:cNvCxnSpPr/>
          <p:nvPr/>
        </p:nvCxnSpPr>
        <p:spPr>
          <a:xfrm>
            <a:off x="3586372" y="3400271"/>
            <a:ext cx="505404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p:nvSpPr>
        <p:spPr>
          <a:xfrm>
            <a:off x="1541395" y="1492814"/>
            <a:ext cx="9144000" cy="1936186"/>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4050" b="0" i="0" u="none" strike="noStrike" kern="1200" cap="none" spc="0" normalizeH="0" baseline="0" noProof="0" dirty="0">
                <a:ln>
                  <a:noFill/>
                </a:ln>
                <a:solidFill>
                  <a:prstClr val="white"/>
                </a:solidFill>
                <a:effectLst/>
                <a:uLnTx/>
                <a:uFillTx/>
                <a:latin typeface="Century Gothic" charset="0"/>
                <a:ea typeface="Century Gothic" charset="0"/>
                <a:cs typeface="Century Gothic" charset="0"/>
              </a:rPr>
              <a:t>RCCE </a:t>
            </a:r>
            <a:br>
              <a:rPr kumimoji="0" lang="en-US" sz="4050" b="0" i="0" u="none" strike="noStrike" kern="1200" cap="none" spc="0" normalizeH="0" baseline="0" noProof="0" dirty="0">
                <a:ln>
                  <a:noFill/>
                </a:ln>
                <a:solidFill>
                  <a:prstClr val="white"/>
                </a:solidFill>
                <a:effectLst/>
                <a:uLnTx/>
                <a:uFillTx/>
                <a:latin typeface="Century Gothic" charset="0"/>
                <a:ea typeface="Century Gothic" charset="0"/>
                <a:cs typeface="Century Gothic" charset="0"/>
              </a:rPr>
            </a:br>
            <a:r>
              <a:rPr kumimoji="0" lang="en-US" sz="4050" b="0" i="0" u="none" strike="noStrike" kern="1200" cap="none" spc="0" normalizeH="0" baseline="0" noProof="0" dirty="0">
                <a:ln>
                  <a:noFill/>
                </a:ln>
                <a:solidFill>
                  <a:prstClr val="white"/>
                </a:solidFill>
                <a:effectLst/>
                <a:uLnTx/>
                <a:uFillTx/>
                <a:latin typeface="Century Gothic" charset="0"/>
                <a:ea typeface="Century Gothic" charset="0"/>
                <a:cs typeface="Century Gothic" charset="0"/>
              </a:rPr>
              <a:t>Planning and </a:t>
            </a:r>
          </a:p>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4050" b="0" i="0" u="none" strike="noStrike" kern="1200" cap="none" spc="0" normalizeH="0" baseline="0" noProof="0" dirty="0">
                <a:ln>
                  <a:noFill/>
                </a:ln>
                <a:solidFill>
                  <a:prstClr val="white"/>
                </a:solidFill>
                <a:effectLst/>
                <a:uLnTx/>
                <a:uFillTx/>
                <a:latin typeface="Century Gothic" charset="0"/>
                <a:ea typeface="Century Gothic" charset="0"/>
                <a:cs typeface="Century Gothic" charset="0"/>
              </a:rPr>
              <a:t>Operations</a:t>
            </a:r>
          </a:p>
        </p:txBody>
      </p:sp>
    </p:spTree>
    <p:extLst>
      <p:ext uri="{BB962C8B-B14F-4D97-AF65-F5344CB8AC3E}">
        <p14:creationId xmlns:p14="http://schemas.microsoft.com/office/powerpoint/2010/main" val="1154048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753" y="303038"/>
            <a:ext cx="10396702" cy="1079735"/>
          </a:xfrm>
        </p:spPr>
        <p:txBody>
          <a:bodyPr anchor="t">
            <a:normAutofit fontScale="90000"/>
          </a:bodyPr>
          <a:lstStyle/>
          <a:p>
            <a:r>
              <a:rPr lang="en-US" sz="3000" dirty="0">
                <a:solidFill>
                  <a:srgbClr val="002060"/>
                </a:solidFill>
                <a:latin typeface="Century Gothic" charset="0"/>
                <a:ea typeface="Century Gothic" charset="0"/>
                <a:cs typeface="Century Gothic" charset="0"/>
              </a:rPr>
              <a:t>1. RCCE &amp; Emergency Planning</a:t>
            </a:r>
            <a:br>
              <a:rPr lang="en-US" sz="3000" dirty="0">
                <a:solidFill>
                  <a:srgbClr val="002060"/>
                </a:solidFill>
                <a:latin typeface="Century Gothic" charset="0"/>
                <a:ea typeface="Century Gothic" charset="0"/>
                <a:cs typeface="Century Gothic" charset="0"/>
              </a:rPr>
            </a:br>
            <a:br>
              <a:rPr lang="en-US" sz="3000" dirty="0">
                <a:solidFill>
                  <a:srgbClr val="002060"/>
                </a:solidFill>
                <a:latin typeface="Century Gothic" charset="0"/>
                <a:ea typeface="Century Gothic" charset="0"/>
                <a:cs typeface="Century Gothic" charset="0"/>
              </a:rPr>
            </a:br>
            <a:r>
              <a:rPr lang="en-US" sz="2400" i="1" dirty="0">
                <a:latin typeface="Century Gothic" panose="020B0502020202020204" pitchFamily="34" charset="0"/>
                <a:ea typeface="Lato" panose="020F0502020204030203" pitchFamily="34" charset="0"/>
                <a:cs typeface="Lato" panose="020F0502020204030203" pitchFamily="34" charset="0"/>
              </a:rPr>
              <a:t>To what degree are you able to </a:t>
            </a:r>
            <a:r>
              <a:rPr lang="en-US" sz="2400" b="1" i="1" dirty="0">
                <a:latin typeface="Century Gothic" panose="020B0502020202020204" pitchFamily="34" charset="0"/>
                <a:ea typeface="Lato" panose="020F0502020204030203" pitchFamily="34" charset="0"/>
                <a:cs typeface="Lato" panose="020F0502020204030203" pitchFamily="34" charset="0"/>
              </a:rPr>
              <a:t>integrate RCCE into emergency preparedness and response plans</a:t>
            </a:r>
            <a:r>
              <a:rPr lang="en-US" sz="2400" i="1" dirty="0">
                <a:latin typeface="Century Gothic" panose="020B0502020202020204" pitchFamily="34" charset="0"/>
                <a:ea typeface="Lato" panose="020F0502020204030203" pitchFamily="34" charset="0"/>
                <a:cs typeface="Lato" panose="020F0502020204030203" pitchFamily="34" charset="0"/>
              </a:rPr>
              <a:t>?</a:t>
            </a:r>
            <a:r>
              <a:rPr lang="en-US" sz="2400" i="1" dirty="0">
                <a:latin typeface="Century Gothic" panose="020B0502020202020204" pitchFamily="34" charset="0"/>
              </a:rPr>
              <a:t> </a:t>
            </a:r>
            <a:endParaRPr lang="en-US" sz="1800" b="1" i="1" dirty="0">
              <a:latin typeface="Century Gothic" panose="020B0502020202020204" pitchFamily="34" charset="0"/>
            </a:endParaRPr>
          </a:p>
        </p:txBody>
      </p:sp>
      <p:graphicFrame>
        <p:nvGraphicFramePr>
          <p:cNvPr id="7" name="Content Placeholder 4"/>
          <p:cNvGraphicFramePr>
            <a:graphicFrameLocks/>
          </p:cNvGraphicFramePr>
          <p:nvPr>
            <p:extLst>
              <p:ext uri="{D42A27DB-BD31-4B8C-83A1-F6EECF244321}">
                <p14:modId xmlns:p14="http://schemas.microsoft.com/office/powerpoint/2010/main" val="887083956"/>
              </p:ext>
            </p:extLst>
          </p:nvPr>
        </p:nvGraphicFramePr>
        <p:xfrm>
          <a:off x="733754" y="3556017"/>
          <a:ext cx="10964260" cy="3161824"/>
        </p:xfrm>
        <a:graphic>
          <a:graphicData uri="http://schemas.openxmlformats.org/drawingml/2006/table">
            <a:tbl>
              <a:tblPr firstRow="1" bandRow="1">
                <a:tableStyleId>{5C22544A-7EE6-4342-B048-85BDC9FD1C3A}</a:tableStyleId>
              </a:tblPr>
              <a:tblGrid>
                <a:gridCol w="2249719">
                  <a:extLst>
                    <a:ext uri="{9D8B030D-6E8A-4147-A177-3AD203B41FA5}">
                      <a16:colId xmlns:a16="http://schemas.microsoft.com/office/drawing/2014/main" val="20000"/>
                    </a:ext>
                  </a:extLst>
                </a:gridCol>
                <a:gridCol w="2249719">
                  <a:extLst>
                    <a:ext uri="{9D8B030D-6E8A-4147-A177-3AD203B41FA5}">
                      <a16:colId xmlns:a16="http://schemas.microsoft.com/office/drawing/2014/main" val="20001"/>
                    </a:ext>
                  </a:extLst>
                </a:gridCol>
                <a:gridCol w="2249719">
                  <a:extLst>
                    <a:ext uri="{9D8B030D-6E8A-4147-A177-3AD203B41FA5}">
                      <a16:colId xmlns:a16="http://schemas.microsoft.com/office/drawing/2014/main" val="20002"/>
                    </a:ext>
                  </a:extLst>
                </a:gridCol>
                <a:gridCol w="2249719">
                  <a:extLst>
                    <a:ext uri="{9D8B030D-6E8A-4147-A177-3AD203B41FA5}">
                      <a16:colId xmlns:a16="http://schemas.microsoft.com/office/drawing/2014/main" val="485119141"/>
                    </a:ext>
                  </a:extLst>
                </a:gridCol>
                <a:gridCol w="1965384">
                  <a:extLst>
                    <a:ext uri="{9D8B030D-6E8A-4147-A177-3AD203B41FA5}">
                      <a16:colId xmlns:a16="http://schemas.microsoft.com/office/drawing/2014/main" val="20003"/>
                    </a:ext>
                  </a:extLst>
                </a:gridCol>
              </a:tblGrid>
              <a:tr h="278130">
                <a:tc gridSpan="4">
                  <a:txBody>
                    <a:bodyPr/>
                    <a:lstStyle/>
                    <a:p>
                      <a:pPr algn="ctr"/>
                      <a:r>
                        <a:rPr lang="en-US" sz="1800" b="0" dirty="0">
                          <a:latin typeface="Century Gothic"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rowSpan="2">
                  <a:txBody>
                    <a:bodyPr/>
                    <a:lstStyle/>
                    <a:p>
                      <a:pPr algn="ctr"/>
                      <a:r>
                        <a:rPr lang="en-US" sz="1800" b="0" dirty="0">
                          <a:latin typeface="Century Gothic" charset="0"/>
                          <a:ea typeface="Century Gothic" charset="0"/>
                          <a:cs typeface="Century Gothic" charset="0"/>
                        </a:rPr>
                        <a:t>Individual Score</a:t>
                      </a:r>
                    </a:p>
                  </a:txBody>
                  <a:tcPr marL="68580" marR="68580" marT="34290" marB="34290" anchor="ctr">
                    <a:solidFill>
                      <a:srgbClr val="012377"/>
                    </a:solidFill>
                  </a:tcPr>
                </a:tc>
                <a:extLst>
                  <a:ext uri="{0D108BD9-81ED-4DB2-BD59-A6C34878D82A}">
                    <a16:rowId xmlns:a16="http://schemas.microsoft.com/office/drawing/2014/main" val="10000"/>
                  </a:ext>
                </a:extLst>
              </a:tr>
              <a:tr h="278130">
                <a:tc>
                  <a:txBody>
                    <a:bodyPr/>
                    <a:lstStyle/>
                    <a:p>
                      <a:pPr algn="ctr"/>
                      <a:r>
                        <a:rPr lang="en-US" sz="1800" b="0" dirty="0">
                          <a:solidFill>
                            <a:schemeClr val="bg1"/>
                          </a:solidFill>
                          <a:latin typeface="+mn-lt"/>
                          <a:ea typeface="Wingdings" charset="2"/>
                          <a:cs typeface="Wingdings" charset="2"/>
                        </a:rPr>
                        <a:t>1: </a:t>
                      </a:r>
                      <a:r>
                        <a:rPr lang="en-US" sz="1800" b="0" kern="1200" dirty="0">
                          <a:solidFill>
                            <a:schemeClr val="bg1"/>
                          </a:solidFill>
                          <a:effectLst/>
                          <a:latin typeface="Century Gothic" panose="020B0502020202020204" pitchFamily="34" charset="0"/>
                          <a:ea typeface="+mn-ea"/>
                          <a:cs typeface="+mn-cs"/>
                        </a:rPr>
                        <a:t>Limited</a:t>
                      </a:r>
                      <a:endParaRPr lang="en-US" sz="1800" b="0" dirty="0">
                        <a:solidFill>
                          <a:schemeClr val="bg1"/>
                        </a:solidFill>
                        <a:latin typeface="+mn-lt"/>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mn-lt"/>
                          <a:ea typeface="Wingdings" charset="2"/>
                          <a:cs typeface="Wingdings" charset="2"/>
                        </a:rPr>
                        <a:t>2: </a:t>
                      </a:r>
                      <a:r>
                        <a:rPr lang="en-US" sz="1800" b="0" kern="1200" dirty="0">
                          <a:solidFill>
                            <a:schemeClr val="bg1"/>
                          </a:solidFill>
                          <a:effectLst/>
                          <a:latin typeface="Century Gothic" panose="020B0502020202020204" pitchFamily="34" charset="0"/>
                          <a:ea typeface="+mn-ea"/>
                          <a:cs typeface="+mn-cs"/>
                        </a:rPr>
                        <a:t>Novice</a:t>
                      </a:r>
                      <a:endParaRPr lang="en-US" sz="1800" b="0" dirty="0">
                        <a:solidFill>
                          <a:schemeClr val="bg1"/>
                        </a:solidFill>
                        <a:latin typeface="+mn-lt"/>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mn-lt"/>
                          <a:ea typeface="Wingdings" charset="2"/>
                          <a:cs typeface="Wingdings" charset="2"/>
                        </a:rPr>
                        <a:t>3: </a:t>
                      </a:r>
                      <a:r>
                        <a:rPr lang="en-US" sz="1800" b="0" kern="1200" dirty="0">
                          <a:solidFill>
                            <a:schemeClr val="bg1"/>
                          </a:solidFill>
                          <a:effectLst/>
                          <a:latin typeface="Century Gothic" panose="020B0502020202020204" pitchFamily="34" charset="0"/>
                          <a:ea typeface="+mn-ea"/>
                          <a:cs typeface="+mn-cs"/>
                        </a:rPr>
                        <a:t>Experienced</a:t>
                      </a:r>
                      <a:endParaRPr lang="en-US" sz="1800" b="0" dirty="0">
                        <a:solidFill>
                          <a:schemeClr val="bg1"/>
                        </a:solidFill>
                        <a:latin typeface="+mn-lt"/>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mn-lt"/>
                          <a:ea typeface="Wingdings" charset="2"/>
                          <a:cs typeface="Wingdings" charset="2"/>
                        </a:rPr>
                        <a:t>4: </a:t>
                      </a:r>
                      <a:r>
                        <a:rPr lang="en-US" sz="1800" b="0" kern="1200" dirty="0">
                          <a:solidFill>
                            <a:schemeClr val="bg1"/>
                          </a:solidFill>
                          <a:effectLst/>
                          <a:latin typeface="Century Gothic" panose="020B0502020202020204" pitchFamily="34" charset="0"/>
                          <a:ea typeface="+mn-ea"/>
                          <a:cs typeface="+mn-cs"/>
                        </a:rPr>
                        <a:t>Expert</a:t>
                      </a:r>
                      <a:endParaRPr lang="en-US" sz="1800" b="0" dirty="0">
                        <a:solidFill>
                          <a:schemeClr val="bg1"/>
                        </a:solidFill>
                        <a:latin typeface="+mn-lt"/>
                        <a:ea typeface="Wingdings" charset="2"/>
                        <a:cs typeface="Wingdings" charset="2"/>
                      </a:endParaRPr>
                    </a:p>
                  </a:txBody>
                  <a:tcPr marL="68580" marR="68580" marT="34290" marB="34290" anchor="ctr">
                    <a:solidFill>
                      <a:srgbClr val="012377"/>
                    </a:solidFill>
                  </a:tcPr>
                </a:tc>
                <a:tc vMerge="1">
                  <a:txBody>
                    <a:bodyPr/>
                    <a:lstStyle/>
                    <a:p>
                      <a:endParaRPr lang="en-US" dirty="0"/>
                    </a:p>
                  </a:txBody>
                  <a:tcPr/>
                </a:tc>
                <a:extLst>
                  <a:ext uri="{0D108BD9-81ED-4DB2-BD59-A6C34878D82A}">
                    <a16:rowId xmlns:a16="http://schemas.microsoft.com/office/drawing/2014/main" val="10001"/>
                  </a:ext>
                </a:extLst>
              </a:tr>
              <a:tr h="759143">
                <a:tc>
                  <a:txBody>
                    <a:bodyPr/>
                    <a:lstStyle/>
                    <a:p>
                      <a:pPr algn="ctr" fontAlgn="t"/>
                      <a:r>
                        <a:rPr lang="en-US" sz="1800" kern="1200" dirty="0">
                          <a:solidFill>
                            <a:schemeClr val="dk1"/>
                          </a:solidFill>
                          <a:effectLst/>
                          <a:latin typeface="Century Gothic" panose="020B0502020202020204" pitchFamily="34" charset="0"/>
                          <a:ea typeface="+mn-ea"/>
                          <a:cs typeface="+mn-cs"/>
                        </a:rPr>
                        <a:t>I do not integrate RCCE into these plans.</a:t>
                      </a:r>
                      <a:r>
                        <a:rPr lang="en-US" sz="1800" dirty="0">
                          <a:effectLst/>
                          <a:latin typeface="Century Gothic" panose="020B0502020202020204" pitchFamily="34" charset="0"/>
                        </a:rPr>
                        <a:t>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t"/>
                      <a:r>
                        <a:rPr lang="en-US" sz="1800" kern="1200" dirty="0">
                          <a:solidFill>
                            <a:schemeClr val="dk1"/>
                          </a:solidFill>
                          <a:effectLst/>
                          <a:latin typeface="Century Gothic" panose="020B0502020202020204" pitchFamily="34" charset="0"/>
                          <a:ea typeface="+mn-ea"/>
                          <a:cs typeface="+mn-cs"/>
                        </a:rPr>
                        <a:t>I can integrate some RCCE activities but mostly focusing on providing information to communities.</a:t>
                      </a:r>
                      <a:r>
                        <a:rPr lang="en-US" sz="1800" dirty="0">
                          <a:effectLst/>
                          <a:latin typeface="Century Gothic" panose="020B0502020202020204" pitchFamily="34" charset="0"/>
                        </a:rPr>
                        <a:t>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t"/>
                      <a:r>
                        <a:rPr lang="en-US" sz="1800" kern="1200" dirty="0">
                          <a:solidFill>
                            <a:schemeClr val="dk1"/>
                          </a:solidFill>
                          <a:effectLst/>
                          <a:latin typeface="Century Gothic" panose="020B0502020202020204" pitchFamily="34" charset="0"/>
                          <a:ea typeface="+mn-ea"/>
                          <a:cs typeface="+mn-cs"/>
                        </a:rPr>
                        <a:t>I can integrate elements that lead to participatory RCCE activities that facilitate behavior change.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t"/>
                      <a:r>
                        <a:rPr lang="en-US" sz="1800" kern="1200" dirty="0">
                          <a:solidFill>
                            <a:schemeClr val="dk1"/>
                          </a:solidFill>
                          <a:effectLst/>
                          <a:latin typeface="Century Gothic" panose="020B0502020202020204" pitchFamily="34" charset="0"/>
                          <a:ea typeface="+mn-ea"/>
                          <a:cs typeface="+mn-cs"/>
                        </a:rPr>
                        <a:t>I can lead the process of integrating participatory RCCE activities that facilitate behavior change and can clearly mentor staff on the process.</a:t>
                      </a:r>
                      <a:r>
                        <a:rPr lang="en-US" sz="1800" dirty="0">
                          <a:effectLst/>
                          <a:latin typeface="Century Gothic" panose="020B0502020202020204" pitchFamily="34" charset="0"/>
                        </a:rPr>
                        <a:t>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ctr">
                        <a:spcBef>
                          <a:spcPts val="1200"/>
                        </a:spcBef>
                        <a:spcAft>
                          <a:spcPts val="1200"/>
                        </a:spcAft>
                      </a:pPr>
                      <a:endParaRPr lang="sk-SK" sz="1800" b="0" i="0" u="none" strike="noStrike" dirty="0">
                        <a:solidFill>
                          <a:srgbClr val="002060"/>
                        </a:solidFill>
                        <a:effectLst/>
                        <a:latin typeface="Calibri" charset="0"/>
                      </a:endParaRPr>
                    </a:p>
                  </a:txBody>
                  <a:tcPr marL="4763" marR="4763" marT="4763" marB="0" anchor="ctr">
                    <a:solidFill>
                      <a:schemeClr val="bg2"/>
                    </a:solidFill>
                  </a:tcPr>
                </a:tc>
                <a:extLst>
                  <a:ext uri="{0D108BD9-81ED-4DB2-BD59-A6C34878D82A}">
                    <a16:rowId xmlns:a16="http://schemas.microsoft.com/office/drawing/2014/main" val="10002"/>
                  </a:ext>
                </a:extLst>
              </a:tr>
            </a:tbl>
          </a:graphicData>
        </a:graphic>
      </p:graphicFrame>
      <p:graphicFrame>
        <p:nvGraphicFramePr>
          <p:cNvPr id="4" name="Table 3">
            <a:extLst>
              <a:ext uri="{FF2B5EF4-FFF2-40B4-BE49-F238E27FC236}">
                <a16:creationId xmlns:a16="http://schemas.microsoft.com/office/drawing/2014/main" id="{1E066575-5C93-5B40-9C67-C844BD7448DA}"/>
              </a:ext>
            </a:extLst>
          </p:cNvPr>
          <p:cNvGraphicFramePr>
            <a:graphicFrameLocks noGrp="1"/>
          </p:cNvGraphicFramePr>
          <p:nvPr>
            <p:extLst>
              <p:ext uri="{D42A27DB-BD31-4B8C-83A1-F6EECF244321}">
                <p14:modId xmlns:p14="http://schemas.microsoft.com/office/powerpoint/2010/main" val="87575104"/>
              </p:ext>
            </p:extLst>
          </p:nvPr>
        </p:nvGraphicFramePr>
        <p:xfrm>
          <a:off x="733753" y="1920240"/>
          <a:ext cx="10964261" cy="1508760"/>
        </p:xfrm>
        <a:graphic>
          <a:graphicData uri="http://schemas.openxmlformats.org/drawingml/2006/table">
            <a:tbl>
              <a:tblPr firstRow="1" bandRow="1">
                <a:tableStyleId>{5C22544A-7EE6-4342-B048-85BDC9FD1C3A}</a:tableStyleId>
              </a:tblPr>
              <a:tblGrid>
                <a:gridCol w="10964261">
                  <a:extLst>
                    <a:ext uri="{9D8B030D-6E8A-4147-A177-3AD203B41FA5}">
                      <a16:colId xmlns:a16="http://schemas.microsoft.com/office/drawing/2014/main" val="2430836986"/>
                    </a:ext>
                  </a:extLst>
                </a:gridCol>
              </a:tblGrid>
              <a:tr h="2781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latin typeface="Century Gothic" panose="020B0502020202020204" pitchFamily="34" charset="0"/>
                        </a:rPr>
                        <a:t>Guidelines</a:t>
                      </a:r>
                    </a:p>
                  </a:txBody>
                  <a:tcPr marL="68580" marR="68580" marT="34290" marB="34290">
                    <a:solidFill>
                      <a:srgbClr val="012377"/>
                    </a:solidFill>
                  </a:tcPr>
                </a:tc>
                <a:extLst>
                  <a:ext uri="{0D108BD9-81ED-4DB2-BD59-A6C34878D82A}">
                    <a16:rowId xmlns:a16="http://schemas.microsoft.com/office/drawing/2014/main" val="133040985"/>
                  </a:ext>
                </a:extLst>
              </a:tr>
              <a:tr h="531495">
                <a:tc>
                  <a:txBody>
                    <a:bodyPr/>
                    <a:lstStyle/>
                    <a:p>
                      <a:pPr lvl="0"/>
                      <a:r>
                        <a:rPr lang="en-US" sz="1800" kern="1200" dirty="0">
                          <a:solidFill>
                            <a:schemeClr val="dk1"/>
                          </a:solidFill>
                          <a:effectLst/>
                          <a:latin typeface="Century Gothic" panose="020B0502020202020204" pitchFamily="34" charset="0"/>
                          <a:ea typeface="+mn-ea"/>
                          <a:cs typeface="+mn-cs"/>
                        </a:rPr>
                        <a:t>An emergency and outbreak preparedness plan typically considers: Risk mapping and contextual analysis, governance and leadership roles, HR/staffing, coordination, supply chain and logistics, resource mobilization and financial considerations, emergency response planning (scenarios)</a:t>
                      </a:r>
                      <a:r>
                        <a:rPr lang="en-US" sz="1800" dirty="0">
                          <a:effectLst/>
                          <a:latin typeface="Century Gothic" panose="020B0502020202020204" pitchFamily="34" charset="0"/>
                        </a:rPr>
                        <a:t> </a:t>
                      </a:r>
                      <a:endParaRPr lang="en-US" sz="1800" dirty="0">
                        <a:latin typeface="Century Gothic" panose="020B0502020202020204" pitchFamily="34" charset="0"/>
                      </a:endParaRPr>
                    </a:p>
                  </a:txBody>
                  <a:tcPr marL="68580" marR="68580" marT="34290" marB="34290">
                    <a:solidFill>
                      <a:schemeClr val="bg1">
                        <a:lumMod val="95000"/>
                      </a:schemeClr>
                    </a:solidFill>
                  </a:tcPr>
                </a:tc>
                <a:extLst>
                  <a:ext uri="{0D108BD9-81ED-4DB2-BD59-A6C34878D82A}">
                    <a16:rowId xmlns:a16="http://schemas.microsoft.com/office/drawing/2014/main" val="2658991957"/>
                  </a:ext>
                </a:extLst>
              </a:tr>
            </a:tbl>
          </a:graphicData>
        </a:graphic>
      </p:graphicFrame>
    </p:spTree>
    <p:extLst>
      <p:ext uri="{BB962C8B-B14F-4D97-AF65-F5344CB8AC3E}">
        <p14:creationId xmlns:p14="http://schemas.microsoft.com/office/powerpoint/2010/main" val="3622669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570" y="405647"/>
            <a:ext cx="10474778" cy="1079735"/>
          </a:xfrm>
        </p:spPr>
        <p:txBody>
          <a:bodyPr anchor="t">
            <a:normAutofit fontScale="90000"/>
          </a:bodyPr>
          <a:lstStyle/>
          <a:p>
            <a:r>
              <a:rPr lang="en-US" sz="3000" dirty="0">
                <a:solidFill>
                  <a:srgbClr val="002060"/>
                </a:solidFill>
                <a:latin typeface="Century Gothic" charset="0"/>
                <a:ea typeface="Century Gothic" charset="0"/>
                <a:cs typeface="Century Gothic" charset="0"/>
              </a:rPr>
              <a:t>2. Safety &amp; Program Continuation</a:t>
            </a:r>
            <a:br>
              <a:rPr lang="en-US" sz="3000" dirty="0">
                <a:solidFill>
                  <a:srgbClr val="002060"/>
                </a:solidFill>
                <a:latin typeface="Century Gothic" charset="0"/>
                <a:ea typeface="Century Gothic" charset="0"/>
                <a:cs typeface="Century Gothic" charset="0"/>
              </a:rPr>
            </a:br>
            <a:br>
              <a:rPr lang="en-US" sz="3000" dirty="0">
                <a:solidFill>
                  <a:srgbClr val="002060"/>
                </a:solidFill>
                <a:latin typeface="Century Gothic" charset="0"/>
                <a:ea typeface="Century Gothic" charset="0"/>
                <a:cs typeface="Century Gothic" charset="0"/>
              </a:rPr>
            </a:br>
            <a:r>
              <a:rPr lang="en-US" sz="2400" i="1" dirty="0">
                <a:latin typeface="Century Gothic" panose="020B0502020202020204" pitchFamily="34" charset="0"/>
              </a:rPr>
              <a:t>How confident are you in your ability to adapt RCCE activities to ensure the safety and continuation of programming during movement restrictions?</a:t>
            </a:r>
            <a:br>
              <a:rPr lang="en-US" sz="2400" b="1" i="1" dirty="0"/>
            </a:br>
            <a:br>
              <a:rPr lang="en-US" sz="1800" b="1" i="1" dirty="0"/>
            </a:br>
            <a:endParaRPr lang="en-US" sz="1800" b="1" i="1" dirty="0"/>
          </a:p>
        </p:txBody>
      </p:sp>
      <p:graphicFrame>
        <p:nvGraphicFramePr>
          <p:cNvPr id="7" name="Content Placeholder 4"/>
          <p:cNvGraphicFramePr>
            <a:graphicFrameLocks/>
          </p:cNvGraphicFramePr>
          <p:nvPr>
            <p:extLst>
              <p:ext uri="{D42A27DB-BD31-4B8C-83A1-F6EECF244321}">
                <p14:modId xmlns:p14="http://schemas.microsoft.com/office/powerpoint/2010/main" val="3391179369"/>
              </p:ext>
            </p:extLst>
          </p:nvPr>
        </p:nvGraphicFramePr>
        <p:xfrm>
          <a:off x="580570" y="3675743"/>
          <a:ext cx="11016345" cy="2887504"/>
        </p:xfrm>
        <a:graphic>
          <a:graphicData uri="http://schemas.openxmlformats.org/drawingml/2006/table">
            <a:tbl>
              <a:tblPr firstRow="1" bandRow="1">
                <a:tableStyleId>{5C22544A-7EE6-4342-B048-85BDC9FD1C3A}</a:tableStyleId>
              </a:tblPr>
              <a:tblGrid>
                <a:gridCol w="2187013">
                  <a:extLst>
                    <a:ext uri="{9D8B030D-6E8A-4147-A177-3AD203B41FA5}">
                      <a16:colId xmlns:a16="http://schemas.microsoft.com/office/drawing/2014/main" val="20000"/>
                    </a:ext>
                  </a:extLst>
                </a:gridCol>
                <a:gridCol w="2187013">
                  <a:extLst>
                    <a:ext uri="{9D8B030D-6E8A-4147-A177-3AD203B41FA5}">
                      <a16:colId xmlns:a16="http://schemas.microsoft.com/office/drawing/2014/main" val="20001"/>
                    </a:ext>
                  </a:extLst>
                </a:gridCol>
                <a:gridCol w="2187013">
                  <a:extLst>
                    <a:ext uri="{9D8B030D-6E8A-4147-A177-3AD203B41FA5}">
                      <a16:colId xmlns:a16="http://schemas.microsoft.com/office/drawing/2014/main" val="20002"/>
                    </a:ext>
                  </a:extLst>
                </a:gridCol>
                <a:gridCol w="2187013">
                  <a:extLst>
                    <a:ext uri="{9D8B030D-6E8A-4147-A177-3AD203B41FA5}">
                      <a16:colId xmlns:a16="http://schemas.microsoft.com/office/drawing/2014/main" val="485119141"/>
                    </a:ext>
                  </a:extLst>
                </a:gridCol>
                <a:gridCol w="2268293">
                  <a:extLst>
                    <a:ext uri="{9D8B030D-6E8A-4147-A177-3AD203B41FA5}">
                      <a16:colId xmlns:a16="http://schemas.microsoft.com/office/drawing/2014/main" val="20003"/>
                    </a:ext>
                  </a:extLst>
                </a:gridCol>
              </a:tblGrid>
              <a:tr h="278130">
                <a:tc gridSpan="4">
                  <a:txBody>
                    <a:bodyPr/>
                    <a:lstStyle/>
                    <a:p>
                      <a:pPr algn="ctr"/>
                      <a:r>
                        <a:rPr lang="en-US" sz="1800" b="0" dirty="0">
                          <a:latin typeface="Century Gothic"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rowSpan="2">
                  <a:txBody>
                    <a:bodyPr/>
                    <a:lstStyle/>
                    <a:p>
                      <a:pPr algn="ctr"/>
                      <a:r>
                        <a:rPr lang="en-US" sz="1800" b="0" dirty="0">
                          <a:latin typeface="Century Gothic" charset="0"/>
                          <a:ea typeface="Century Gothic" charset="0"/>
                          <a:cs typeface="Century Gothic" charset="0"/>
                        </a:rPr>
                        <a:t>Individual Score</a:t>
                      </a:r>
                    </a:p>
                  </a:txBody>
                  <a:tcPr marL="68580" marR="68580" marT="34290" marB="34290" anchor="ctr">
                    <a:solidFill>
                      <a:srgbClr val="012377"/>
                    </a:solidFill>
                  </a:tcPr>
                </a:tc>
                <a:extLst>
                  <a:ext uri="{0D108BD9-81ED-4DB2-BD59-A6C34878D82A}">
                    <a16:rowId xmlns:a16="http://schemas.microsoft.com/office/drawing/2014/main" val="10000"/>
                  </a:ext>
                </a:extLst>
              </a:tr>
              <a:tr h="278130">
                <a:tc>
                  <a:txBody>
                    <a:bodyPr/>
                    <a:lstStyle/>
                    <a:p>
                      <a:pPr algn="ctr"/>
                      <a:r>
                        <a:rPr lang="en-US" sz="1800" b="0" dirty="0">
                          <a:solidFill>
                            <a:schemeClr val="bg1"/>
                          </a:solidFill>
                          <a:latin typeface="Century Gothic" panose="020B0502020202020204" pitchFamily="34" charset="0"/>
                          <a:ea typeface="Wingdings" charset="2"/>
                          <a:cs typeface="Wingdings" charset="2"/>
                        </a:rPr>
                        <a:t>1: </a:t>
                      </a:r>
                      <a:r>
                        <a:rPr lang="en-US" sz="1800" b="0" kern="1200" dirty="0">
                          <a:solidFill>
                            <a:schemeClr val="bg1"/>
                          </a:solidFill>
                          <a:effectLst/>
                          <a:latin typeface="Century Gothic" panose="020B0502020202020204" pitchFamily="34" charset="0"/>
                          <a:ea typeface="+mn-ea"/>
                          <a:cs typeface="+mn-cs"/>
                        </a:rPr>
                        <a:t>Not confident</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2: </a:t>
                      </a:r>
                      <a:r>
                        <a:rPr lang="en-US" sz="1800" b="0" kern="1200" dirty="0">
                          <a:solidFill>
                            <a:schemeClr val="bg1"/>
                          </a:solidFill>
                          <a:effectLst/>
                          <a:latin typeface="Century Gothic" panose="020B0502020202020204" pitchFamily="34" charset="0"/>
                          <a:ea typeface="+mn-ea"/>
                          <a:cs typeface="+mn-cs"/>
                        </a:rPr>
                        <a:t>Somewhat confident</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3: </a:t>
                      </a:r>
                      <a:r>
                        <a:rPr lang="en-US" sz="1800" b="0" kern="1200" dirty="0">
                          <a:solidFill>
                            <a:schemeClr val="bg1"/>
                          </a:solidFill>
                          <a:effectLst/>
                          <a:latin typeface="Century Gothic" panose="020B0502020202020204" pitchFamily="34" charset="0"/>
                          <a:ea typeface="+mn-ea"/>
                          <a:cs typeface="+mn-cs"/>
                        </a:rPr>
                        <a:t>Confident </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4: </a:t>
                      </a:r>
                      <a:r>
                        <a:rPr lang="en-US" sz="1800" b="0" kern="1200" dirty="0">
                          <a:solidFill>
                            <a:schemeClr val="bg1"/>
                          </a:solidFill>
                          <a:effectLst/>
                          <a:latin typeface="Century Gothic" panose="020B0502020202020204" pitchFamily="34" charset="0"/>
                          <a:ea typeface="+mn-ea"/>
                          <a:cs typeface="+mn-cs"/>
                        </a:rPr>
                        <a:t>Very confident </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vMerge="1">
                  <a:txBody>
                    <a:bodyPr/>
                    <a:lstStyle/>
                    <a:p>
                      <a:endParaRPr lang="en-US" dirty="0"/>
                    </a:p>
                  </a:txBody>
                  <a:tcPr/>
                </a:tc>
                <a:extLst>
                  <a:ext uri="{0D108BD9-81ED-4DB2-BD59-A6C34878D82A}">
                    <a16:rowId xmlns:a16="http://schemas.microsoft.com/office/drawing/2014/main" val="10001"/>
                  </a:ext>
                </a:extLst>
              </a:tr>
              <a:tr h="759143">
                <a:tc>
                  <a:txBody>
                    <a:bodyPr/>
                    <a:lstStyle/>
                    <a:p>
                      <a:pPr algn="ctr" fontAlgn="t"/>
                      <a:r>
                        <a:rPr lang="en-US" sz="1800" kern="1200" dirty="0">
                          <a:solidFill>
                            <a:schemeClr val="dk1"/>
                          </a:solidFill>
                          <a:effectLst/>
                          <a:latin typeface="Century Gothic" panose="020B0502020202020204" pitchFamily="34" charset="0"/>
                          <a:ea typeface="+mn-ea"/>
                          <a:cs typeface="+mn-cs"/>
                        </a:rPr>
                        <a:t>I have limited experience adapting in these contexts</a:t>
                      </a:r>
                      <a:r>
                        <a:rPr lang="en-US" sz="1800" dirty="0">
                          <a:effectLst/>
                          <a:latin typeface="Century Gothic" panose="020B0502020202020204" pitchFamily="34" charset="0"/>
                        </a:rPr>
                        <a:t>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lvl="0" algn="ctr"/>
                      <a:r>
                        <a:rPr lang="en-US" sz="1800" kern="1200" dirty="0">
                          <a:solidFill>
                            <a:schemeClr val="dk1"/>
                          </a:solidFill>
                          <a:effectLst/>
                          <a:latin typeface="Century Gothic" panose="020B0502020202020204" pitchFamily="34" charset="0"/>
                          <a:ea typeface="+mn-ea"/>
                          <a:cs typeface="+mn-cs"/>
                        </a:rPr>
                        <a:t>I have a basic idea and/or some experience but not sure if adaptations were effective.</a:t>
                      </a:r>
                    </a:p>
                  </a:txBody>
                  <a:tcPr marL="7144" marR="7144" marT="7144" marB="0">
                    <a:solidFill>
                      <a:schemeClr val="bg2"/>
                    </a:solidFill>
                  </a:tcPr>
                </a:tc>
                <a:tc>
                  <a:txBody>
                    <a:bodyPr/>
                    <a:lstStyle/>
                    <a:p>
                      <a:pPr algn="ctr" fontAlgn="t"/>
                      <a:r>
                        <a:rPr lang="en-US" sz="1800" kern="1200" dirty="0">
                          <a:solidFill>
                            <a:schemeClr val="dk1"/>
                          </a:solidFill>
                          <a:effectLst/>
                          <a:latin typeface="Century Gothic" panose="020B0502020202020204" pitchFamily="34" charset="0"/>
                          <a:ea typeface="+mn-ea"/>
                          <a:cs typeface="+mn-cs"/>
                        </a:rPr>
                        <a:t>I have experience adapting these interventions in these contexts and use best practices that work.</a:t>
                      </a:r>
                      <a:r>
                        <a:rPr lang="en-US" sz="1800" dirty="0">
                          <a:effectLst/>
                          <a:latin typeface="Century Gothic" panose="020B0502020202020204" pitchFamily="34" charset="0"/>
                        </a:rPr>
                        <a:t>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t"/>
                      <a:r>
                        <a:rPr lang="en-US" sz="1800" kern="1200" dirty="0">
                          <a:solidFill>
                            <a:schemeClr val="dk1"/>
                          </a:solidFill>
                          <a:effectLst/>
                          <a:latin typeface="Century Gothic" panose="020B0502020202020204" pitchFamily="34" charset="0"/>
                          <a:ea typeface="+mn-ea"/>
                          <a:cs typeface="+mn-cs"/>
                        </a:rPr>
                        <a:t>I use best practices and can clearly explain to and mentor others on how to adapt interventions in these contexts.</a:t>
                      </a:r>
                      <a:r>
                        <a:rPr lang="en-US" sz="1800" dirty="0">
                          <a:effectLst/>
                          <a:latin typeface="Century Gothic" panose="020B0502020202020204" pitchFamily="34" charset="0"/>
                        </a:rPr>
                        <a:t>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ctr">
                        <a:spcBef>
                          <a:spcPts val="1200"/>
                        </a:spcBef>
                        <a:spcAft>
                          <a:spcPts val="1200"/>
                        </a:spcAft>
                      </a:pPr>
                      <a:r>
                        <a:rPr lang="sk-SK" sz="1800" b="0" i="0" u="none" strike="noStrike" dirty="0">
                          <a:solidFill>
                            <a:srgbClr val="002060"/>
                          </a:solidFill>
                          <a:effectLst/>
                          <a:latin typeface="Calibri" charset="0"/>
                        </a:rPr>
                        <a:t> </a:t>
                      </a:r>
                    </a:p>
                  </a:txBody>
                  <a:tcPr marL="4763" marR="4763" marT="4763" marB="0" anchor="ctr">
                    <a:solidFill>
                      <a:schemeClr val="bg2"/>
                    </a:solidFill>
                  </a:tcPr>
                </a:tc>
                <a:extLst>
                  <a:ext uri="{0D108BD9-81ED-4DB2-BD59-A6C34878D82A}">
                    <a16:rowId xmlns:a16="http://schemas.microsoft.com/office/drawing/2014/main" val="10002"/>
                  </a:ext>
                </a:extLst>
              </a:tr>
            </a:tbl>
          </a:graphicData>
        </a:graphic>
      </p:graphicFrame>
      <p:graphicFrame>
        <p:nvGraphicFramePr>
          <p:cNvPr id="5" name="Table 4">
            <a:extLst>
              <a:ext uri="{FF2B5EF4-FFF2-40B4-BE49-F238E27FC236}">
                <a16:creationId xmlns:a16="http://schemas.microsoft.com/office/drawing/2014/main" id="{8B74A1EB-090C-8107-CE7D-83B31B32F150}"/>
              </a:ext>
            </a:extLst>
          </p:cNvPr>
          <p:cNvGraphicFramePr>
            <a:graphicFrameLocks noGrp="1"/>
          </p:cNvGraphicFramePr>
          <p:nvPr>
            <p:extLst>
              <p:ext uri="{D42A27DB-BD31-4B8C-83A1-F6EECF244321}">
                <p14:modId xmlns:p14="http://schemas.microsoft.com/office/powerpoint/2010/main" val="257889832"/>
              </p:ext>
            </p:extLst>
          </p:nvPr>
        </p:nvGraphicFramePr>
        <p:xfrm>
          <a:off x="580570" y="2140353"/>
          <a:ext cx="11016345" cy="1234440"/>
        </p:xfrm>
        <a:graphic>
          <a:graphicData uri="http://schemas.openxmlformats.org/drawingml/2006/table">
            <a:tbl>
              <a:tblPr firstRow="1" bandRow="1">
                <a:tableStyleId>{5C22544A-7EE6-4342-B048-85BDC9FD1C3A}</a:tableStyleId>
              </a:tblPr>
              <a:tblGrid>
                <a:gridCol w="11016345">
                  <a:extLst>
                    <a:ext uri="{9D8B030D-6E8A-4147-A177-3AD203B41FA5}">
                      <a16:colId xmlns:a16="http://schemas.microsoft.com/office/drawing/2014/main" val="2430836986"/>
                    </a:ext>
                  </a:extLst>
                </a:gridCol>
              </a:tblGrid>
              <a:tr h="2781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latin typeface="Century Gothic" panose="020B0502020202020204" pitchFamily="34" charset="0"/>
                        </a:rPr>
                        <a:t>Guidelines</a:t>
                      </a:r>
                    </a:p>
                  </a:txBody>
                  <a:tcPr marL="68580" marR="68580" marT="34290" marB="34290">
                    <a:solidFill>
                      <a:srgbClr val="012377"/>
                    </a:solidFill>
                  </a:tcPr>
                </a:tc>
                <a:extLst>
                  <a:ext uri="{0D108BD9-81ED-4DB2-BD59-A6C34878D82A}">
                    <a16:rowId xmlns:a16="http://schemas.microsoft.com/office/drawing/2014/main" val="133040985"/>
                  </a:ext>
                </a:extLst>
              </a:tr>
              <a:tr h="531495">
                <a:tc>
                  <a:txBody>
                    <a:bodyPr/>
                    <a:lstStyle/>
                    <a:p>
                      <a:r>
                        <a:rPr lang="en-US" sz="1800" kern="1200" dirty="0">
                          <a:solidFill>
                            <a:schemeClr val="dk1"/>
                          </a:solidFill>
                          <a:effectLst/>
                          <a:latin typeface="Century Gothic" panose="020B0502020202020204" pitchFamily="34" charset="0"/>
                          <a:ea typeface="+mn-ea"/>
                          <a:cs typeface="+mn-cs"/>
                        </a:rPr>
                        <a:t>Adapting may mean switching some in-person activities to remote methods—e.g., via WhatsApp/SMS text, radio, social media—or adapting safe in-person protocols to ensure a ‘do no harm’ approach to staff, volunteers and community members.</a:t>
                      </a:r>
                      <a:r>
                        <a:rPr lang="en-US" sz="1800" dirty="0">
                          <a:effectLst/>
                          <a:latin typeface="Century Gothic" panose="020B0502020202020204" pitchFamily="34" charset="0"/>
                        </a:rPr>
                        <a:t> </a:t>
                      </a:r>
                      <a:endParaRPr lang="en-US" sz="1800" dirty="0">
                        <a:latin typeface="Century Gothic" panose="020B0502020202020204" pitchFamily="34" charset="0"/>
                      </a:endParaRPr>
                    </a:p>
                  </a:txBody>
                  <a:tcPr marL="68580" marR="68580" marT="34290" marB="34290">
                    <a:solidFill>
                      <a:schemeClr val="bg1">
                        <a:lumMod val="95000"/>
                      </a:schemeClr>
                    </a:solidFill>
                  </a:tcPr>
                </a:tc>
                <a:extLst>
                  <a:ext uri="{0D108BD9-81ED-4DB2-BD59-A6C34878D82A}">
                    <a16:rowId xmlns:a16="http://schemas.microsoft.com/office/drawing/2014/main" val="2658991957"/>
                  </a:ext>
                </a:extLst>
              </a:tr>
            </a:tbl>
          </a:graphicData>
        </a:graphic>
      </p:graphicFrame>
    </p:spTree>
    <p:extLst>
      <p:ext uri="{BB962C8B-B14F-4D97-AF65-F5344CB8AC3E}">
        <p14:creationId xmlns:p14="http://schemas.microsoft.com/office/powerpoint/2010/main" val="1733538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512" y="310547"/>
            <a:ext cx="11059886" cy="1079735"/>
          </a:xfrm>
        </p:spPr>
        <p:txBody>
          <a:bodyPr anchor="t">
            <a:normAutofit fontScale="90000"/>
          </a:bodyPr>
          <a:lstStyle/>
          <a:p>
            <a:r>
              <a:rPr lang="en-US" sz="3000" dirty="0">
                <a:solidFill>
                  <a:srgbClr val="002060"/>
                </a:solidFill>
                <a:latin typeface="Century Gothic" charset="0"/>
                <a:ea typeface="Century Gothic" charset="0"/>
                <a:cs typeface="Century Gothic" charset="0"/>
              </a:rPr>
              <a:t>3. Assessing &amp; Filling Capacity Gaps</a:t>
            </a:r>
            <a:br>
              <a:rPr lang="en-US" sz="3000" dirty="0">
                <a:solidFill>
                  <a:srgbClr val="002060"/>
                </a:solidFill>
                <a:latin typeface="Century Gothic" charset="0"/>
                <a:ea typeface="Century Gothic" charset="0"/>
                <a:cs typeface="Century Gothic" charset="0"/>
              </a:rPr>
            </a:br>
            <a:br>
              <a:rPr lang="en-US" sz="3000" dirty="0">
                <a:solidFill>
                  <a:srgbClr val="002060"/>
                </a:solidFill>
                <a:latin typeface="Century Gothic" charset="0"/>
                <a:ea typeface="Century Gothic" charset="0"/>
                <a:cs typeface="Century Gothic" charset="0"/>
              </a:rPr>
            </a:br>
            <a:r>
              <a:rPr lang="en-US" sz="2400" i="1" dirty="0">
                <a:latin typeface="Century Gothic" panose="020B0502020202020204" pitchFamily="34" charset="0"/>
              </a:rPr>
              <a:t>How confident are you in assessing and filling capacity gaps of staff and/or volunteers with resources, trainings, program support, mentoring and supervision?</a:t>
            </a:r>
            <a:br>
              <a:rPr lang="en-US" sz="2000" i="1" dirty="0">
                <a:latin typeface="Century Gothic" panose="020B0502020202020204" pitchFamily="34" charset="0"/>
              </a:rPr>
            </a:br>
            <a:br>
              <a:rPr lang="en-US" sz="1800" b="1" i="1" dirty="0"/>
            </a:br>
            <a:endParaRPr lang="en-US" sz="1800" b="1" i="1" dirty="0"/>
          </a:p>
        </p:txBody>
      </p:sp>
      <p:graphicFrame>
        <p:nvGraphicFramePr>
          <p:cNvPr id="7" name="Content Placeholder 4"/>
          <p:cNvGraphicFramePr>
            <a:graphicFrameLocks/>
          </p:cNvGraphicFramePr>
          <p:nvPr>
            <p:extLst>
              <p:ext uri="{D42A27DB-BD31-4B8C-83A1-F6EECF244321}">
                <p14:modId xmlns:p14="http://schemas.microsoft.com/office/powerpoint/2010/main" val="2366209063"/>
              </p:ext>
            </p:extLst>
          </p:nvPr>
        </p:nvGraphicFramePr>
        <p:xfrm>
          <a:off x="522513" y="3378232"/>
          <a:ext cx="11059887" cy="2887504"/>
        </p:xfrm>
        <a:graphic>
          <a:graphicData uri="http://schemas.openxmlformats.org/drawingml/2006/table">
            <a:tbl>
              <a:tblPr firstRow="1" bandRow="1">
                <a:tableStyleId>{5C22544A-7EE6-4342-B048-85BDC9FD1C3A}</a:tableStyleId>
              </a:tblPr>
              <a:tblGrid>
                <a:gridCol w="2195657">
                  <a:extLst>
                    <a:ext uri="{9D8B030D-6E8A-4147-A177-3AD203B41FA5}">
                      <a16:colId xmlns:a16="http://schemas.microsoft.com/office/drawing/2014/main" val="20000"/>
                    </a:ext>
                  </a:extLst>
                </a:gridCol>
                <a:gridCol w="2195657">
                  <a:extLst>
                    <a:ext uri="{9D8B030D-6E8A-4147-A177-3AD203B41FA5}">
                      <a16:colId xmlns:a16="http://schemas.microsoft.com/office/drawing/2014/main" val="20001"/>
                    </a:ext>
                  </a:extLst>
                </a:gridCol>
                <a:gridCol w="2195657">
                  <a:extLst>
                    <a:ext uri="{9D8B030D-6E8A-4147-A177-3AD203B41FA5}">
                      <a16:colId xmlns:a16="http://schemas.microsoft.com/office/drawing/2014/main" val="20002"/>
                    </a:ext>
                  </a:extLst>
                </a:gridCol>
                <a:gridCol w="2195657">
                  <a:extLst>
                    <a:ext uri="{9D8B030D-6E8A-4147-A177-3AD203B41FA5}">
                      <a16:colId xmlns:a16="http://schemas.microsoft.com/office/drawing/2014/main" val="485119141"/>
                    </a:ext>
                  </a:extLst>
                </a:gridCol>
                <a:gridCol w="2277259">
                  <a:extLst>
                    <a:ext uri="{9D8B030D-6E8A-4147-A177-3AD203B41FA5}">
                      <a16:colId xmlns:a16="http://schemas.microsoft.com/office/drawing/2014/main" val="20003"/>
                    </a:ext>
                  </a:extLst>
                </a:gridCol>
              </a:tblGrid>
              <a:tr h="278130">
                <a:tc gridSpan="4">
                  <a:txBody>
                    <a:bodyPr/>
                    <a:lstStyle/>
                    <a:p>
                      <a:pPr algn="ctr"/>
                      <a:r>
                        <a:rPr lang="en-US" sz="1800" b="0" dirty="0">
                          <a:latin typeface="Century Gothic"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rowSpan="2">
                  <a:txBody>
                    <a:bodyPr/>
                    <a:lstStyle/>
                    <a:p>
                      <a:pPr algn="ctr"/>
                      <a:r>
                        <a:rPr lang="en-US" sz="1800" b="0" dirty="0">
                          <a:latin typeface="Century Gothic" charset="0"/>
                          <a:ea typeface="Century Gothic" charset="0"/>
                          <a:cs typeface="Century Gothic" charset="0"/>
                        </a:rPr>
                        <a:t>Individual Score</a:t>
                      </a:r>
                    </a:p>
                  </a:txBody>
                  <a:tcPr marL="68580" marR="68580" marT="34290" marB="34290" anchor="ctr">
                    <a:solidFill>
                      <a:srgbClr val="012377"/>
                    </a:solidFill>
                  </a:tcPr>
                </a:tc>
                <a:extLst>
                  <a:ext uri="{0D108BD9-81ED-4DB2-BD59-A6C34878D82A}">
                    <a16:rowId xmlns:a16="http://schemas.microsoft.com/office/drawing/2014/main" val="10000"/>
                  </a:ext>
                </a:extLst>
              </a:tr>
              <a:tr h="278130">
                <a:tc>
                  <a:txBody>
                    <a:bodyPr/>
                    <a:lstStyle/>
                    <a:p>
                      <a:pPr algn="ctr"/>
                      <a:r>
                        <a:rPr lang="en-US" sz="1800" b="0" dirty="0">
                          <a:solidFill>
                            <a:schemeClr val="bg1"/>
                          </a:solidFill>
                          <a:latin typeface="Century Gothic" panose="020B0502020202020204" pitchFamily="34" charset="0"/>
                          <a:ea typeface="Wingdings" charset="2"/>
                          <a:cs typeface="Wingdings" charset="2"/>
                        </a:rPr>
                        <a:t>1: </a:t>
                      </a:r>
                      <a:r>
                        <a:rPr lang="en-US" sz="1800" b="0" kern="1200" dirty="0">
                          <a:solidFill>
                            <a:schemeClr val="bg1"/>
                          </a:solidFill>
                          <a:effectLst/>
                          <a:latin typeface="Century Gothic" panose="020B0502020202020204" pitchFamily="34" charset="0"/>
                          <a:ea typeface="+mn-ea"/>
                          <a:cs typeface="+mn-cs"/>
                        </a:rPr>
                        <a:t>Not confident</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2: </a:t>
                      </a:r>
                      <a:r>
                        <a:rPr lang="en-US" sz="1800" b="0" kern="1200" dirty="0">
                          <a:solidFill>
                            <a:schemeClr val="bg1"/>
                          </a:solidFill>
                          <a:effectLst/>
                          <a:latin typeface="Century Gothic" panose="020B0502020202020204" pitchFamily="34" charset="0"/>
                          <a:ea typeface="+mn-ea"/>
                          <a:cs typeface="+mn-cs"/>
                        </a:rPr>
                        <a:t>Somewhat confident</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3: </a:t>
                      </a:r>
                      <a:r>
                        <a:rPr lang="en-US" sz="1800" b="0" kern="1200" dirty="0">
                          <a:solidFill>
                            <a:schemeClr val="bg1"/>
                          </a:solidFill>
                          <a:effectLst/>
                          <a:latin typeface="Century Gothic" panose="020B0502020202020204" pitchFamily="34" charset="0"/>
                          <a:ea typeface="+mn-ea"/>
                          <a:cs typeface="+mn-cs"/>
                        </a:rPr>
                        <a:t>Confident </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4: </a:t>
                      </a:r>
                      <a:r>
                        <a:rPr lang="en-US" sz="1800" b="0" kern="1200" dirty="0">
                          <a:solidFill>
                            <a:schemeClr val="bg1"/>
                          </a:solidFill>
                          <a:effectLst/>
                          <a:latin typeface="Century Gothic" panose="020B0502020202020204" pitchFamily="34" charset="0"/>
                          <a:ea typeface="+mn-ea"/>
                          <a:cs typeface="+mn-cs"/>
                        </a:rPr>
                        <a:t>Very confident </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vMerge="1">
                  <a:txBody>
                    <a:bodyPr/>
                    <a:lstStyle/>
                    <a:p>
                      <a:endParaRPr lang="en-US" dirty="0"/>
                    </a:p>
                  </a:txBody>
                  <a:tcPr/>
                </a:tc>
                <a:extLst>
                  <a:ext uri="{0D108BD9-81ED-4DB2-BD59-A6C34878D82A}">
                    <a16:rowId xmlns:a16="http://schemas.microsoft.com/office/drawing/2014/main" val="10001"/>
                  </a:ext>
                </a:extLst>
              </a:tr>
              <a:tr h="759143">
                <a:tc>
                  <a:txBody>
                    <a:bodyPr/>
                    <a:lstStyle/>
                    <a:p>
                      <a:pPr algn="ctr" fontAlgn="t"/>
                      <a:r>
                        <a:rPr lang="en-US" sz="1800" kern="1200" dirty="0">
                          <a:solidFill>
                            <a:schemeClr val="dk1"/>
                          </a:solidFill>
                          <a:effectLst/>
                          <a:latin typeface="Century Gothic" panose="020B0502020202020204" pitchFamily="34" charset="0"/>
                          <a:ea typeface="+mn-ea"/>
                          <a:cs typeface="+mn-cs"/>
                        </a:rPr>
                        <a:t>I have limited experience assessing and filling capacity gaps of staff and/or volunteers</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lvl="0" algn="ctr"/>
                      <a:r>
                        <a:rPr lang="en-US" sz="1800" kern="1200" dirty="0">
                          <a:solidFill>
                            <a:schemeClr val="dk1"/>
                          </a:solidFill>
                          <a:effectLst/>
                          <a:latin typeface="Century Gothic" panose="020B0502020202020204" pitchFamily="34" charset="0"/>
                          <a:ea typeface="+mn-ea"/>
                          <a:cs typeface="+mn-cs"/>
                        </a:rPr>
                        <a:t>I have a basic idea and/or some experience assessing and filling capacity gaps of staff and/or volunteers</a:t>
                      </a:r>
                    </a:p>
                  </a:txBody>
                  <a:tcPr marL="7144" marR="7144" marT="7144" marB="0">
                    <a:solidFill>
                      <a:schemeClr val="bg2"/>
                    </a:solidFill>
                  </a:tcPr>
                </a:tc>
                <a:tc>
                  <a:txBody>
                    <a:bodyPr/>
                    <a:lstStyle/>
                    <a:p>
                      <a:pPr algn="ctr" fontAlgn="t"/>
                      <a:r>
                        <a:rPr lang="en-US" sz="1800" kern="1200" dirty="0">
                          <a:solidFill>
                            <a:schemeClr val="dk1"/>
                          </a:solidFill>
                          <a:effectLst/>
                          <a:latin typeface="Century Gothic" panose="020B0502020202020204" pitchFamily="34" charset="0"/>
                          <a:ea typeface="+mn-ea"/>
                          <a:cs typeface="+mn-cs"/>
                        </a:rPr>
                        <a:t>I have experience assessing and filling capacity gaps of staff and/or volunteers</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t"/>
                      <a:r>
                        <a:rPr lang="en-US" sz="1800" b="0" kern="1200" dirty="0">
                          <a:solidFill>
                            <a:schemeClr val="dk1"/>
                          </a:solidFill>
                          <a:effectLst/>
                          <a:latin typeface="Century Gothic" panose="020B0502020202020204" pitchFamily="34" charset="0"/>
                          <a:ea typeface="+mn-ea"/>
                          <a:cs typeface="+mn-cs"/>
                        </a:rPr>
                        <a:t>I </a:t>
                      </a:r>
                      <a:r>
                        <a:rPr lang="en-US" sz="1800" kern="1200" dirty="0">
                          <a:solidFill>
                            <a:schemeClr val="dk1"/>
                          </a:solidFill>
                          <a:effectLst/>
                          <a:latin typeface="Century Gothic" panose="020B0502020202020204" pitchFamily="34" charset="0"/>
                          <a:ea typeface="+mn-ea"/>
                          <a:cs typeface="+mn-cs"/>
                        </a:rPr>
                        <a:t>have experience assessing and filling capacity gaps of staff and/or volunteers and can mentor others to fill those gaps.</a:t>
                      </a:r>
                      <a:r>
                        <a:rPr lang="en-US" sz="1800" dirty="0">
                          <a:effectLst/>
                          <a:latin typeface="Century Gothic" panose="020B0502020202020204" pitchFamily="34" charset="0"/>
                        </a:rPr>
                        <a:t>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ctr">
                        <a:spcBef>
                          <a:spcPts val="1200"/>
                        </a:spcBef>
                        <a:spcAft>
                          <a:spcPts val="1200"/>
                        </a:spcAft>
                      </a:pPr>
                      <a:r>
                        <a:rPr lang="sk-SK" sz="1800" b="0" i="0" u="none" strike="noStrike" dirty="0">
                          <a:solidFill>
                            <a:srgbClr val="002060"/>
                          </a:solidFill>
                          <a:effectLst/>
                          <a:latin typeface="Century Gothic" panose="020B0502020202020204" pitchFamily="34" charset="0"/>
                        </a:rPr>
                        <a:t> </a:t>
                      </a:r>
                    </a:p>
                  </a:txBody>
                  <a:tcPr marL="4763" marR="4763" marT="4763" marB="0" anchor="ctr">
                    <a:solidFill>
                      <a:schemeClr val="bg2"/>
                    </a:solidFill>
                  </a:tcPr>
                </a:tc>
                <a:extLst>
                  <a:ext uri="{0D108BD9-81ED-4DB2-BD59-A6C34878D82A}">
                    <a16:rowId xmlns:a16="http://schemas.microsoft.com/office/drawing/2014/main" val="10002"/>
                  </a:ext>
                </a:extLst>
              </a:tr>
            </a:tbl>
          </a:graphicData>
        </a:graphic>
      </p:graphicFrame>
      <p:graphicFrame>
        <p:nvGraphicFramePr>
          <p:cNvPr id="5" name="Table 4">
            <a:extLst>
              <a:ext uri="{FF2B5EF4-FFF2-40B4-BE49-F238E27FC236}">
                <a16:creationId xmlns:a16="http://schemas.microsoft.com/office/drawing/2014/main" id="{8B74A1EB-090C-8107-CE7D-83B31B32F150}"/>
              </a:ext>
            </a:extLst>
          </p:cNvPr>
          <p:cNvGraphicFramePr>
            <a:graphicFrameLocks noGrp="1"/>
          </p:cNvGraphicFramePr>
          <p:nvPr>
            <p:extLst>
              <p:ext uri="{D42A27DB-BD31-4B8C-83A1-F6EECF244321}">
                <p14:modId xmlns:p14="http://schemas.microsoft.com/office/powerpoint/2010/main" val="2623240410"/>
              </p:ext>
            </p:extLst>
          </p:nvPr>
        </p:nvGraphicFramePr>
        <p:xfrm>
          <a:off x="522512" y="2341801"/>
          <a:ext cx="11059887" cy="960120"/>
        </p:xfrm>
        <a:graphic>
          <a:graphicData uri="http://schemas.openxmlformats.org/drawingml/2006/table">
            <a:tbl>
              <a:tblPr firstRow="1" bandRow="1">
                <a:tableStyleId>{5C22544A-7EE6-4342-B048-85BDC9FD1C3A}</a:tableStyleId>
              </a:tblPr>
              <a:tblGrid>
                <a:gridCol w="11059887">
                  <a:extLst>
                    <a:ext uri="{9D8B030D-6E8A-4147-A177-3AD203B41FA5}">
                      <a16:colId xmlns:a16="http://schemas.microsoft.com/office/drawing/2014/main" val="2430836986"/>
                    </a:ext>
                  </a:extLst>
                </a:gridCol>
              </a:tblGrid>
              <a:tr h="2781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latin typeface="Century Gothic" panose="020B0502020202020204" pitchFamily="34" charset="0"/>
                        </a:rPr>
                        <a:t>Guidelines</a:t>
                      </a:r>
                    </a:p>
                  </a:txBody>
                  <a:tcPr marL="68580" marR="68580" marT="34290" marB="34290">
                    <a:solidFill>
                      <a:srgbClr val="012377"/>
                    </a:solidFill>
                  </a:tcPr>
                </a:tc>
                <a:extLst>
                  <a:ext uri="{0D108BD9-81ED-4DB2-BD59-A6C34878D82A}">
                    <a16:rowId xmlns:a16="http://schemas.microsoft.com/office/drawing/2014/main" val="133040985"/>
                  </a:ext>
                </a:extLst>
              </a:tr>
              <a:tr h="531495">
                <a:tc>
                  <a:txBody>
                    <a:bodyPr/>
                    <a:lstStyle/>
                    <a:p>
                      <a:r>
                        <a:rPr lang="en-US" sz="1800" kern="1200" dirty="0">
                          <a:solidFill>
                            <a:schemeClr val="dk1"/>
                          </a:solidFill>
                          <a:effectLst/>
                          <a:latin typeface="Century Gothic" panose="020B0502020202020204" pitchFamily="34" charset="0"/>
                          <a:ea typeface="+mn-ea"/>
                          <a:cs typeface="+mn-cs"/>
                        </a:rPr>
                        <a:t>Resources included rapid assessments/surveys, strategies, toolkits, communication materials, job aids. </a:t>
                      </a:r>
                      <a:endParaRPr lang="en-US" sz="1600" dirty="0">
                        <a:latin typeface="Century Gothic" panose="020B0502020202020204" pitchFamily="34" charset="0"/>
                      </a:endParaRPr>
                    </a:p>
                  </a:txBody>
                  <a:tcPr marL="68580" marR="68580" marT="34290" marB="34290">
                    <a:solidFill>
                      <a:schemeClr val="bg1">
                        <a:lumMod val="95000"/>
                      </a:schemeClr>
                    </a:solidFill>
                  </a:tcPr>
                </a:tc>
                <a:extLst>
                  <a:ext uri="{0D108BD9-81ED-4DB2-BD59-A6C34878D82A}">
                    <a16:rowId xmlns:a16="http://schemas.microsoft.com/office/drawing/2014/main" val="2658991957"/>
                  </a:ext>
                </a:extLst>
              </a:tr>
            </a:tbl>
          </a:graphicData>
        </a:graphic>
      </p:graphicFrame>
    </p:spTree>
    <p:extLst>
      <p:ext uri="{BB962C8B-B14F-4D97-AF65-F5344CB8AC3E}">
        <p14:creationId xmlns:p14="http://schemas.microsoft.com/office/powerpoint/2010/main" val="3100499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543" y="435731"/>
            <a:ext cx="10885714" cy="1079735"/>
          </a:xfrm>
        </p:spPr>
        <p:txBody>
          <a:bodyPr anchor="t">
            <a:normAutofit fontScale="90000"/>
          </a:bodyPr>
          <a:lstStyle/>
          <a:p>
            <a:r>
              <a:rPr lang="en-US" sz="3000" dirty="0">
                <a:solidFill>
                  <a:srgbClr val="002060"/>
                </a:solidFill>
                <a:latin typeface="Century Gothic" charset="0"/>
                <a:ea typeface="Century Gothic" charset="0"/>
                <a:cs typeface="Century Gothic" charset="0"/>
              </a:rPr>
              <a:t>4. Budgeting &amp; Resource Allocation</a:t>
            </a:r>
            <a:br>
              <a:rPr lang="en-US" sz="3000" dirty="0">
                <a:solidFill>
                  <a:srgbClr val="002060"/>
                </a:solidFill>
                <a:latin typeface="Century Gothic" charset="0"/>
                <a:ea typeface="Century Gothic" charset="0"/>
                <a:cs typeface="Century Gothic" charset="0"/>
              </a:rPr>
            </a:br>
            <a:br>
              <a:rPr lang="en-US" sz="3000" dirty="0">
                <a:solidFill>
                  <a:srgbClr val="002060"/>
                </a:solidFill>
                <a:latin typeface="Century Gothic" charset="0"/>
                <a:ea typeface="Century Gothic" charset="0"/>
                <a:cs typeface="Century Gothic" charset="0"/>
              </a:rPr>
            </a:br>
            <a:r>
              <a:rPr lang="en-US" sz="2700" i="1" dirty="0">
                <a:latin typeface="Century Gothic" panose="020B0502020202020204" pitchFamily="34" charset="0"/>
                <a:ea typeface="Lato" panose="020F0502020204030203" pitchFamily="34" charset="0"/>
                <a:cs typeface="Lato" panose="020F0502020204030203" pitchFamily="34" charset="0"/>
              </a:rPr>
              <a:t>How confident are you in being able to </a:t>
            </a:r>
            <a:r>
              <a:rPr lang="en-US" sz="2700" b="1" i="1" dirty="0">
                <a:latin typeface="Century Gothic" panose="020B0502020202020204" pitchFamily="34" charset="0"/>
                <a:ea typeface="Lato" panose="020F0502020204030203" pitchFamily="34" charset="0"/>
                <a:cs typeface="Lato" panose="020F0502020204030203" pitchFamily="34" charset="0"/>
              </a:rPr>
              <a:t>develop a budget and lead resource allocation</a:t>
            </a:r>
            <a:r>
              <a:rPr lang="en-US" sz="2700" i="1" dirty="0">
                <a:latin typeface="Century Gothic" panose="020B0502020202020204" pitchFamily="34" charset="0"/>
                <a:ea typeface="Lato" panose="020F0502020204030203" pitchFamily="34" charset="0"/>
                <a:cs typeface="Lato" panose="020F0502020204030203" pitchFamily="34" charset="0"/>
              </a:rPr>
              <a:t> for RCCE activities?</a:t>
            </a:r>
            <a:r>
              <a:rPr lang="en-US" sz="2700" i="1" dirty="0">
                <a:latin typeface="Century Gothic" panose="020B0502020202020204" pitchFamily="34" charset="0"/>
              </a:rPr>
              <a:t> </a:t>
            </a:r>
            <a:br>
              <a:rPr lang="en-US" sz="2000" i="1" dirty="0">
                <a:latin typeface="Century Gothic" panose="020B0502020202020204" pitchFamily="34" charset="0"/>
              </a:rPr>
            </a:br>
            <a:br>
              <a:rPr lang="en-US" sz="1800" b="1" i="1" dirty="0"/>
            </a:br>
            <a:endParaRPr lang="en-US" sz="1800" b="1" i="1" dirty="0"/>
          </a:p>
        </p:txBody>
      </p:sp>
      <p:graphicFrame>
        <p:nvGraphicFramePr>
          <p:cNvPr id="7" name="Content Placeholder 4"/>
          <p:cNvGraphicFramePr>
            <a:graphicFrameLocks/>
          </p:cNvGraphicFramePr>
          <p:nvPr>
            <p:extLst>
              <p:ext uri="{D42A27DB-BD31-4B8C-83A1-F6EECF244321}">
                <p14:modId xmlns:p14="http://schemas.microsoft.com/office/powerpoint/2010/main" val="3949106459"/>
              </p:ext>
            </p:extLst>
          </p:nvPr>
        </p:nvGraphicFramePr>
        <p:xfrm>
          <a:off x="551543" y="2369513"/>
          <a:ext cx="10885714" cy="3161824"/>
        </p:xfrm>
        <a:graphic>
          <a:graphicData uri="http://schemas.openxmlformats.org/drawingml/2006/table">
            <a:tbl>
              <a:tblPr firstRow="1" bandRow="1">
                <a:tableStyleId>{5C22544A-7EE6-4342-B048-85BDC9FD1C3A}</a:tableStyleId>
              </a:tblPr>
              <a:tblGrid>
                <a:gridCol w="2931271">
                  <a:extLst>
                    <a:ext uri="{9D8B030D-6E8A-4147-A177-3AD203B41FA5}">
                      <a16:colId xmlns:a16="http://schemas.microsoft.com/office/drawing/2014/main" val="20000"/>
                    </a:ext>
                  </a:extLst>
                </a:gridCol>
                <a:gridCol w="1970304">
                  <a:extLst>
                    <a:ext uri="{9D8B030D-6E8A-4147-A177-3AD203B41FA5}">
                      <a16:colId xmlns:a16="http://schemas.microsoft.com/office/drawing/2014/main" val="20001"/>
                    </a:ext>
                  </a:extLst>
                </a:gridCol>
                <a:gridCol w="1970304">
                  <a:extLst>
                    <a:ext uri="{9D8B030D-6E8A-4147-A177-3AD203B41FA5}">
                      <a16:colId xmlns:a16="http://schemas.microsoft.com/office/drawing/2014/main" val="20002"/>
                    </a:ext>
                  </a:extLst>
                </a:gridCol>
                <a:gridCol w="1970304">
                  <a:extLst>
                    <a:ext uri="{9D8B030D-6E8A-4147-A177-3AD203B41FA5}">
                      <a16:colId xmlns:a16="http://schemas.microsoft.com/office/drawing/2014/main" val="485119141"/>
                    </a:ext>
                  </a:extLst>
                </a:gridCol>
                <a:gridCol w="2043531">
                  <a:extLst>
                    <a:ext uri="{9D8B030D-6E8A-4147-A177-3AD203B41FA5}">
                      <a16:colId xmlns:a16="http://schemas.microsoft.com/office/drawing/2014/main" val="20003"/>
                    </a:ext>
                  </a:extLst>
                </a:gridCol>
              </a:tblGrid>
              <a:tr h="278130">
                <a:tc gridSpan="4">
                  <a:txBody>
                    <a:bodyPr/>
                    <a:lstStyle/>
                    <a:p>
                      <a:pPr algn="ctr"/>
                      <a:r>
                        <a:rPr lang="en-US" sz="1800" b="0" dirty="0">
                          <a:latin typeface="Century Gothic"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rowSpan="2">
                  <a:txBody>
                    <a:bodyPr/>
                    <a:lstStyle/>
                    <a:p>
                      <a:pPr algn="ctr"/>
                      <a:r>
                        <a:rPr lang="en-US" sz="1800" b="0" dirty="0">
                          <a:latin typeface="Century Gothic" charset="0"/>
                          <a:ea typeface="Century Gothic" charset="0"/>
                          <a:cs typeface="Century Gothic" charset="0"/>
                        </a:rPr>
                        <a:t>Individual Score</a:t>
                      </a:r>
                    </a:p>
                  </a:txBody>
                  <a:tcPr marL="68580" marR="68580" marT="34290" marB="34290" anchor="ctr">
                    <a:solidFill>
                      <a:srgbClr val="012377"/>
                    </a:solidFill>
                  </a:tcPr>
                </a:tc>
                <a:extLst>
                  <a:ext uri="{0D108BD9-81ED-4DB2-BD59-A6C34878D82A}">
                    <a16:rowId xmlns:a16="http://schemas.microsoft.com/office/drawing/2014/main" val="10000"/>
                  </a:ext>
                </a:extLst>
              </a:tr>
              <a:tr h="278130">
                <a:tc>
                  <a:txBody>
                    <a:bodyPr/>
                    <a:lstStyle/>
                    <a:p>
                      <a:pPr algn="ctr"/>
                      <a:r>
                        <a:rPr lang="en-US" sz="1800" b="0" dirty="0">
                          <a:solidFill>
                            <a:schemeClr val="bg1"/>
                          </a:solidFill>
                          <a:latin typeface="Century Gothic" panose="020B0502020202020204" pitchFamily="34" charset="0"/>
                          <a:ea typeface="Wingdings" charset="2"/>
                          <a:cs typeface="Wingdings" charset="2"/>
                        </a:rPr>
                        <a:t>1: </a:t>
                      </a:r>
                      <a:r>
                        <a:rPr lang="en-US" sz="1800" b="0" kern="1200" dirty="0">
                          <a:solidFill>
                            <a:schemeClr val="bg1"/>
                          </a:solidFill>
                          <a:effectLst/>
                          <a:latin typeface="Century Gothic" panose="020B0502020202020204" pitchFamily="34" charset="0"/>
                          <a:ea typeface="+mn-ea"/>
                          <a:cs typeface="+mn-cs"/>
                        </a:rPr>
                        <a:t>Not confident</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2: </a:t>
                      </a:r>
                      <a:r>
                        <a:rPr lang="en-US" sz="1800" b="0" kern="1200" dirty="0">
                          <a:solidFill>
                            <a:schemeClr val="bg1"/>
                          </a:solidFill>
                          <a:effectLst/>
                          <a:latin typeface="Century Gothic" panose="020B0502020202020204" pitchFamily="34" charset="0"/>
                          <a:ea typeface="+mn-ea"/>
                          <a:cs typeface="+mn-cs"/>
                        </a:rPr>
                        <a:t>Somewhat confident</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3: </a:t>
                      </a:r>
                      <a:r>
                        <a:rPr lang="en-US" sz="1800" b="0" kern="1200" dirty="0">
                          <a:solidFill>
                            <a:schemeClr val="bg1"/>
                          </a:solidFill>
                          <a:effectLst/>
                          <a:latin typeface="Century Gothic" panose="020B0502020202020204" pitchFamily="34" charset="0"/>
                          <a:ea typeface="+mn-ea"/>
                          <a:cs typeface="+mn-cs"/>
                        </a:rPr>
                        <a:t>Confident</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4: </a:t>
                      </a:r>
                      <a:r>
                        <a:rPr lang="en-US" sz="1800" b="0" kern="1200" dirty="0">
                          <a:solidFill>
                            <a:schemeClr val="bg1"/>
                          </a:solidFill>
                          <a:effectLst/>
                          <a:latin typeface="Century Gothic" panose="020B0502020202020204" pitchFamily="34" charset="0"/>
                          <a:ea typeface="+mn-ea"/>
                          <a:cs typeface="+mn-cs"/>
                        </a:rPr>
                        <a:t>Very confident</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vMerge="1">
                  <a:txBody>
                    <a:bodyPr/>
                    <a:lstStyle/>
                    <a:p>
                      <a:endParaRPr lang="en-US" dirty="0"/>
                    </a:p>
                  </a:txBody>
                  <a:tcPr/>
                </a:tc>
                <a:extLst>
                  <a:ext uri="{0D108BD9-81ED-4DB2-BD59-A6C34878D82A}">
                    <a16:rowId xmlns:a16="http://schemas.microsoft.com/office/drawing/2014/main" val="10001"/>
                  </a:ext>
                </a:extLst>
              </a:tr>
              <a:tr h="759143">
                <a:tc>
                  <a:txBody>
                    <a:bodyPr/>
                    <a:lstStyle/>
                    <a:p>
                      <a:pPr algn="ctr" fontAlgn="t"/>
                      <a:r>
                        <a:rPr lang="en-US" sz="1800" kern="1200" dirty="0">
                          <a:solidFill>
                            <a:schemeClr val="dk1"/>
                          </a:solidFill>
                          <a:effectLst/>
                          <a:latin typeface="Century Gothic" panose="020B0502020202020204" pitchFamily="34" charset="0"/>
                          <a:ea typeface="+mn-ea"/>
                          <a:cs typeface="+mn-cs"/>
                        </a:rPr>
                        <a:t>I have limited experience budgeting and allocating resources for RCCE.</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lvl="0" algn="ctr"/>
                      <a:r>
                        <a:rPr lang="en-US" sz="1800" kern="1200" dirty="0">
                          <a:solidFill>
                            <a:schemeClr val="dk1"/>
                          </a:solidFill>
                          <a:effectLst/>
                          <a:latin typeface="Century Gothic" panose="020B0502020202020204" pitchFamily="34" charset="0"/>
                          <a:ea typeface="+mn-ea"/>
                          <a:cs typeface="+mn-cs"/>
                        </a:rPr>
                        <a:t>I have a basic idea and/or some experience budgeting and allocating resources for RCCE.</a:t>
                      </a:r>
                    </a:p>
                  </a:txBody>
                  <a:tcPr marL="7144" marR="7144" marT="7144" marB="0">
                    <a:solidFill>
                      <a:schemeClr val="bg2"/>
                    </a:solidFill>
                  </a:tcPr>
                </a:tc>
                <a:tc>
                  <a:txBody>
                    <a:bodyPr/>
                    <a:lstStyle/>
                    <a:p>
                      <a:pPr algn="ctr" fontAlgn="t"/>
                      <a:r>
                        <a:rPr lang="en-US" sz="1800" kern="1200" dirty="0">
                          <a:solidFill>
                            <a:schemeClr val="dk1"/>
                          </a:solidFill>
                          <a:effectLst/>
                          <a:latin typeface="Century Gothic" panose="020B0502020202020204" pitchFamily="34" charset="0"/>
                          <a:ea typeface="+mn-ea"/>
                          <a:cs typeface="+mn-cs"/>
                        </a:rPr>
                        <a:t>I have experience budgeting and allocating resources for RCCE.</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t"/>
                      <a:r>
                        <a:rPr lang="en-US" sz="1800" b="1" kern="1200" dirty="0">
                          <a:solidFill>
                            <a:schemeClr val="dk1"/>
                          </a:solidFill>
                          <a:effectLst/>
                          <a:latin typeface="Century Gothic" panose="020B0502020202020204" pitchFamily="34" charset="0"/>
                          <a:ea typeface="+mn-ea"/>
                          <a:cs typeface="+mn-cs"/>
                        </a:rPr>
                        <a:t>I </a:t>
                      </a:r>
                      <a:r>
                        <a:rPr lang="en-US" sz="1800" kern="1200" dirty="0">
                          <a:solidFill>
                            <a:schemeClr val="dk1"/>
                          </a:solidFill>
                          <a:effectLst/>
                          <a:latin typeface="Century Gothic" panose="020B0502020202020204" pitchFamily="34" charset="0"/>
                          <a:ea typeface="+mn-ea"/>
                          <a:cs typeface="+mn-cs"/>
                        </a:rPr>
                        <a:t>have experience budgeting and allocating resources for RCCE can mentor others on this process.</a:t>
                      </a:r>
                      <a:r>
                        <a:rPr lang="en-US" sz="1800" dirty="0">
                          <a:effectLst/>
                          <a:latin typeface="Century Gothic" panose="020B0502020202020204" pitchFamily="34" charset="0"/>
                        </a:rPr>
                        <a:t>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ctr">
                        <a:spcBef>
                          <a:spcPts val="1200"/>
                        </a:spcBef>
                        <a:spcAft>
                          <a:spcPts val="1200"/>
                        </a:spcAft>
                      </a:pPr>
                      <a:endParaRPr lang="sk-SK" sz="1800" b="0" i="0" u="none" strike="noStrike" dirty="0">
                        <a:solidFill>
                          <a:srgbClr val="002060"/>
                        </a:solidFill>
                        <a:effectLst/>
                        <a:latin typeface="Century Gothic" panose="020B0502020202020204" pitchFamily="34" charset="0"/>
                      </a:endParaRPr>
                    </a:p>
                  </a:txBody>
                  <a:tcPr marL="4763" marR="4763" marT="4763" marB="0" anchor="ctr">
                    <a:solidFill>
                      <a:schemeClr val="bg2"/>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237809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308848"/>
            <a:ext cx="10807701" cy="1079735"/>
          </a:xfrm>
        </p:spPr>
        <p:txBody>
          <a:bodyPr anchor="t">
            <a:normAutofit fontScale="90000"/>
          </a:bodyPr>
          <a:lstStyle/>
          <a:p>
            <a:r>
              <a:rPr lang="en-US" sz="3000" dirty="0">
                <a:solidFill>
                  <a:srgbClr val="002060"/>
                </a:solidFill>
                <a:latin typeface="Century Gothic" charset="0"/>
                <a:ea typeface="Century Gothic" charset="0"/>
                <a:cs typeface="Century Gothic" charset="0"/>
              </a:rPr>
              <a:t>5. Coordination</a:t>
            </a:r>
            <a:br>
              <a:rPr lang="en-US" sz="3000" dirty="0">
                <a:solidFill>
                  <a:srgbClr val="002060"/>
                </a:solidFill>
                <a:latin typeface="Century Gothic" charset="0"/>
                <a:ea typeface="Century Gothic" charset="0"/>
                <a:cs typeface="Century Gothic" charset="0"/>
              </a:rPr>
            </a:br>
            <a:br>
              <a:rPr lang="en-US" sz="3000" dirty="0">
                <a:solidFill>
                  <a:srgbClr val="002060"/>
                </a:solidFill>
                <a:latin typeface="Century Gothic" charset="0"/>
                <a:ea typeface="Century Gothic" charset="0"/>
                <a:cs typeface="Century Gothic" charset="0"/>
              </a:rPr>
            </a:br>
            <a:r>
              <a:rPr lang="en-US" sz="2400" i="1" dirty="0">
                <a:latin typeface="Century Gothic" panose="020B0502020202020204" pitchFamily="34" charset="0"/>
                <a:ea typeface="Lato" panose="020F0502020204030203" pitchFamily="34" charset="0"/>
                <a:cs typeface="Lato" panose="020F0502020204030203" pitchFamily="34" charset="0"/>
              </a:rPr>
              <a:t>To what degree do you understand and engage in outbreak and humanitarian coordination structures, including government, to harmonize interventions in major outbreaks? </a:t>
            </a:r>
            <a:br>
              <a:rPr lang="en-US" sz="2000" i="1" dirty="0">
                <a:latin typeface="Century Gothic" panose="020B0502020202020204" pitchFamily="34" charset="0"/>
              </a:rPr>
            </a:br>
            <a:br>
              <a:rPr lang="en-US" sz="1800" b="1" i="1" dirty="0"/>
            </a:br>
            <a:endParaRPr lang="en-US" sz="1800" b="1" i="1" dirty="0"/>
          </a:p>
        </p:txBody>
      </p:sp>
      <p:graphicFrame>
        <p:nvGraphicFramePr>
          <p:cNvPr id="7" name="Content Placeholder 4"/>
          <p:cNvGraphicFramePr>
            <a:graphicFrameLocks/>
          </p:cNvGraphicFramePr>
          <p:nvPr>
            <p:extLst>
              <p:ext uri="{D42A27DB-BD31-4B8C-83A1-F6EECF244321}">
                <p14:modId xmlns:p14="http://schemas.microsoft.com/office/powerpoint/2010/main" val="58771811"/>
              </p:ext>
            </p:extLst>
          </p:nvPr>
        </p:nvGraphicFramePr>
        <p:xfrm>
          <a:off x="685798" y="2244328"/>
          <a:ext cx="10807701" cy="3984784"/>
        </p:xfrm>
        <a:graphic>
          <a:graphicData uri="http://schemas.openxmlformats.org/drawingml/2006/table">
            <a:tbl>
              <a:tblPr firstRow="1" bandRow="1">
                <a:tableStyleId>{5C22544A-7EE6-4342-B048-85BDC9FD1C3A}</a:tableStyleId>
              </a:tblPr>
              <a:tblGrid>
                <a:gridCol w="2413002">
                  <a:extLst>
                    <a:ext uri="{9D8B030D-6E8A-4147-A177-3AD203B41FA5}">
                      <a16:colId xmlns:a16="http://schemas.microsoft.com/office/drawing/2014/main" val="20000"/>
                    </a:ext>
                  </a:extLst>
                </a:gridCol>
                <a:gridCol w="2260600">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1965428">
                  <a:extLst>
                    <a:ext uri="{9D8B030D-6E8A-4147-A177-3AD203B41FA5}">
                      <a16:colId xmlns:a16="http://schemas.microsoft.com/office/drawing/2014/main" val="485119141"/>
                    </a:ext>
                  </a:extLst>
                </a:gridCol>
                <a:gridCol w="2038473">
                  <a:extLst>
                    <a:ext uri="{9D8B030D-6E8A-4147-A177-3AD203B41FA5}">
                      <a16:colId xmlns:a16="http://schemas.microsoft.com/office/drawing/2014/main" val="20003"/>
                    </a:ext>
                  </a:extLst>
                </a:gridCol>
              </a:tblGrid>
              <a:tr h="278130">
                <a:tc gridSpan="4">
                  <a:txBody>
                    <a:bodyPr/>
                    <a:lstStyle/>
                    <a:p>
                      <a:pPr algn="ctr"/>
                      <a:r>
                        <a:rPr lang="en-US" sz="1800" b="0" dirty="0">
                          <a:latin typeface="Century Gothic"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rowSpan="2">
                  <a:txBody>
                    <a:bodyPr/>
                    <a:lstStyle/>
                    <a:p>
                      <a:pPr algn="ctr"/>
                      <a:r>
                        <a:rPr lang="en-US" sz="1800" b="0" dirty="0">
                          <a:latin typeface="Century Gothic" charset="0"/>
                          <a:ea typeface="Century Gothic" charset="0"/>
                          <a:cs typeface="Century Gothic" charset="0"/>
                        </a:rPr>
                        <a:t>Individual Score</a:t>
                      </a:r>
                    </a:p>
                  </a:txBody>
                  <a:tcPr marL="68580" marR="68580" marT="34290" marB="34290" anchor="ctr">
                    <a:solidFill>
                      <a:srgbClr val="012377"/>
                    </a:solidFill>
                  </a:tcPr>
                </a:tc>
                <a:extLst>
                  <a:ext uri="{0D108BD9-81ED-4DB2-BD59-A6C34878D82A}">
                    <a16:rowId xmlns:a16="http://schemas.microsoft.com/office/drawing/2014/main" val="10000"/>
                  </a:ext>
                </a:extLst>
              </a:tr>
              <a:tr h="278130">
                <a:tc>
                  <a:txBody>
                    <a:bodyPr/>
                    <a:lstStyle/>
                    <a:p>
                      <a:pPr algn="ctr"/>
                      <a:r>
                        <a:rPr lang="en-US" sz="1800" b="0" dirty="0">
                          <a:solidFill>
                            <a:schemeClr val="bg1"/>
                          </a:solidFill>
                          <a:latin typeface="Century Gothic" panose="020B0502020202020204" pitchFamily="34" charset="0"/>
                          <a:ea typeface="Wingdings" charset="2"/>
                          <a:cs typeface="Wingdings" charset="2"/>
                        </a:rPr>
                        <a:t>1: </a:t>
                      </a:r>
                      <a:r>
                        <a:rPr lang="en-US" sz="1800" b="0" kern="1200" dirty="0">
                          <a:solidFill>
                            <a:schemeClr val="bg1"/>
                          </a:solidFill>
                          <a:effectLst/>
                          <a:latin typeface="Century Gothic" panose="020B0502020202020204" pitchFamily="34" charset="0"/>
                          <a:ea typeface="+mn-ea"/>
                          <a:cs typeface="+mn-cs"/>
                        </a:rPr>
                        <a:t>Not confident</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2: </a:t>
                      </a:r>
                      <a:r>
                        <a:rPr lang="en-US" sz="1800" b="0" kern="1200" dirty="0">
                          <a:solidFill>
                            <a:schemeClr val="bg1"/>
                          </a:solidFill>
                          <a:effectLst/>
                          <a:latin typeface="Century Gothic" panose="020B0502020202020204" pitchFamily="34" charset="0"/>
                          <a:ea typeface="+mn-ea"/>
                          <a:cs typeface="+mn-cs"/>
                        </a:rPr>
                        <a:t>Somewhat confident</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3: </a:t>
                      </a:r>
                      <a:r>
                        <a:rPr lang="en-US" sz="1800" b="0" kern="1200" dirty="0">
                          <a:solidFill>
                            <a:schemeClr val="bg1"/>
                          </a:solidFill>
                          <a:effectLst/>
                          <a:latin typeface="Century Gothic" panose="020B0502020202020204" pitchFamily="34" charset="0"/>
                          <a:ea typeface="+mn-ea"/>
                          <a:cs typeface="+mn-cs"/>
                        </a:rPr>
                        <a:t>Confident</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4: </a:t>
                      </a:r>
                      <a:r>
                        <a:rPr lang="en-US" sz="1800" b="0" kern="1200" dirty="0">
                          <a:solidFill>
                            <a:schemeClr val="bg1"/>
                          </a:solidFill>
                          <a:effectLst/>
                          <a:latin typeface="Century Gothic" panose="020B0502020202020204" pitchFamily="34" charset="0"/>
                          <a:ea typeface="+mn-ea"/>
                          <a:cs typeface="+mn-cs"/>
                        </a:rPr>
                        <a:t>Very confident</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vMerge="1">
                  <a:txBody>
                    <a:bodyPr/>
                    <a:lstStyle/>
                    <a:p>
                      <a:endParaRPr lang="en-US" dirty="0"/>
                    </a:p>
                  </a:txBody>
                  <a:tcPr/>
                </a:tc>
                <a:extLst>
                  <a:ext uri="{0D108BD9-81ED-4DB2-BD59-A6C34878D82A}">
                    <a16:rowId xmlns:a16="http://schemas.microsoft.com/office/drawing/2014/main" val="10001"/>
                  </a:ext>
                </a:extLst>
              </a:tr>
              <a:tr h="759143">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kern="1200" dirty="0">
                          <a:solidFill>
                            <a:schemeClr val="dk1"/>
                          </a:solidFill>
                          <a:effectLst/>
                          <a:latin typeface="Century Gothic" panose="020B0502020202020204" pitchFamily="34" charset="0"/>
                          <a:ea typeface="+mn-ea"/>
                          <a:cs typeface="+mn-cs"/>
                        </a:rPr>
                        <a:t>Does not coordinate with communication mechanisms in emergencies. Is not aware of such mechanisms.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Century Gothic" panose="020B0502020202020204" pitchFamily="34" charset="0"/>
                          <a:ea typeface="+mn-ea"/>
                          <a:cs typeface="+mn-cs"/>
                        </a:rPr>
                        <a:t>Is aware of relevant communication coordination mechanisms in emergencies but does not currently coordination with them. It has a plan for coordination. </a:t>
                      </a:r>
                    </a:p>
                  </a:txBody>
                  <a:tcPr marL="7144" marR="7144" marT="7144" marB="0">
                    <a:solidFill>
                      <a:schemeClr val="bg2"/>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kern="1200" dirty="0">
                          <a:solidFill>
                            <a:schemeClr val="dk1"/>
                          </a:solidFill>
                          <a:effectLst/>
                          <a:latin typeface="Century Gothic" panose="020B0502020202020204" pitchFamily="34" charset="0"/>
                          <a:ea typeface="+mn-ea"/>
                          <a:cs typeface="+mn-cs"/>
                        </a:rPr>
                        <a:t>Is aware of communication coordination mechanisms and sometimes coordinates with them to harmonize data, messages and interventions.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Century Gothic" panose="020B0502020202020204" pitchFamily="34" charset="0"/>
                          <a:ea typeface="+mn-ea"/>
                          <a:cs typeface="+mn-cs"/>
                        </a:rPr>
                        <a:t>Is aware of communication coordination mechanisms. It regularly / consistently coordinates with them to harmonize data, messages and interventions.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ctr">
                        <a:spcBef>
                          <a:spcPts val="1200"/>
                        </a:spcBef>
                        <a:spcAft>
                          <a:spcPts val="1200"/>
                        </a:spcAft>
                      </a:pPr>
                      <a:endParaRPr lang="sk-SK" sz="1800" b="0" i="0" u="none" strike="noStrike" dirty="0">
                        <a:solidFill>
                          <a:srgbClr val="002060"/>
                        </a:solidFill>
                        <a:effectLst/>
                        <a:latin typeface="Century Gothic" panose="020B0502020202020204" pitchFamily="34" charset="0"/>
                      </a:endParaRPr>
                    </a:p>
                  </a:txBody>
                  <a:tcPr marL="4763" marR="4763" marT="4763" marB="0" anchor="ctr">
                    <a:solidFill>
                      <a:schemeClr val="bg2"/>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722311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4" name="Oval 3"/>
          <p:cNvSpPr/>
          <p:nvPr/>
        </p:nvSpPr>
        <p:spPr>
          <a:xfrm>
            <a:off x="3337893" y="608772"/>
            <a:ext cx="5575852" cy="5575852"/>
          </a:xfrm>
          <a:prstGeom prst="ellipse">
            <a:avLst/>
          </a:prstGeom>
          <a:solidFill>
            <a:srgbClr val="C00000"/>
          </a:solidFill>
          <a:ln w="254000">
            <a:solidFill>
              <a:schemeClr val="tx1">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5" name="Straight Connector 4"/>
          <p:cNvCxnSpPr/>
          <p:nvPr/>
        </p:nvCxnSpPr>
        <p:spPr>
          <a:xfrm>
            <a:off x="3586372" y="3400271"/>
            <a:ext cx="505404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p:nvSpPr>
        <p:spPr>
          <a:xfrm>
            <a:off x="1621536" y="1709792"/>
            <a:ext cx="9144000" cy="1936186"/>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3900" b="0" i="0" u="none" strike="noStrike" kern="1200" cap="none" spc="0" normalizeH="0" baseline="0" noProof="0" dirty="0">
                <a:ln>
                  <a:noFill/>
                </a:ln>
                <a:solidFill>
                  <a:prstClr val="white"/>
                </a:solidFill>
                <a:effectLst/>
                <a:uLnTx/>
                <a:uFillTx/>
                <a:latin typeface="Century Gothic" charset="0"/>
                <a:ea typeface="Century Gothic" charset="0"/>
                <a:cs typeface="Century Gothic" charset="0"/>
              </a:rPr>
              <a:t>Before You Begin: </a:t>
            </a:r>
          </a:p>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3900" b="0" i="0" u="none" strike="noStrike" kern="1200" cap="none" spc="0" normalizeH="0" baseline="0" noProof="0" dirty="0">
                <a:ln>
                  <a:noFill/>
                </a:ln>
                <a:solidFill>
                  <a:prstClr val="white"/>
                </a:solidFill>
                <a:effectLst/>
                <a:uLnTx/>
                <a:uFillTx/>
                <a:latin typeface="Century Gothic" charset="0"/>
                <a:ea typeface="Century Gothic" charset="0"/>
                <a:cs typeface="Century Gothic" charset="0"/>
              </a:rPr>
              <a:t>Background &amp; </a:t>
            </a:r>
          </a:p>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3900" b="0" i="0" u="none" strike="noStrike" kern="1200" cap="none" spc="0" normalizeH="0" baseline="0" noProof="0" dirty="0">
                <a:ln>
                  <a:noFill/>
                </a:ln>
                <a:solidFill>
                  <a:prstClr val="white"/>
                </a:solidFill>
                <a:effectLst/>
                <a:uLnTx/>
                <a:uFillTx/>
                <a:latin typeface="Century Gothic" charset="0"/>
                <a:ea typeface="Century Gothic" charset="0"/>
                <a:cs typeface="Century Gothic" charset="0"/>
              </a:rPr>
              <a:t>Key Terms</a:t>
            </a:r>
          </a:p>
        </p:txBody>
      </p:sp>
    </p:spTree>
    <p:extLst>
      <p:ext uri="{BB962C8B-B14F-4D97-AF65-F5344CB8AC3E}">
        <p14:creationId xmlns:p14="http://schemas.microsoft.com/office/powerpoint/2010/main" val="212690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4" name="Oval 3"/>
          <p:cNvSpPr/>
          <p:nvPr/>
        </p:nvSpPr>
        <p:spPr>
          <a:xfrm>
            <a:off x="3337893" y="608772"/>
            <a:ext cx="5575852" cy="5575852"/>
          </a:xfrm>
          <a:prstGeom prst="ellipse">
            <a:avLst/>
          </a:prstGeom>
          <a:solidFill>
            <a:srgbClr val="C00000"/>
          </a:solidFill>
          <a:ln w="254000">
            <a:solidFill>
              <a:schemeClr val="tx1">
                <a:lumMod val="95000"/>
                <a:lumOff val="5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5" name="Straight Connector 4"/>
          <p:cNvCxnSpPr/>
          <p:nvPr/>
        </p:nvCxnSpPr>
        <p:spPr>
          <a:xfrm>
            <a:off x="3586372" y="3400271"/>
            <a:ext cx="505404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p:nvSpPr>
        <p:spPr>
          <a:xfrm>
            <a:off x="1524000" y="1771784"/>
            <a:ext cx="9144000" cy="1936186"/>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4050" b="0" i="0" u="none" strike="noStrike" kern="1200" cap="none" spc="0" normalizeH="0" baseline="0" noProof="0" dirty="0">
                <a:ln>
                  <a:noFill/>
                </a:ln>
                <a:solidFill>
                  <a:prstClr val="white"/>
                </a:solidFill>
                <a:effectLst/>
                <a:uLnTx/>
                <a:uFillTx/>
                <a:latin typeface="Century Gothic" charset="0"/>
                <a:ea typeface="Century Gothic" charset="0"/>
                <a:cs typeface="Century Gothic" charset="0"/>
              </a:rPr>
              <a:t>RCCE </a:t>
            </a:r>
            <a:br>
              <a:rPr kumimoji="0" lang="en-US" sz="4050" b="0" i="0" u="none" strike="noStrike" kern="1200" cap="none" spc="0" normalizeH="0" baseline="0" noProof="0" dirty="0">
                <a:ln>
                  <a:noFill/>
                </a:ln>
                <a:solidFill>
                  <a:prstClr val="white"/>
                </a:solidFill>
                <a:effectLst/>
                <a:uLnTx/>
                <a:uFillTx/>
                <a:latin typeface="Century Gothic" charset="0"/>
                <a:ea typeface="Century Gothic" charset="0"/>
                <a:cs typeface="Century Gothic" charset="0"/>
              </a:rPr>
            </a:br>
            <a:r>
              <a:rPr kumimoji="0" lang="en-US" sz="4050" b="0" i="0" u="none" strike="noStrike" kern="1200" cap="none" spc="0" normalizeH="0" baseline="0" noProof="0" dirty="0">
                <a:ln>
                  <a:noFill/>
                </a:ln>
                <a:solidFill>
                  <a:prstClr val="white"/>
                </a:solidFill>
                <a:effectLst/>
                <a:uLnTx/>
                <a:uFillTx/>
                <a:latin typeface="Century Gothic" charset="0"/>
                <a:ea typeface="Century Gothic" charset="0"/>
                <a:cs typeface="Century Gothic" charset="0"/>
              </a:rPr>
              <a:t>Programming</a:t>
            </a:r>
          </a:p>
        </p:txBody>
      </p:sp>
    </p:spTree>
    <p:extLst>
      <p:ext uri="{BB962C8B-B14F-4D97-AF65-F5344CB8AC3E}">
        <p14:creationId xmlns:p14="http://schemas.microsoft.com/office/powerpoint/2010/main" val="3108667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0250" y="509273"/>
            <a:ext cx="10731500" cy="1079735"/>
          </a:xfrm>
        </p:spPr>
        <p:txBody>
          <a:bodyPr anchor="t">
            <a:normAutofit fontScale="90000"/>
          </a:bodyPr>
          <a:lstStyle/>
          <a:p>
            <a:r>
              <a:rPr lang="en-US" sz="3000" dirty="0">
                <a:solidFill>
                  <a:srgbClr val="002060"/>
                </a:solidFill>
                <a:latin typeface="Century Gothic" charset="0"/>
                <a:ea typeface="Century Gothic" charset="0"/>
                <a:cs typeface="Century Gothic" charset="0"/>
              </a:rPr>
              <a:t>6. Assessments &amp; Social &amp; Behavior Change Data</a:t>
            </a:r>
            <a:br>
              <a:rPr lang="en-US" sz="3000" dirty="0">
                <a:solidFill>
                  <a:srgbClr val="002060"/>
                </a:solidFill>
                <a:latin typeface="Century Gothic" charset="0"/>
                <a:ea typeface="Century Gothic" charset="0"/>
                <a:cs typeface="Century Gothic" charset="0"/>
              </a:rPr>
            </a:br>
            <a:br>
              <a:rPr lang="en-US" sz="3000" dirty="0">
                <a:solidFill>
                  <a:srgbClr val="002060"/>
                </a:solidFill>
                <a:latin typeface="Century Gothic" charset="0"/>
                <a:ea typeface="Century Gothic" charset="0"/>
                <a:cs typeface="Century Gothic" charset="0"/>
              </a:rPr>
            </a:br>
            <a:r>
              <a:rPr lang="en-US" sz="2400" i="1" dirty="0">
                <a:latin typeface="Century Gothic" panose="020B0502020202020204" pitchFamily="34" charset="0"/>
                <a:ea typeface="Lato" panose="020F0502020204030203" pitchFamily="34" charset="0"/>
                <a:cs typeface="Lato" panose="020F0502020204030203" pitchFamily="34" charset="0"/>
              </a:rPr>
              <a:t>How confident are you in </a:t>
            </a:r>
            <a:r>
              <a:rPr lang="en-US" sz="2400" b="1" i="1" dirty="0">
                <a:latin typeface="Century Gothic" panose="020B0502020202020204" pitchFamily="34" charset="0"/>
                <a:ea typeface="Lato" panose="020F0502020204030203" pitchFamily="34" charset="0"/>
                <a:cs typeface="Lato" panose="020F0502020204030203" pitchFamily="34" charset="0"/>
              </a:rPr>
              <a:t>developing and executing a rapid assessment or survey </a:t>
            </a:r>
            <a:r>
              <a:rPr lang="en-US" sz="2400" i="1" dirty="0">
                <a:latin typeface="Century Gothic" panose="020B0502020202020204" pitchFamily="34" charset="0"/>
                <a:ea typeface="Lato" panose="020F0502020204030203" pitchFamily="34" charset="0"/>
                <a:cs typeface="Lato" panose="020F0502020204030203" pitchFamily="34" charset="0"/>
              </a:rPr>
              <a:t>to understand barriers and behavioral drivers?</a:t>
            </a:r>
            <a:r>
              <a:rPr lang="en-US" sz="2400" i="1" dirty="0">
                <a:latin typeface="Century Gothic" panose="020B0502020202020204" pitchFamily="34" charset="0"/>
              </a:rPr>
              <a:t> </a:t>
            </a:r>
            <a:br>
              <a:rPr lang="en-US" sz="2000" i="1" dirty="0">
                <a:latin typeface="Century Gothic" panose="020B0502020202020204" pitchFamily="34" charset="0"/>
              </a:rPr>
            </a:br>
            <a:br>
              <a:rPr lang="en-US" sz="1800" b="1" i="1" dirty="0"/>
            </a:br>
            <a:endParaRPr lang="en-US" sz="1800" b="1" i="1" dirty="0"/>
          </a:p>
        </p:txBody>
      </p:sp>
      <p:graphicFrame>
        <p:nvGraphicFramePr>
          <p:cNvPr id="7" name="Content Placeholder 4"/>
          <p:cNvGraphicFramePr>
            <a:graphicFrameLocks/>
          </p:cNvGraphicFramePr>
          <p:nvPr>
            <p:extLst>
              <p:ext uri="{D42A27DB-BD31-4B8C-83A1-F6EECF244321}">
                <p14:modId xmlns:p14="http://schemas.microsoft.com/office/powerpoint/2010/main" val="3304425190"/>
              </p:ext>
            </p:extLst>
          </p:nvPr>
        </p:nvGraphicFramePr>
        <p:xfrm>
          <a:off x="730250" y="2259568"/>
          <a:ext cx="10731500" cy="2613184"/>
        </p:xfrm>
        <a:graphic>
          <a:graphicData uri="http://schemas.openxmlformats.org/drawingml/2006/table">
            <a:tbl>
              <a:tblPr firstRow="1" bandRow="1">
                <a:tableStyleId>{5C22544A-7EE6-4342-B048-85BDC9FD1C3A}</a:tableStyleId>
              </a:tblPr>
              <a:tblGrid>
                <a:gridCol w="2740860">
                  <a:extLst>
                    <a:ext uri="{9D8B030D-6E8A-4147-A177-3AD203B41FA5}">
                      <a16:colId xmlns:a16="http://schemas.microsoft.com/office/drawing/2014/main" val="20000"/>
                    </a:ext>
                  </a:extLst>
                </a:gridCol>
                <a:gridCol w="1979270">
                  <a:extLst>
                    <a:ext uri="{9D8B030D-6E8A-4147-A177-3AD203B41FA5}">
                      <a16:colId xmlns:a16="http://schemas.microsoft.com/office/drawing/2014/main" val="20001"/>
                    </a:ext>
                  </a:extLst>
                </a:gridCol>
                <a:gridCol w="1979270">
                  <a:extLst>
                    <a:ext uri="{9D8B030D-6E8A-4147-A177-3AD203B41FA5}">
                      <a16:colId xmlns:a16="http://schemas.microsoft.com/office/drawing/2014/main" val="20002"/>
                    </a:ext>
                  </a:extLst>
                </a:gridCol>
                <a:gridCol w="1979270">
                  <a:extLst>
                    <a:ext uri="{9D8B030D-6E8A-4147-A177-3AD203B41FA5}">
                      <a16:colId xmlns:a16="http://schemas.microsoft.com/office/drawing/2014/main" val="485119141"/>
                    </a:ext>
                  </a:extLst>
                </a:gridCol>
                <a:gridCol w="2052830">
                  <a:extLst>
                    <a:ext uri="{9D8B030D-6E8A-4147-A177-3AD203B41FA5}">
                      <a16:colId xmlns:a16="http://schemas.microsoft.com/office/drawing/2014/main" val="20003"/>
                    </a:ext>
                  </a:extLst>
                </a:gridCol>
              </a:tblGrid>
              <a:tr h="278130">
                <a:tc gridSpan="4">
                  <a:txBody>
                    <a:bodyPr/>
                    <a:lstStyle/>
                    <a:p>
                      <a:pPr algn="ctr"/>
                      <a:r>
                        <a:rPr lang="en-US" sz="1800" b="0" dirty="0">
                          <a:latin typeface="Century Gothic"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rowSpan="2">
                  <a:txBody>
                    <a:bodyPr/>
                    <a:lstStyle/>
                    <a:p>
                      <a:pPr algn="ctr"/>
                      <a:r>
                        <a:rPr lang="en-US" sz="1800" b="0" dirty="0">
                          <a:latin typeface="Century Gothic" charset="0"/>
                          <a:ea typeface="Century Gothic" charset="0"/>
                          <a:cs typeface="Century Gothic" charset="0"/>
                        </a:rPr>
                        <a:t>Individual Score</a:t>
                      </a:r>
                    </a:p>
                  </a:txBody>
                  <a:tcPr marL="68580" marR="68580" marT="34290" marB="34290" anchor="ctr">
                    <a:solidFill>
                      <a:srgbClr val="012377"/>
                    </a:solidFill>
                  </a:tcPr>
                </a:tc>
                <a:extLst>
                  <a:ext uri="{0D108BD9-81ED-4DB2-BD59-A6C34878D82A}">
                    <a16:rowId xmlns:a16="http://schemas.microsoft.com/office/drawing/2014/main" val="10000"/>
                  </a:ext>
                </a:extLst>
              </a:tr>
              <a:tr h="278130">
                <a:tc>
                  <a:txBody>
                    <a:bodyPr/>
                    <a:lstStyle/>
                    <a:p>
                      <a:pPr algn="ctr"/>
                      <a:r>
                        <a:rPr lang="en-US" sz="1800" b="0" dirty="0">
                          <a:solidFill>
                            <a:schemeClr val="bg1"/>
                          </a:solidFill>
                          <a:latin typeface="Century Gothic" panose="020B0502020202020204" pitchFamily="34" charset="0"/>
                          <a:ea typeface="Wingdings" charset="2"/>
                          <a:cs typeface="Wingdings" charset="2"/>
                        </a:rPr>
                        <a:t>1: </a:t>
                      </a:r>
                      <a:r>
                        <a:rPr lang="en-US" sz="1800" b="0" kern="1200" dirty="0">
                          <a:solidFill>
                            <a:schemeClr val="bg1"/>
                          </a:solidFill>
                          <a:effectLst/>
                          <a:latin typeface="Century Gothic" panose="020B0502020202020204" pitchFamily="34" charset="0"/>
                          <a:ea typeface="+mn-ea"/>
                          <a:cs typeface="+mn-cs"/>
                        </a:rPr>
                        <a:t>Not confident</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2: </a:t>
                      </a:r>
                      <a:r>
                        <a:rPr lang="en-US" sz="1800" b="0" kern="1200" dirty="0">
                          <a:solidFill>
                            <a:schemeClr val="bg1"/>
                          </a:solidFill>
                          <a:effectLst/>
                          <a:latin typeface="Century Gothic" panose="020B0502020202020204" pitchFamily="34" charset="0"/>
                          <a:ea typeface="+mn-ea"/>
                          <a:cs typeface="+mn-cs"/>
                        </a:rPr>
                        <a:t>Somewhat confident</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3: </a:t>
                      </a:r>
                      <a:r>
                        <a:rPr lang="en-US" sz="1800" b="0" kern="1200" dirty="0">
                          <a:solidFill>
                            <a:schemeClr val="bg1"/>
                          </a:solidFill>
                          <a:effectLst/>
                          <a:latin typeface="Century Gothic" panose="020B0502020202020204" pitchFamily="34" charset="0"/>
                          <a:ea typeface="+mn-ea"/>
                          <a:cs typeface="+mn-cs"/>
                        </a:rPr>
                        <a:t>Confident </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4: </a:t>
                      </a:r>
                      <a:r>
                        <a:rPr lang="en-US" sz="1800" b="0" kern="1200" dirty="0">
                          <a:solidFill>
                            <a:schemeClr val="bg1"/>
                          </a:solidFill>
                          <a:effectLst/>
                          <a:latin typeface="Century Gothic" panose="020B0502020202020204" pitchFamily="34" charset="0"/>
                          <a:ea typeface="+mn-ea"/>
                          <a:cs typeface="+mn-cs"/>
                        </a:rPr>
                        <a:t>Very confident</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vMerge="1">
                  <a:txBody>
                    <a:bodyPr/>
                    <a:lstStyle/>
                    <a:p>
                      <a:endParaRPr lang="en-US" dirty="0"/>
                    </a:p>
                  </a:txBody>
                  <a:tcPr/>
                </a:tc>
                <a:extLst>
                  <a:ext uri="{0D108BD9-81ED-4DB2-BD59-A6C34878D82A}">
                    <a16:rowId xmlns:a16="http://schemas.microsoft.com/office/drawing/2014/main" val="10001"/>
                  </a:ext>
                </a:extLst>
              </a:tr>
              <a:tr h="759143">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kern="1200" dirty="0">
                          <a:solidFill>
                            <a:schemeClr val="dk1"/>
                          </a:solidFill>
                          <a:effectLst/>
                          <a:latin typeface="Century Gothic" panose="020B0502020202020204" pitchFamily="34" charset="0"/>
                          <a:ea typeface="+mn-ea"/>
                          <a:cs typeface="+mn-cs"/>
                        </a:rPr>
                        <a:t>I have not developed these assessments or surveys.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Century Gothic" panose="020B0502020202020204" pitchFamily="34" charset="0"/>
                          <a:ea typeface="+mn-ea"/>
                          <a:cs typeface="+mn-cs"/>
                        </a:rPr>
                        <a:t>I have a basic understanding. </a:t>
                      </a:r>
                    </a:p>
                  </a:txBody>
                  <a:tcPr marL="7144" marR="7144" marT="7144" marB="0">
                    <a:solidFill>
                      <a:schemeClr val="bg2"/>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kern="1200" dirty="0">
                          <a:solidFill>
                            <a:schemeClr val="dk1"/>
                          </a:solidFill>
                          <a:effectLst/>
                          <a:latin typeface="Century Gothic" panose="020B0502020202020204" pitchFamily="34" charset="0"/>
                          <a:ea typeface="+mn-ea"/>
                          <a:cs typeface="+mn-cs"/>
                        </a:rPr>
                        <a:t>I know how to develop these tools.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Century Gothic" panose="020B0502020202020204" pitchFamily="34" charset="0"/>
                          <a:ea typeface="+mn-ea"/>
                          <a:cs typeface="+mn-cs"/>
                        </a:rPr>
                        <a:t>I have experience developing these tools and can clearly describe them.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ctr">
                        <a:spcBef>
                          <a:spcPts val="1200"/>
                        </a:spcBef>
                        <a:spcAft>
                          <a:spcPts val="1200"/>
                        </a:spcAft>
                      </a:pPr>
                      <a:endParaRPr lang="sk-SK" sz="1800" b="0" i="0" u="none" strike="noStrike" dirty="0">
                        <a:solidFill>
                          <a:srgbClr val="002060"/>
                        </a:solidFill>
                        <a:effectLst/>
                        <a:latin typeface="Century Gothic" panose="020B0502020202020204" pitchFamily="34" charset="0"/>
                      </a:endParaRPr>
                    </a:p>
                  </a:txBody>
                  <a:tcPr marL="4763" marR="4763" marT="4763" marB="0" anchor="ctr">
                    <a:solidFill>
                      <a:schemeClr val="bg2"/>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7533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500" y="289790"/>
            <a:ext cx="10794998" cy="1079735"/>
          </a:xfrm>
        </p:spPr>
        <p:txBody>
          <a:bodyPr anchor="t">
            <a:normAutofit fontScale="90000"/>
          </a:bodyPr>
          <a:lstStyle/>
          <a:p>
            <a:r>
              <a:rPr lang="en-US" sz="3000" dirty="0">
                <a:solidFill>
                  <a:srgbClr val="002060"/>
                </a:solidFill>
                <a:latin typeface="Century Gothic" charset="0"/>
                <a:ea typeface="Century Gothic" charset="0"/>
                <a:cs typeface="Century Gothic" charset="0"/>
              </a:rPr>
              <a:t>7. </a:t>
            </a:r>
            <a:r>
              <a:rPr lang="en-US" sz="3100" dirty="0">
                <a:solidFill>
                  <a:srgbClr val="002060"/>
                </a:solidFill>
                <a:latin typeface="Century Gothic" charset="0"/>
                <a:ea typeface="Century Gothic" charset="0"/>
                <a:cs typeface="Century Gothic" charset="0"/>
              </a:rPr>
              <a:t>Rapid Assessments &amp; Behavioral Data</a:t>
            </a:r>
            <a:br>
              <a:rPr lang="en-US" sz="2200" dirty="0">
                <a:solidFill>
                  <a:srgbClr val="002060"/>
                </a:solidFill>
                <a:latin typeface="Century Gothic" charset="0"/>
                <a:ea typeface="Century Gothic" charset="0"/>
                <a:cs typeface="Century Gothic" charset="0"/>
              </a:rPr>
            </a:br>
            <a:br>
              <a:rPr lang="en-US" sz="2200" dirty="0">
                <a:solidFill>
                  <a:srgbClr val="002060"/>
                </a:solidFill>
                <a:latin typeface="Century Gothic" charset="0"/>
                <a:ea typeface="Century Gothic" charset="0"/>
                <a:cs typeface="Century Gothic" charset="0"/>
              </a:rPr>
            </a:br>
            <a:r>
              <a:rPr lang="en-US" sz="2400" i="1" dirty="0">
                <a:latin typeface="Century Gothic" panose="020B0502020202020204" pitchFamily="34" charset="0"/>
                <a:ea typeface="Lato" panose="020F0502020204030203" pitchFamily="34" charset="0"/>
                <a:cs typeface="Lato" panose="020F0502020204030203" pitchFamily="34" charset="0"/>
              </a:rPr>
              <a:t>When developing a rapid assessment or survey, what level of expertise to you have in considering </a:t>
            </a:r>
            <a:r>
              <a:rPr lang="en-US" sz="2400" b="1" i="1" dirty="0">
                <a:latin typeface="Century Gothic" panose="020B0502020202020204" pitchFamily="34" charset="0"/>
                <a:ea typeface="Lato" panose="020F0502020204030203" pitchFamily="34" charset="0"/>
                <a:cs typeface="Lato" panose="020F0502020204030203" pitchFamily="34" charset="0"/>
              </a:rPr>
              <a:t>questions</a:t>
            </a:r>
            <a:r>
              <a:rPr lang="en-US" sz="2400" i="1" dirty="0">
                <a:latin typeface="Century Gothic" panose="020B0502020202020204" pitchFamily="34" charset="0"/>
                <a:ea typeface="Lato" panose="020F0502020204030203" pitchFamily="34" charset="0"/>
                <a:cs typeface="Lato" panose="020F0502020204030203" pitchFamily="34" charset="0"/>
              </a:rPr>
              <a:t> and </a:t>
            </a:r>
            <a:r>
              <a:rPr lang="en-US" sz="2400" b="1" i="1" dirty="0">
                <a:latin typeface="Century Gothic" panose="020B0502020202020204" pitchFamily="34" charset="0"/>
                <a:ea typeface="Lato" panose="020F0502020204030203" pitchFamily="34" charset="0"/>
                <a:cs typeface="Lato" panose="020F0502020204030203" pitchFamily="34" charset="0"/>
              </a:rPr>
              <a:t>behavioral determinants</a:t>
            </a:r>
            <a:r>
              <a:rPr lang="en-US" sz="2400" i="1" dirty="0">
                <a:latin typeface="Century Gothic" panose="020B0502020202020204" pitchFamily="34" charset="0"/>
                <a:ea typeface="Lato" panose="020F0502020204030203" pitchFamily="34" charset="0"/>
                <a:cs typeface="Lato" panose="020F0502020204030203" pitchFamily="34" charset="0"/>
              </a:rPr>
              <a:t>?</a:t>
            </a:r>
            <a:r>
              <a:rPr lang="en-US" sz="2400" i="1" dirty="0">
                <a:latin typeface="Century Gothic" panose="020B0502020202020204" pitchFamily="34" charset="0"/>
              </a:rPr>
              <a:t> </a:t>
            </a:r>
            <a:br>
              <a:rPr lang="en-US" sz="2400" i="1" dirty="0">
                <a:latin typeface="Century Gothic" panose="020B0502020202020204" pitchFamily="34" charset="0"/>
              </a:rPr>
            </a:br>
            <a:br>
              <a:rPr lang="en-US" sz="2400" b="1" i="1" dirty="0"/>
            </a:br>
            <a:endParaRPr lang="en-US" sz="2400" b="1" i="1" dirty="0"/>
          </a:p>
        </p:txBody>
      </p:sp>
      <p:graphicFrame>
        <p:nvGraphicFramePr>
          <p:cNvPr id="7" name="Content Placeholder 4"/>
          <p:cNvGraphicFramePr>
            <a:graphicFrameLocks/>
          </p:cNvGraphicFramePr>
          <p:nvPr>
            <p:extLst>
              <p:ext uri="{D42A27DB-BD31-4B8C-83A1-F6EECF244321}">
                <p14:modId xmlns:p14="http://schemas.microsoft.com/office/powerpoint/2010/main" val="1259090871"/>
              </p:ext>
            </p:extLst>
          </p:nvPr>
        </p:nvGraphicFramePr>
        <p:xfrm>
          <a:off x="698500" y="4014708"/>
          <a:ext cx="10794998" cy="2064544"/>
        </p:xfrm>
        <a:graphic>
          <a:graphicData uri="http://schemas.openxmlformats.org/drawingml/2006/table">
            <a:tbl>
              <a:tblPr firstRow="1" bandRow="1">
                <a:tableStyleId>{5C22544A-7EE6-4342-B048-85BDC9FD1C3A}</a:tableStyleId>
              </a:tblPr>
              <a:tblGrid>
                <a:gridCol w="2143070">
                  <a:extLst>
                    <a:ext uri="{9D8B030D-6E8A-4147-A177-3AD203B41FA5}">
                      <a16:colId xmlns:a16="http://schemas.microsoft.com/office/drawing/2014/main" val="20000"/>
                    </a:ext>
                  </a:extLst>
                </a:gridCol>
                <a:gridCol w="2143070">
                  <a:extLst>
                    <a:ext uri="{9D8B030D-6E8A-4147-A177-3AD203B41FA5}">
                      <a16:colId xmlns:a16="http://schemas.microsoft.com/office/drawing/2014/main" val="20001"/>
                    </a:ext>
                  </a:extLst>
                </a:gridCol>
                <a:gridCol w="2143070">
                  <a:extLst>
                    <a:ext uri="{9D8B030D-6E8A-4147-A177-3AD203B41FA5}">
                      <a16:colId xmlns:a16="http://schemas.microsoft.com/office/drawing/2014/main" val="20002"/>
                    </a:ext>
                  </a:extLst>
                </a:gridCol>
                <a:gridCol w="2143070">
                  <a:extLst>
                    <a:ext uri="{9D8B030D-6E8A-4147-A177-3AD203B41FA5}">
                      <a16:colId xmlns:a16="http://schemas.microsoft.com/office/drawing/2014/main" val="485119141"/>
                    </a:ext>
                  </a:extLst>
                </a:gridCol>
                <a:gridCol w="2222718">
                  <a:extLst>
                    <a:ext uri="{9D8B030D-6E8A-4147-A177-3AD203B41FA5}">
                      <a16:colId xmlns:a16="http://schemas.microsoft.com/office/drawing/2014/main" val="20003"/>
                    </a:ext>
                  </a:extLst>
                </a:gridCol>
              </a:tblGrid>
              <a:tr h="278130">
                <a:tc gridSpan="4">
                  <a:txBody>
                    <a:bodyPr/>
                    <a:lstStyle/>
                    <a:p>
                      <a:pPr algn="ctr"/>
                      <a:r>
                        <a:rPr lang="en-US" sz="1800" b="0" dirty="0">
                          <a:latin typeface="Century Gothic" panose="020B0502020202020204" pitchFamily="34"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rowSpan="2">
                  <a:txBody>
                    <a:bodyPr/>
                    <a:lstStyle/>
                    <a:p>
                      <a:pPr algn="ctr"/>
                      <a:r>
                        <a:rPr lang="en-US" sz="1800" b="0" dirty="0">
                          <a:latin typeface="Century Gothic" panose="020B0502020202020204" pitchFamily="34" charset="0"/>
                          <a:ea typeface="Century Gothic" charset="0"/>
                          <a:cs typeface="Century Gothic" charset="0"/>
                        </a:rPr>
                        <a:t>Individual Score</a:t>
                      </a:r>
                    </a:p>
                  </a:txBody>
                  <a:tcPr marL="68580" marR="68580" marT="34290" marB="34290" anchor="ctr">
                    <a:solidFill>
                      <a:srgbClr val="012377"/>
                    </a:solidFill>
                  </a:tcPr>
                </a:tc>
                <a:extLst>
                  <a:ext uri="{0D108BD9-81ED-4DB2-BD59-A6C34878D82A}">
                    <a16:rowId xmlns:a16="http://schemas.microsoft.com/office/drawing/2014/main" val="10000"/>
                  </a:ext>
                </a:extLst>
              </a:tr>
              <a:tr h="278130">
                <a:tc>
                  <a:txBody>
                    <a:bodyPr/>
                    <a:lstStyle/>
                    <a:p>
                      <a:pPr algn="ctr"/>
                      <a:r>
                        <a:rPr lang="en-US" sz="1800" b="0" dirty="0">
                          <a:solidFill>
                            <a:schemeClr val="bg1"/>
                          </a:solidFill>
                          <a:latin typeface="Century Gothic" panose="020B0502020202020204" pitchFamily="34" charset="0"/>
                          <a:ea typeface="Wingdings" charset="2"/>
                          <a:cs typeface="Wingdings" charset="2"/>
                        </a:rPr>
                        <a:t>1: </a:t>
                      </a:r>
                      <a:r>
                        <a:rPr lang="en-US" sz="1800" b="0" kern="1200" dirty="0">
                          <a:solidFill>
                            <a:schemeClr val="bg1"/>
                          </a:solidFill>
                          <a:effectLst/>
                          <a:latin typeface="Century Gothic" panose="020B0502020202020204" pitchFamily="34" charset="0"/>
                          <a:ea typeface="+mn-ea"/>
                          <a:cs typeface="+mn-cs"/>
                        </a:rPr>
                        <a:t>Limited</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2: </a:t>
                      </a:r>
                      <a:r>
                        <a:rPr lang="en-US" sz="1800" b="0" kern="1200" dirty="0">
                          <a:solidFill>
                            <a:schemeClr val="bg1"/>
                          </a:solidFill>
                          <a:effectLst/>
                          <a:latin typeface="Century Gothic" panose="020B0502020202020204" pitchFamily="34" charset="0"/>
                          <a:ea typeface="+mn-ea"/>
                          <a:cs typeface="+mn-cs"/>
                        </a:rPr>
                        <a:t>Novice</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3: </a:t>
                      </a:r>
                      <a:r>
                        <a:rPr lang="en-US" sz="1800" b="0" kern="1200" dirty="0">
                          <a:solidFill>
                            <a:schemeClr val="bg1"/>
                          </a:solidFill>
                          <a:effectLst/>
                          <a:latin typeface="Century Gothic" panose="020B0502020202020204" pitchFamily="34" charset="0"/>
                          <a:ea typeface="+mn-ea"/>
                          <a:cs typeface="+mn-cs"/>
                        </a:rPr>
                        <a:t>Experienced</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4: </a:t>
                      </a:r>
                      <a:r>
                        <a:rPr lang="en-US" sz="1800" b="0" kern="1200" dirty="0">
                          <a:solidFill>
                            <a:schemeClr val="bg1"/>
                          </a:solidFill>
                          <a:effectLst/>
                          <a:latin typeface="Century Gothic" panose="020B0502020202020204" pitchFamily="34" charset="0"/>
                          <a:ea typeface="+mn-ea"/>
                          <a:cs typeface="+mn-cs"/>
                        </a:rPr>
                        <a:t>Expert</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vMerge="1">
                  <a:txBody>
                    <a:bodyPr/>
                    <a:lstStyle/>
                    <a:p>
                      <a:endParaRPr lang="en-US" dirty="0"/>
                    </a:p>
                  </a:txBody>
                  <a:tcPr/>
                </a:tc>
                <a:extLst>
                  <a:ext uri="{0D108BD9-81ED-4DB2-BD59-A6C34878D82A}">
                    <a16:rowId xmlns:a16="http://schemas.microsoft.com/office/drawing/2014/main" val="10001"/>
                  </a:ext>
                </a:extLst>
              </a:tr>
              <a:tr h="759143">
                <a:tc>
                  <a:txBody>
                    <a:bodyPr/>
                    <a:lstStyle/>
                    <a:p>
                      <a:pPr algn="ctr" fontAlgn="t"/>
                      <a:r>
                        <a:rPr lang="en-US" sz="1800" kern="1200" dirty="0">
                          <a:solidFill>
                            <a:schemeClr val="dk1"/>
                          </a:solidFill>
                          <a:effectLst/>
                          <a:latin typeface="Century Gothic" panose="020B0502020202020204" pitchFamily="34" charset="0"/>
                          <a:ea typeface="+mn-ea"/>
                          <a:cs typeface="+mn-cs"/>
                        </a:rPr>
                        <a:t>I do not consider any of these factors and cannot describe them</a:t>
                      </a:r>
                      <a:r>
                        <a:rPr lang="en-US" sz="1800" dirty="0">
                          <a:effectLst/>
                          <a:latin typeface="Century Gothic" panose="020B0502020202020204" pitchFamily="34" charset="0"/>
                        </a:rPr>
                        <a:t>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lvl="0" algn="ctr"/>
                      <a:r>
                        <a:rPr lang="en-US" sz="1800" kern="1200" dirty="0">
                          <a:solidFill>
                            <a:schemeClr val="dk1"/>
                          </a:solidFill>
                          <a:effectLst/>
                          <a:latin typeface="Century Gothic" panose="020B0502020202020204" pitchFamily="34" charset="0"/>
                          <a:ea typeface="+mn-ea"/>
                          <a:cs typeface="+mn-cs"/>
                        </a:rPr>
                        <a:t>I consider a few of these factors and have a basic idea about what they mean</a:t>
                      </a:r>
                      <a:r>
                        <a:rPr lang="en-US" sz="1800" dirty="0">
                          <a:effectLst/>
                          <a:latin typeface="Century Gothic" panose="020B0502020202020204" pitchFamily="34" charset="0"/>
                        </a:rPr>
                        <a:t> </a:t>
                      </a:r>
                      <a:endParaRPr lang="en-US" sz="1800" kern="1200" dirty="0">
                        <a:solidFill>
                          <a:schemeClr val="dk1"/>
                        </a:solidFill>
                        <a:effectLst/>
                        <a:latin typeface="Century Gothic" panose="020B0502020202020204" pitchFamily="34" charset="0"/>
                        <a:ea typeface="+mn-ea"/>
                        <a:cs typeface="+mn-cs"/>
                      </a:endParaRPr>
                    </a:p>
                  </a:txBody>
                  <a:tcPr marL="7144" marR="7144" marT="7144" marB="0">
                    <a:solidFill>
                      <a:schemeClr val="bg2"/>
                    </a:solidFill>
                  </a:tcPr>
                </a:tc>
                <a:tc>
                  <a:txBody>
                    <a:bodyPr/>
                    <a:lstStyle/>
                    <a:p>
                      <a:pPr lvl="0" algn="ctr"/>
                      <a:r>
                        <a:rPr lang="en-US" sz="1800" kern="1200" dirty="0">
                          <a:solidFill>
                            <a:schemeClr val="dk1"/>
                          </a:solidFill>
                          <a:effectLst/>
                          <a:latin typeface="Century Gothic" panose="020B0502020202020204" pitchFamily="34" charset="0"/>
                          <a:ea typeface="+mn-ea"/>
                          <a:cs typeface="+mn-cs"/>
                        </a:rPr>
                        <a:t>I consider some of these factors and can clearly describe them</a:t>
                      </a:r>
                    </a:p>
                  </a:txBody>
                  <a:tcPr marL="7144" marR="7144" marT="7144" marB="0">
                    <a:solidFill>
                      <a:schemeClr val="bg2"/>
                    </a:solidFill>
                  </a:tcPr>
                </a:tc>
                <a:tc>
                  <a:txBody>
                    <a:bodyPr/>
                    <a:lstStyle/>
                    <a:p>
                      <a:pPr algn="ctr" fontAlgn="t"/>
                      <a:r>
                        <a:rPr lang="en-US" sz="1800" kern="1200" dirty="0">
                          <a:solidFill>
                            <a:schemeClr val="dk1"/>
                          </a:solidFill>
                          <a:effectLst/>
                          <a:latin typeface="Century Gothic" panose="020B0502020202020204" pitchFamily="34" charset="0"/>
                          <a:ea typeface="+mn-ea"/>
                          <a:cs typeface="+mn-cs"/>
                        </a:rPr>
                        <a:t>I consider many of these factors and can clearly describe them.</a:t>
                      </a:r>
                      <a:r>
                        <a:rPr lang="en-US" sz="1800" dirty="0">
                          <a:effectLst/>
                          <a:latin typeface="Century Gothic" panose="020B0502020202020204" pitchFamily="34" charset="0"/>
                        </a:rPr>
                        <a:t>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ctr">
                        <a:spcBef>
                          <a:spcPts val="1200"/>
                        </a:spcBef>
                        <a:spcAft>
                          <a:spcPts val="1200"/>
                        </a:spcAft>
                      </a:pPr>
                      <a:endParaRPr lang="sk-SK" sz="1800" b="0" i="0" u="none" strike="noStrike" dirty="0">
                        <a:solidFill>
                          <a:srgbClr val="002060"/>
                        </a:solidFill>
                        <a:effectLst/>
                        <a:latin typeface="Century Gothic" panose="020B0502020202020204" pitchFamily="34" charset="0"/>
                      </a:endParaRPr>
                    </a:p>
                  </a:txBody>
                  <a:tcPr marL="4763" marR="4763" marT="4763" marB="0" anchor="ctr">
                    <a:solidFill>
                      <a:schemeClr val="bg2"/>
                    </a:solidFill>
                  </a:tcPr>
                </a:tc>
                <a:extLst>
                  <a:ext uri="{0D108BD9-81ED-4DB2-BD59-A6C34878D82A}">
                    <a16:rowId xmlns:a16="http://schemas.microsoft.com/office/drawing/2014/main" val="10002"/>
                  </a:ext>
                </a:extLst>
              </a:tr>
            </a:tbl>
          </a:graphicData>
        </a:graphic>
      </p:graphicFrame>
      <p:graphicFrame>
        <p:nvGraphicFramePr>
          <p:cNvPr id="5" name="Table 4">
            <a:extLst>
              <a:ext uri="{FF2B5EF4-FFF2-40B4-BE49-F238E27FC236}">
                <a16:creationId xmlns:a16="http://schemas.microsoft.com/office/drawing/2014/main" id="{8B74A1EB-090C-8107-CE7D-83B31B32F150}"/>
              </a:ext>
            </a:extLst>
          </p:cNvPr>
          <p:cNvGraphicFramePr>
            <a:graphicFrameLocks noGrp="1"/>
          </p:cNvGraphicFramePr>
          <p:nvPr>
            <p:extLst>
              <p:ext uri="{D42A27DB-BD31-4B8C-83A1-F6EECF244321}">
                <p14:modId xmlns:p14="http://schemas.microsoft.com/office/powerpoint/2010/main" val="2913944689"/>
              </p:ext>
            </p:extLst>
          </p:nvPr>
        </p:nvGraphicFramePr>
        <p:xfrm>
          <a:off x="698500" y="1862806"/>
          <a:ext cx="10794999" cy="2057400"/>
        </p:xfrm>
        <a:graphic>
          <a:graphicData uri="http://schemas.openxmlformats.org/drawingml/2006/table">
            <a:tbl>
              <a:tblPr firstRow="1" bandRow="1">
                <a:tableStyleId>{5C22544A-7EE6-4342-B048-85BDC9FD1C3A}</a:tableStyleId>
              </a:tblPr>
              <a:tblGrid>
                <a:gridCol w="10794999">
                  <a:extLst>
                    <a:ext uri="{9D8B030D-6E8A-4147-A177-3AD203B41FA5}">
                      <a16:colId xmlns:a16="http://schemas.microsoft.com/office/drawing/2014/main" val="2430836986"/>
                    </a:ext>
                  </a:extLst>
                </a:gridCol>
              </a:tblGrid>
              <a:tr h="2781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latin typeface="Century Gothic" panose="020B0502020202020204" pitchFamily="34" charset="0"/>
                        </a:rPr>
                        <a:t>Guidelines</a:t>
                      </a:r>
                    </a:p>
                  </a:txBody>
                  <a:tcPr marL="68580" marR="68580" marT="34290" marB="34290">
                    <a:solidFill>
                      <a:srgbClr val="012377"/>
                    </a:solidFill>
                  </a:tcPr>
                </a:tc>
                <a:extLst>
                  <a:ext uri="{0D108BD9-81ED-4DB2-BD59-A6C34878D82A}">
                    <a16:rowId xmlns:a16="http://schemas.microsoft.com/office/drawing/2014/main" val="133040985"/>
                  </a:ext>
                </a:extLst>
              </a:tr>
              <a:tr h="531495">
                <a:tc>
                  <a:txBody>
                    <a:bodyPr/>
                    <a:lstStyle/>
                    <a:p>
                      <a:r>
                        <a:rPr lang="en-US" sz="1800" kern="1200" dirty="0">
                          <a:solidFill>
                            <a:schemeClr val="dk1"/>
                          </a:solidFill>
                          <a:effectLst/>
                          <a:latin typeface="Century Gothic" panose="020B0502020202020204" pitchFamily="34" charset="0"/>
                          <a:ea typeface="+mn-ea"/>
                          <a:cs typeface="+mn-cs"/>
                        </a:rPr>
                        <a:t>Rapid assessments to understand the perceptions and lived realities of communities generally questions related to: Preferred and trusted sources of information and communication channels; knowledge; behaviors and practices; risk perceptions; self-efficacy (confidence in being able to take action); response efficacy (confidence that recommended actions will work); attitudes; social, cultural, and religious norms, beliefs, values and practices; trust; power dynamics; access/resources</a:t>
                      </a:r>
                    </a:p>
                  </a:txBody>
                  <a:tcPr marL="68580" marR="68580" marT="34290" marB="34290">
                    <a:solidFill>
                      <a:schemeClr val="bg1">
                        <a:lumMod val="95000"/>
                      </a:schemeClr>
                    </a:solidFill>
                  </a:tcPr>
                </a:tc>
                <a:extLst>
                  <a:ext uri="{0D108BD9-81ED-4DB2-BD59-A6C34878D82A}">
                    <a16:rowId xmlns:a16="http://schemas.microsoft.com/office/drawing/2014/main" val="2658991957"/>
                  </a:ext>
                </a:extLst>
              </a:tr>
            </a:tbl>
          </a:graphicData>
        </a:graphic>
      </p:graphicFrame>
    </p:spTree>
    <p:extLst>
      <p:ext uri="{BB962C8B-B14F-4D97-AF65-F5344CB8AC3E}">
        <p14:creationId xmlns:p14="http://schemas.microsoft.com/office/powerpoint/2010/main" val="15664285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89790"/>
            <a:ext cx="10794999" cy="1079735"/>
          </a:xfrm>
        </p:spPr>
        <p:txBody>
          <a:bodyPr anchor="t">
            <a:normAutofit fontScale="90000"/>
          </a:bodyPr>
          <a:lstStyle/>
          <a:p>
            <a:r>
              <a:rPr lang="en-US" sz="3000" dirty="0">
                <a:solidFill>
                  <a:srgbClr val="002060"/>
                </a:solidFill>
                <a:latin typeface="Century Gothic" charset="0"/>
                <a:ea typeface="Century Gothic" charset="0"/>
                <a:cs typeface="Century Gothic" charset="0"/>
              </a:rPr>
              <a:t>8. </a:t>
            </a:r>
            <a:r>
              <a:rPr lang="en-US" sz="3100" dirty="0">
                <a:solidFill>
                  <a:srgbClr val="002060"/>
                </a:solidFill>
                <a:latin typeface="Century Gothic" charset="0"/>
                <a:ea typeface="Century Gothic" charset="0"/>
                <a:cs typeface="Century Gothic" charset="0"/>
              </a:rPr>
              <a:t>Community Insights/Feedback System</a:t>
            </a:r>
            <a:br>
              <a:rPr lang="en-US" sz="2200" dirty="0">
                <a:solidFill>
                  <a:srgbClr val="002060"/>
                </a:solidFill>
                <a:latin typeface="Century Gothic" charset="0"/>
                <a:ea typeface="Century Gothic" charset="0"/>
                <a:cs typeface="Century Gothic" charset="0"/>
              </a:rPr>
            </a:br>
            <a:br>
              <a:rPr lang="en-US" sz="2200" dirty="0">
                <a:solidFill>
                  <a:srgbClr val="002060"/>
                </a:solidFill>
                <a:latin typeface="Century Gothic" charset="0"/>
                <a:ea typeface="Century Gothic" charset="0"/>
                <a:cs typeface="Century Gothic" charset="0"/>
              </a:rPr>
            </a:br>
            <a:r>
              <a:rPr lang="en-US" sz="2400" i="1" dirty="0">
                <a:latin typeface="Century Gothic" panose="020B0502020202020204" pitchFamily="34" charset="0"/>
                <a:ea typeface="Lato" panose="020F0502020204030203" pitchFamily="34" charset="0"/>
                <a:cs typeface="Lato" panose="020F0502020204030203" pitchFamily="34" charset="0"/>
              </a:rPr>
              <a:t>Describe your ability to set up community insights/feedback systems to ensure feedback is collected, analyzed, and acted upon to make improvements to the outbreak and humanitarian response. </a:t>
            </a:r>
            <a:br>
              <a:rPr lang="en-US" sz="2400" i="1" dirty="0">
                <a:latin typeface="Century Gothic" panose="020B0502020202020204" pitchFamily="34" charset="0"/>
              </a:rPr>
            </a:br>
            <a:br>
              <a:rPr lang="en-US" sz="1800" b="1" i="1" dirty="0"/>
            </a:br>
            <a:endParaRPr lang="en-US" sz="1800" b="1" i="1" dirty="0"/>
          </a:p>
        </p:txBody>
      </p:sp>
      <p:graphicFrame>
        <p:nvGraphicFramePr>
          <p:cNvPr id="7" name="Content Placeholder 4"/>
          <p:cNvGraphicFramePr>
            <a:graphicFrameLocks/>
          </p:cNvGraphicFramePr>
          <p:nvPr>
            <p:extLst>
              <p:ext uri="{D42A27DB-BD31-4B8C-83A1-F6EECF244321}">
                <p14:modId xmlns:p14="http://schemas.microsoft.com/office/powerpoint/2010/main" val="3536915541"/>
              </p:ext>
            </p:extLst>
          </p:nvPr>
        </p:nvGraphicFramePr>
        <p:xfrm>
          <a:off x="609600" y="3228863"/>
          <a:ext cx="10794998" cy="2887504"/>
        </p:xfrm>
        <a:graphic>
          <a:graphicData uri="http://schemas.openxmlformats.org/drawingml/2006/table">
            <a:tbl>
              <a:tblPr firstRow="1" bandRow="1">
                <a:tableStyleId>{5C22544A-7EE6-4342-B048-85BDC9FD1C3A}</a:tableStyleId>
              </a:tblPr>
              <a:tblGrid>
                <a:gridCol w="2143070">
                  <a:extLst>
                    <a:ext uri="{9D8B030D-6E8A-4147-A177-3AD203B41FA5}">
                      <a16:colId xmlns:a16="http://schemas.microsoft.com/office/drawing/2014/main" val="20000"/>
                    </a:ext>
                  </a:extLst>
                </a:gridCol>
                <a:gridCol w="2143070">
                  <a:extLst>
                    <a:ext uri="{9D8B030D-6E8A-4147-A177-3AD203B41FA5}">
                      <a16:colId xmlns:a16="http://schemas.microsoft.com/office/drawing/2014/main" val="20001"/>
                    </a:ext>
                  </a:extLst>
                </a:gridCol>
                <a:gridCol w="2143070">
                  <a:extLst>
                    <a:ext uri="{9D8B030D-6E8A-4147-A177-3AD203B41FA5}">
                      <a16:colId xmlns:a16="http://schemas.microsoft.com/office/drawing/2014/main" val="20002"/>
                    </a:ext>
                  </a:extLst>
                </a:gridCol>
                <a:gridCol w="2143070">
                  <a:extLst>
                    <a:ext uri="{9D8B030D-6E8A-4147-A177-3AD203B41FA5}">
                      <a16:colId xmlns:a16="http://schemas.microsoft.com/office/drawing/2014/main" val="485119141"/>
                    </a:ext>
                  </a:extLst>
                </a:gridCol>
                <a:gridCol w="2222718">
                  <a:extLst>
                    <a:ext uri="{9D8B030D-6E8A-4147-A177-3AD203B41FA5}">
                      <a16:colId xmlns:a16="http://schemas.microsoft.com/office/drawing/2014/main" val="20003"/>
                    </a:ext>
                  </a:extLst>
                </a:gridCol>
              </a:tblGrid>
              <a:tr h="278130">
                <a:tc gridSpan="4">
                  <a:txBody>
                    <a:bodyPr/>
                    <a:lstStyle/>
                    <a:p>
                      <a:pPr algn="ctr"/>
                      <a:r>
                        <a:rPr lang="en-US" sz="1800" b="0" dirty="0">
                          <a:latin typeface="Century Gothic"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rowSpan="2">
                  <a:txBody>
                    <a:bodyPr/>
                    <a:lstStyle/>
                    <a:p>
                      <a:pPr algn="ctr"/>
                      <a:r>
                        <a:rPr lang="en-US" sz="1800" b="0" dirty="0">
                          <a:latin typeface="Century Gothic" charset="0"/>
                          <a:ea typeface="Century Gothic" charset="0"/>
                          <a:cs typeface="Century Gothic" charset="0"/>
                        </a:rPr>
                        <a:t>Individual Score</a:t>
                      </a:r>
                    </a:p>
                  </a:txBody>
                  <a:tcPr marL="68580" marR="68580" marT="34290" marB="34290" anchor="ctr">
                    <a:solidFill>
                      <a:srgbClr val="012377"/>
                    </a:solidFill>
                  </a:tcPr>
                </a:tc>
                <a:extLst>
                  <a:ext uri="{0D108BD9-81ED-4DB2-BD59-A6C34878D82A}">
                    <a16:rowId xmlns:a16="http://schemas.microsoft.com/office/drawing/2014/main" val="10000"/>
                  </a:ext>
                </a:extLst>
              </a:tr>
              <a:tr h="278130">
                <a:tc>
                  <a:txBody>
                    <a:bodyPr/>
                    <a:lstStyle/>
                    <a:p>
                      <a:pPr algn="ctr"/>
                      <a:r>
                        <a:rPr lang="en-US" sz="1800" b="0" dirty="0">
                          <a:solidFill>
                            <a:schemeClr val="bg1"/>
                          </a:solidFill>
                          <a:latin typeface="+mn-lt"/>
                          <a:ea typeface="Wingdings" charset="2"/>
                          <a:cs typeface="Wingdings" charset="2"/>
                        </a:rPr>
                        <a:t>1: </a:t>
                      </a:r>
                      <a:r>
                        <a:rPr lang="en-US" sz="1800" b="0" kern="1200" dirty="0">
                          <a:solidFill>
                            <a:schemeClr val="bg1"/>
                          </a:solidFill>
                          <a:effectLst/>
                          <a:latin typeface="Century Gothic" panose="020B0502020202020204" pitchFamily="34" charset="0"/>
                          <a:ea typeface="+mn-ea"/>
                          <a:cs typeface="+mn-cs"/>
                        </a:rPr>
                        <a:t>Limited</a:t>
                      </a:r>
                      <a:endParaRPr lang="en-US" sz="1800" b="0" dirty="0">
                        <a:solidFill>
                          <a:schemeClr val="bg1"/>
                        </a:solidFill>
                        <a:latin typeface="+mn-lt"/>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mn-lt"/>
                          <a:ea typeface="Wingdings" charset="2"/>
                          <a:cs typeface="Wingdings" charset="2"/>
                        </a:rPr>
                        <a:t>2: </a:t>
                      </a:r>
                      <a:r>
                        <a:rPr lang="en-US" sz="1800" b="0" kern="1200" dirty="0">
                          <a:solidFill>
                            <a:schemeClr val="bg1"/>
                          </a:solidFill>
                          <a:effectLst/>
                          <a:latin typeface="Century Gothic" panose="020B0502020202020204" pitchFamily="34" charset="0"/>
                          <a:ea typeface="+mn-ea"/>
                          <a:cs typeface="+mn-cs"/>
                        </a:rPr>
                        <a:t>Novice</a:t>
                      </a:r>
                      <a:endParaRPr lang="en-US" sz="1800" b="0" dirty="0">
                        <a:solidFill>
                          <a:schemeClr val="bg1"/>
                        </a:solidFill>
                        <a:latin typeface="+mn-lt"/>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mn-lt"/>
                          <a:ea typeface="Wingdings" charset="2"/>
                          <a:cs typeface="Wingdings" charset="2"/>
                        </a:rPr>
                        <a:t>3: </a:t>
                      </a:r>
                      <a:r>
                        <a:rPr lang="en-US" sz="1800" b="0" kern="1200" dirty="0">
                          <a:solidFill>
                            <a:schemeClr val="bg1"/>
                          </a:solidFill>
                          <a:effectLst/>
                          <a:latin typeface="Century Gothic" panose="020B0502020202020204" pitchFamily="34" charset="0"/>
                          <a:ea typeface="+mn-ea"/>
                          <a:cs typeface="+mn-cs"/>
                        </a:rPr>
                        <a:t>Experienced</a:t>
                      </a:r>
                      <a:endParaRPr lang="en-US" sz="1800" b="0" dirty="0">
                        <a:solidFill>
                          <a:schemeClr val="bg1"/>
                        </a:solidFill>
                        <a:latin typeface="+mn-lt"/>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mn-lt"/>
                          <a:ea typeface="Wingdings" charset="2"/>
                          <a:cs typeface="Wingdings" charset="2"/>
                        </a:rPr>
                        <a:t>4: </a:t>
                      </a:r>
                      <a:r>
                        <a:rPr lang="en-US" sz="1800" b="0" kern="1200" dirty="0">
                          <a:solidFill>
                            <a:schemeClr val="bg1"/>
                          </a:solidFill>
                          <a:effectLst/>
                          <a:latin typeface="Century Gothic" panose="020B0502020202020204" pitchFamily="34" charset="0"/>
                          <a:ea typeface="+mn-ea"/>
                          <a:cs typeface="+mn-cs"/>
                        </a:rPr>
                        <a:t>Expert</a:t>
                      </a:r>
                      <a:endParaRPr lang="en-US" sz="1800" b="0" dirty="0">
                        <a:solidFill>
                          <a:schemeClr val="bg1"/>
                        </a:solidFill>
                        <a:latin typeface="+mn-lt"/>
                        <a:ea typeface="Wingdings" charset="2"/>
                        <a:cs typeface="Wingdings" charset="2"/>
                      </a:endParaRPr>
                    </a:p>
                  </a:txBody>
                  <a:tcPr marL="68580" marR="68580" marT="34290" marB="34290" anchor="ctr">
                    <a:solidFill>
                      <a:srgbClr val="012377"/>
                    </a:solidFill>
                  </a:tcPr>
                </a:tc>
                <a:tc vMerge="1">
                  <a:txBody>
                    <a:bodyPr/>
                    <a:lstStyle/>
                    <a:p>
                      <a:endParaRPr lang="en-US" dirty="0"/>
                    </a:p>
                  </a:txBody>
                  <a:tcPr/>
                </a:tc>
                <a:extLst>
                  <a:ext uri="{0D108BD9-81ED-4DB2-BD59-A6C34878D82A}">
                    <a16:rowId xmlns:a16="http://schemas.microsoft.com/office/drawing/2014/main" val="10001"/>
                  </a:ext>
                </a:extLst>
              </a:tr>
              <a:tr h="759143">
                <a:tc>
                  <a:txBody>
                    <a:bodyPr/>
                    <a:lstStyle/>
                    <a:p>
                      <a:pPr algn="ctr" fontAlgn="t"/>
                      <a:r>
                        <a:rPr lang="en-US" sz="1800" kern="1200" dirty="0">
                          <a:solidFill>
                            <a:schemeClr val="dk1"/>
                          </a:solidFill>
                          <a:effectLst/>
                          <a:latin typeface="Century Gothic" panose="020B0502020202020204" pitchFamily="34" charset="0"/>
                          <a:ea typeface="+mn-ea"/>
                          <a:cs typeface="+mn-cs"/>
                        </a:rPr>
                        <a:t>I have little to no experience setting up these systems.</a:t>
                      </a:r>
                      <a:endParaRPr lang="en-US" sz="16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lvl="0" algn="ctr"/>
                      <a:r>
                        <a:rPr lang="en-US" sz="1800" kern="1200" dirty="0">
                          <a:solidFill>
                            <a:schemeClr val="dk1"/>
                          </a:solidFill>
                          <a:effectLst/>
                          <a:latin typeface="Century Gothic" panose="020B0502020202020204" pitchFamily="34" charset="0"/>
                          <a:ea typeface="+mn-ea"/>
                          <a:cs typeface="+mn-cs"/>
                        </a:rPr>
                        <a:t>I have a basic understanding of setting up these systems.</a:t>
                      </a:r>
                      <a:endParaRPr lang="en-US" sz="1600" kern="1200" dirty="0">
                        <a:solidFill>
                          <a:schemeClr val="dk1"/>
                        </a:solidFill>
                        <a:effectLst/>
                        <a:latin typeface="Century Gothic" panose="020B0502020202020204" pitchFamily="34" charset="0"/>
                        <a:ea typeface="+mn-ea"/>
                        <a:cs typeface="+mn-cs"/>
                      </a:endParaRPr>
                    </a:p>
                  </a:txBody>
                  <a:tcPr marL="7144" marR="7144" marT="7144" marB="0">
                    <a:solidFill>
                      <a:schemeClr val="bg2"/>
                    </a:solidFill>
                  </a:tcPr>
                </a:tc>
                <a:tc>
                  <a:txBody>
                    <a:bodyPr/>
                    <a:lstStyle/>
                    <a:p>
                      <a:pPr lvl="0" algn="ctr"/>
                      <a:r>
                        <a:rPr lang="en-US" sz="1800" kern="1200" dirty="0">
                          <a:solidFill>
                            <a:schemeClr val="dk1"/>
                          </a:solidFill>
                          <a:effectLst/>
                          <a:latin typeface="Century Gothic" panose="020B0502020202020204" pitchFamily="34" charset="0"/>
                          <a:ea typeface="+mn-ea"/>
                          <a:cs typeface="+mn-cs"/>
                        </a:rPr>
                        <a:t>I understand how to set up these systems and can do so confidently.</a:t>
                      </a:r>
                    </a:p>
                  </a:txBody>
                  <a:tcPr marL="7144" marR="7144" marT="7144" marB="0">
                    <a:solidFill>
                      <a:schemeClr val="bg2"/>
                    </a:solidFill>
                  </a:tcPr>
                </a:tc>
                <a:tc>
                  <a:txBody>
                    <a:bodyPr/>
                    <a:lstStyle/>
                    <a:p>
                      <a:pPr algn="ctr" fontAlgn="t"/>
                      <a:r>
                        <a:rPr lang="en-US" sz="1800" kern="1200" dirty="0">
                          <a:solidFill>
                            <a:schemeClr val="dk1"/>
                          </a:solidFill>
                          <a:effectLst/>
                          <a:latin typeface="Century Gothic" panose="020B0502020202020204" pitchFamily="34" charset="0"/>
                          <a:ea typeface="+mn-ea"/>
                          <a:cs typeface="+mn-cs"/>
                        </a:rPr>
                        <a:t>I can confidently set up these systems, adapt this knowledge to different contexts, and can mentor others on the process.</a:t>
                      </a:r>
                      <a:endParaRPr lang="en-US" sz="16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ctr">
                        <a:spcBef>
                          <a:spcPts val="1200"/>
                        </a:spcBef>
                        <a:spcAft>
                          <a:spcPts val="1200"/>
                        </a:spcAft>
                      </a:pPr>
                      <a:endParaRPr lang="sk-SK" sz="1800" b="0" i="0" u="none" strike="noStrike" dirty="0">
                        <a:solidFill>
                          <a:srgbClr val="002060"/>
                        </a:solidFill>
                        <a:effectLst/>
                        <a:latin typeface="Century Gothic" panose="020B0502020202020204" pitchFamily="34" charset="0"/>
                      </a:endParaRPr>
                    </a:p>
                  </a:txBody>
                  <a:tcPr marL="4763" marR="4763" marT="4763" marB="0" anchor="ctr">
                    <a:solidFill>
                      <a:schemeClr val="bg2"/>
                    </a:solidFill>
                  </a:tcPr>
                </a:tc>
                <a:extLst>
                  <a:ext uri="{0D108BD9-81ED-4DB2-BD59-A6C34878D82A}">
                    <a16:rowId xmlns:a16="http://schemas.microsoft.com/office/drawing/2014/main" val="10002"/>
                  </a:ext>
                </a:extLst>
              </a:tr>
            </a:tbl>
          </a:graphicData>
        </a:graphic>
      </p:graphicFrame>
      <p:graphicFrame>
        <p:nvGraphicFramePr>
          <p:cNvPr id="5" name="Table 4">
            <a:extLst>
              <a:ext uri="{FF2B5EF4-FFF2-40B4-BE49-F238E27FC236}">
                <a16:creationId xmlns:a16="http://schemas.microsoft.com/office/drawing/2014/main" id="{8B74A1EB-090C-8107-CE7D-83B31B32F150}"/>
              </a:ext>
            </a:extLst>
          </p:cNvPr>
          <p:cNvGraphicFramePr>
            <a:graphicFrameLocks noGrp="1"/>
          </p:cNvGraphicFramePr>
          <p:nvPr>
            <p:extLst>
              <p:ext uri="{D42A27DB-BD31-4B8C-83A1-F6EECF244321}">
                <p14:modId xmlns:p14="http://schemas.microsoft.com/office/powerpoint/2010/main" val="174992806"/>
              </p:ext>
            </p:extLst>
          </p:nvPr>
        </p:nvGraphicFramePr>
        <p:xfrm>
          <a:off x="609599" y="2190466"/>
          <a:ext cx="10794999" cy="874395"/>
        </p:xfrm>
        <a:graphic>
          <a:graphicData uri="http://schemas.openxmlformats.org/drawingml/2006/table">
            <a:tbl>
              <a:tblPr firstRow="1" bandRow="1">
                <a:tableStyleId>{5C22544A-7EE6-4342-B048-85BDC9FD1C3A}</a:tableStyleId>
              </a:tblPr>
              <a:tblGrid>
                <a:gridCol w="10794999">
                  <a:extLst>
                    <a:ext uri="{9D8B030D-6E8A-4147-A177-3AD203B41FA5}">
                      <a16:colId xmlns:a16="http://schemas.microsoft.com/office/drawing/2014/main" val="2430836986"/>
                    </a:ext>
                  </a:extLst>
                </a:gridCol>
              </a:tblGrid>
              <a:tr h="2781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latin typeface="Century Gothic" panose="020B0502020202020204" pitchFamily="34" charset="0"/>
                        </a:rPr>
                        <a:t>Guidelines</a:t>
                      </a:r>
                    </a:p>
                  </a:txBody>
                  <a:tcPr marL="68580" marR="68580" marT="34290" marB="34290">
                    <a:solidFill>
                      <a:srgbClr val="012377"/>
                    </a:solidFill>
                  </a:tcPr>
                </a:tc>
                <a:extLst>
                  <a:ext uri="{0D108BD9-81ED-4DB2-BD59-A6C34878D82A}">
                    <a16:rowId xmlns:a16="http://schemas.microsoft.com/office/drawing/2014/main" val="133040985"/>
                  </a:ext>
                </a:extLst>
              </a:tr>
              <a:tr h="531495">
                <a:tc>
                  <a:txBody>
                    <a:bodyPr/>
                    <a:lstStyle/>
                    <a:p>
                      <a:r>
                        <a:rPr lang="en-US" sz="1800" kern="1200" dirty="0">
                          <a:solidFill>
                            <a:schemeClr val="dk1"/>
                          </a:solidFill>
                          <a:effectLst/>
                          <a:latin typeface="Century Gothic" panose="020B0502020202020204" pitchFamily="34" charset="0"/>
                          <a:ea typeface="+mn-ea"/>
                          <a:cs typeface="+mn-cs"/>
                        </a:rPr>
                        <a:t>Community feedback systems typically consider: Questions, concerns, perceptions, and rumors</a:t>
                      </a:r>
                    </a:p>
                  </a:txBody>
                  <a:tcPr marL="68580" marR="68580" marT="34290" marB="34290">
                    <a:solidFill>
                      <a:schemeClr val="bg1">
                        <a:lumMod val="95000"/>
                      </a:schemeClr>
                    </a:solidFill>
                  </a:tcPr>
                </a:tc>
                <a:extLst>
                  <a:ext uri="{0D108BD9-81ED-4DB2-BD59-A6C34878D82A}">
                    <a16:rowId xmlns:a16="http://schemas.microsoft.com/office/drawing/2014/main" val="2658991957"/>
                  </a:ext>
                </a:extLst>
              </a:tr>
            </a:tbl>
          </a:graphicData>
        </a:graphic>
      </p:graphicFrame>
    </p:spTree>
    <p:extLst>
      <p:ext uri="{BB962C8B-B14F-4D97-AF65-F5344CB8AC3E}">
        <p14:creationId xmlns:p14="http://schemas.microsoft.com/office/powerpoint/2010/main" val="21749651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798" y="404090"/>
            <a:ext cx="10960099" cy="1079735"/>
          </a:xfrm>
        </p:spPr>
        <p:txBody>
          <a:bodyPr anchor="t">
            <a:normAutofit fontScale="90000"/>
          </a:bodyPr>
          <a:lstStyle/>
          <a:p>
            <a:r>
              <a:rPr lang="en-US" sz="3000" dirty="0">
                <a:solidFill>
                  <a:srgbClr val="002060"/>
                </a:solidFill>
                <a:latin typeface="Century Gothic" charset="0"/>
                <a:ea typeface="Century Gothic" charset="0"/>
                <a:cs typeface="Century Gothic" charset="0"/>
              </a:rPr>
              <a:t>9. </a:t>
            </a:r>
            <a:r>
              <a:rPr lang="en-US" sz="3100" dirty="0">
                <a:solidFill>
                  <a:srgbClr val="002060"/>
                </a:solidFill>
                <a:latin typeface="Century Gothic" charset="0"/>
                <a:ea typeface="Century Gothic" charset="0"/>
                <a:cs typeface="Century Gothic" charset="0"/>
              </a:rPr>
              <a:t>Closing the Feedback Loop</a:t>
            </a:r>
            <a:br>
              <a:rPr lang="en-US" sz="2200" dirty="0">
                <a:solidFill>
                  <a:srgbClr val="002060"/>
                </a:solidFill>
                <a:latin typeface="Century Gothic" charset="0"/>
                <a:ea typeface="Century Gothic" charset="0"/>
                <a:cs typeface="Century Gothic" charset="0"/>
              </a:rPr>
            </a:br>
            <a:br>
              <a:rPr lang="en-US" sz="2200" dirty="0">
                <a:solidFill>
                  <a:srgbClr val="002060"/>
                </a:solidFill>
                <a:latin typeface="Century Gothic" charset="0"/>
                <a:ea typeface="Century Gothic" charset="0"/>
                <a:cs typeface="Century Gothic" charset="0"/>
              </a:rPr>
            </a:br>
            <a:r>
              <a:rPr lang="en-US" sz="2400" i="1" dirty="0">
                <a:latin typeface="Century Gothic" panose="020B0502020202020204" pitchFamily="34" charset="0"/>
                <a:ea typeface="Lato" panose="020F0502020204030203" pitchFamily="34" charset="0"/>
                <a:cs typeface="Lato" panose="020F0502020204030203" pitchFamily="34" charset="0"/>
              </a:rPr>
              <a:t>Are you able to design a process that </a:t>
            </a:r>
            <a:r>
              <a:rPr lang="en-US" sz="2400" b="1" i="1" dirty="0">
                <a:latin typeface="Century Gothic" panose="020B0502020202020204" pitchFamily="34" charset="0"/>
                <a:ea typeface="Lato" panose="020F0502020204030203" pitchFamily="34" charset="0"/>
                <a:cs typeface="Lato" panose="020F0502020204030203" pitchFamily="34" charset="0"/>
              </a:rPr>
              <a:t>feeds information back to communities and families</a:t>
            </a:r>
            <a:r>
              <a:rPr lang="en-US" sz="2400" i="1" dirty="0">
                <a:latin typeface="Century Gothic" panose="020B0502020202020204" pitchFamily="34" charset="0"/>
                <a:ea typeface="Lato" panose="020F0502020204030203" pitchFamily="34" charset="0"/>
                <a:cs typeface="Lato" panose="020F0502020204030203" pitchFamily="34" charset="0"/>
              </a:rPr>
              <a:t> that are affected by the outbreak?</a:t>
            </a:r>
            <a:r>
              <a:rPr lang="en-US" sz="2400" i="1" dirty="0">
                <a:latin typeface="Century Gothic" panose="020B0502020202020204" pitchFamily="34" charset="0"/>
              </a:rPr>
              <a:t> </a:t>
            </a:r>
            <a:br>
              <a:rPr lang="en-US" sz="2000" i="1" dirty="0">
                <a:latin typeface="Century Gothic" panose="020B0502020202020204" pitchFamily="34" charset="0"/>
              </a:rPr>
            </a:br>
            <a:br>
              <a:rPr lang="en-US" sz="1800" b="1" i="1" dirty="0"/>
            </a:br>
            <a:endParaRPr lang="en-US" sz="1800" b="1" i="1" dirty="0"/>
          </a:p>
        </p:txBody>
      </p:sp>
      <p:graphicFrame>
        <p:nvGraphicFramePr>
          <p:cNvPr id="7" name="Content Placeholder 4"/>
          <p:cNvGraphicFramePr>
            <a:graphicFrameLocks/>
          </p:cNvGraphicFramePr>
          <p:nvPr>
            <p:extLst>
              <p:ext uri="{D42A27DB-BD31-4B8C-83A1-F6EECF244321}">
                <p14:modId xmlns:p14="http://schemas.microsoft.com/office/powerpoint/2010/main" val="3416654154"/>
              </p:ext>
            </p:extLst>
          </p:nvPr>
        </p:nvGraphicFramePr>
        <p:xfrm>
          <a:off x="558799" y="3317763"/>
          <a:ext cx="10960100" cy="2338864"/>
        </p:xfrm>
        <a:graphic>
          <a:graphicData uri="http://schemas.openxmlformats.org/drawingml/2006/table">
            <a:tbl>
              <a:tblPr firstRow="1" bandRow="1">
                <a:tableStyleId>{5C22544A-7EE6-4342-B048-85BDC9FD1C3A}</a:tableStyleId>
              </a:tblPr>
              <a:tblGrid>
                <a:gridCol w="2175847">
                  <a:extLst>
                    <a:ext uri="{9D8B030D-6E8A-4147-A177-3AD203B41FA5}">
                      <a16:colId xmlns:a16="http://schemas.microsoft.com/office/drawing/2014/main" val="20000"/>
                    </a:ext>
                  </a:extLst>
                </a:gridCol>
                <a:gridCol w="2175847">
                  <a:extLst>
                    <a:ext uri="{9D8B030D-6E8A-4147-A177-3AD203B41FA5}">
                      <a16:colId xmlns:a16="http://schemas.microsoft.com/office/drawing/2014/main" val="20001"/>
                    </a:ext>
                  </a:extLst>
                </a:gridCol>
                <a:gridCol w="2175847">
                  <a:extLst>
                    <a:ext uri="{9D8B030D-6E8A-4147-A177-3AD203B41FA5}">
                      <a16:colId xmlns:a16="http://schemas.microsoft.com/office/drawing/2014/main" val="20002"/>
                    </a:ext>
                  </a:extLst>
                </a:gridCol>
                <a:gridCol w="2175847">
                  <a:extLst>
                    <a:ext uri="{9D8B030D-6E8A-4147-A177-3AD203B41FA5}">
                      <a16:colId xmlns:a16="http://schemas.microsoft.com/office/drawing/2014/main" val="485119141"/>
                    </a:ext>
                  </a:extLst>
                </a:gridCol>
                <a:gridCol w="2256712">
                  <a:extLst>
                    <a:ext uri="{9D8B030D-6E8A-4147-A177-3AD203B41FA5}">
                      <a16:colId xmlns:a16="http://schemas.microsoft.com/office/drawing/2014/main" val="20003"/>
                    </a:ext>
                  </a:extLst>
                </a:gridCol>
              </a:tblGrid>
              <a:tr h="278130">
                <a:tc gridSpan="4">
                  <a:txBody>
                    <a:bodyPr/>
                    <a:lstStyle/>
                    <a:p>
                      <a:pPr algn="ctr"/>
                      <a:r>
                        <a:rPr lang="en-US" sz="1800" b="0" dirty="0">
                          <a:latin typeface="Century Gothic"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rowSpan="2">
                  <a:txBody>
                    <a:bodyPr/>
                    <a:lstStyle/>
                    <a:p>
                      <a:pPr algn="ctr"/>
                      <a:r>
                        <a:rPr lang="en-US" sz="1800" b="0" dirty="0">
                          <a:latin typeface="Century Gothic" charset="0"/>
                          <a:ea typeface="Century Gothic" charset="0"/>
                          <a:cs typeface="Century Gothic" charset="0"/>
                        </a:rPr>
                        <a:t>Individual Score</a:t>
                      </a:r>
                    </a:p>
                  </a:txBody>
                  <a:tcPr marL="68580" marR="68580" marT="34290" marB="34290" anchor="ctr">
                    <a:solidFill>
                      <a:srgbClr val="012377"/>
                    </a:solidFill>
                  </a:tcPr>
                </a:tc>
                <a:extLst>
                  <a:ext uri="{0D108BD9-81ED-4DB2-BD59-A6C34878D82A}">
                    <a16:rowId xmlns:a16="http://schemas.microsoft.com/office/drawing/2014/main" val="10000"/>
                  </a:ext>
                </a:extLst>
              </a:tr>
              <a:tr h="278130">
                <a:tc>
                  <a:txBody>
                    <a:bodyPr/>
                    <a:lstStyle/>
                    <a:p>
                      <a:pPr algn="ctr"/>
                      <a:r>
                        <a:rPr lang="en-US" sz="1800" b="0" dirty="0">
                          <a:solidFill>
                            <a:schemeClr val="bg1"/>
                          </a:solidFill>
                          <a:latin typeface="Century Gothic" panose="020B0502020202020204" pitchFamily="34" charset="0"/>
                          <a:ea typeface="Wingdings" charset="2"/>
                          <a:cs typeface="Wingdings" charset="2"/>
                        </a:rPr>
                        <a:t>1: </a:t>
                      </a:r>
                      <a:r>
                        <a:rPr lang="en-US" sz="1800" b="0" kern="1200" dirty="0">
                          <a:solidFill>
                            <a:schemeClr val="bg1"/>
                          </a:solidFill>
                          <a:effectLst/>
                          <a:latin typeface="Century Gothic" panose="020B0502020202020204" pitchFamily="34" charset="0"/>
                          <a:ea typeface="+mn-ea"/>
                          <a:cs typeface="+mn-cs"/>
                        </a:rPr>
                        <a:t>Limited: </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2: </a:t>
                      </a:r>
                      <a:r>
                        <a:rPr lang="en-US" sz="1800" b="0" kern="1200" dirty="0">
                          <a:solidFill>
                            <a:schemeClr val="bg1"/>
                          </a:solidFill>
                          <a:effectLst/>
                          <a:latin typeface="Century Gothic" panose="020B0502020202020204" pitchFamily="34" charset="0"/>
                          <a:ea typeface="+mn-ea"/>
                          <a:cs typeface="+mn-cs"/>
                        </a:rPr>
                        <a:t>Novice: </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3: </a:t>
                      </a:r>
                      <a:r>
                        <a:rPr lang="en-US" sz="1800" b="0" kern="1200" dirty="0">
                          <a:solidFill>
                            <a:schemeClr val="bg1"/>
                          </a:solidFill>
                          <a:effectLst/>
                          <a:latin typeface="Century Gothic" panose="020B0502020202020204" pitchFamily="34" charset="0"/>
                          <a:ea typeface="+mn-ea"/>
                          <a:cs typeface="+mn-cs"/>
                        </a:rPr>
                        <a:t>Experienced: </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4: </a:t>
                      </a:r>
                      <a:r>
                        <a:rPr lang="en-US" sz="1800" b="0" kern="1200" dirty="0">
                          <a:solidFill>
                            <a:schemeClr val="bg1"/>
                          </a:solidFill>
                          <a:effectLst/>
                          <a:latin typeface="Century Gothic" panose="020B0502020202020204" pitchFamily="34" charset="0"/>
                          <a:ea typeface="+mn-ea"/>
                          <a:cs typeface="+mn-cs"/>
                        </a:rPr>
                        <a:t>Expert: </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vMerge="1">
                  <a:txBody>
                    <a:bodyPr/>
                    <a:lstStyle/>
                    <a:p>
                      <a:endParaRPr lang="en-US" dirty="0"/>
                    </a:p>
                  </a:txBody>
                  <a:tcPr/>
                </a:tc>
                <a:extLst>
                  <a:ext uri="{0D108BD9-81ED-4DB2-BD59-A6C34878D82A}">
                    <a16:rowId xmlns:a16="http://schemas.microsoft.com/office/drawing/2014/main" val="10001"/>
                  </a:ext>
                </a:extLst>
              </a:tr>
              <a:tr h="759143">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kern="1200" dirty="0">
                          <a:solidFill>
                            <a:schemeClr val="dk1"/>
                          </a:solidFill>
                          <a:effectLst/>
                          <a:latin typeface="Century Gothic" panose="020B0502020202020204" pitchFamily="34" charset="0"/>
                          <a:ea typeface="+mn-ea"/>
                          <a:cs typeface="+mn-cs"/>
                        </a:rPr>
                        <a:t>I do not routinely feed information back to communities affected by an emergency. </a:t>
                      </a:r>
                      <a:endParaRPr lang="en-US" sz="16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Century Gothic" panose="020B0502020202020204" pitchFamily="34" charset="0"/>
                          <a:ea typeface="+mn-ea"/>
                          <a:cs typeface="+mn-cs"/>
                        </a:rPr>
                        <a:t>I have this documented approach but do not regularly adhere to it. </a:t>
                      </a:r>
                      <a:endParaRPr lang="en-US" sz="1600" kern="1200" dirty="0">
                        <a:solidFill>
                          <a:schemeClr val="dk1"/>
                        </a:solidFill>
                        <a:effectLst/>
                        <a:latin typeface="Century Gothic" panose="020B0502020202020204" pitchFamily="34" charset="0"/>
                        <a:ea typeface="+mn-ea"/>
                        <a:cs typeface="+mn-cs"/>
                      </a:endParaRPr>
                    </a:p>
                  </a:txBody>
                  <a:tcPr marL="7144" marR="7144" marT="7144" marB="0">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Century Gothic" panose="020B0502020202020204" pitchFamily="34" charset="0"/>
                          <a:ea typeface="+mn-ea"/>
                          <a:cs typeface="+mn-cs"/>
                        </a:rPr>
                        <a:t>I understand this process but do not regularly adhere to it. </a:t>
                      </a:r>
                    </a:p>
                  </a:txBody>
                  <a:tcPr marL="7144" marR="7144" marT="7144" marB="0">
                    <a:solidFill>
                      <a:schemeClr val="bg2"/>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kern="1200" dirty="0">
                          <a:solidFill>
                            <a:schemeClr val="dk1"/>
                          </a:solidFill>
                          <a:effectLst/>
                          <a:latin typeface="Century Gothic" panose="020B0502020202020204" pitchFamily="34" charset="0"/>
                          <a:ea typeface="+mn-ea"/>
                          <a:cs typeface="+mn-cs"/>
                        </a:rPr>
                        <a:t>I understand the process and regularly adhere to it. </a:t>
                      </a:r>
                      <a:endParaRPr lang="en-US" sz="16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ctr">
                        <a:spcBef>
                          <a:spcPts val="1200"/>
                        </a:spcBef>
                        <a:spcAft>
                          <a:spcPts val="1200"/>
                        </a:spcAft>
                      </a:pPr>
                      <a:endParaRPr lang="sk-SK" sz="1800" b="0" i="0" u="none" strike="noStrike" dirty="0">
                        <a:solidFill>
                          <a:srgbClr val="002060"/>
                        </a:solidFill>
                        <a:effectLst/>
                        <a:latin typeface="Century Gothic" panose="020B0502020202020204" pitchFamily="34" charset="0"/>
                      </a:endParaRPr>
                    </a:p>
                  </a:txBody>
                  <a:tcPr marL="4763" marR="4763" marT="4763" marB="0" anchor="ctr">
                    <a:solidFill>
                      <a:schemeClr val="bg2"/>
                    </a:solidFill>
                  </a:tcPr>
                </a:tc>
                <a:extLst>
                  <a:ext uri="{0D108BD9-81ED-4DB2-BD59-A6C34878D82A}">
                    <a16:rowId xmlns:a16="http://schemas.microsoft.com/office/drawing/2014/main" val="10002"/>
                  </a:ext>
                </a:extLst>
              </a:tr>
            </a:tbl>
          </a:graphicData>
        </a:graphic>
      </p:graphicFrame>
      <p:graphicFrame>
        <p:nvGraphicFramePr>
          <p:cNvPr id="5" name="Table 4">
            <a:extLst>
              <a:ext uri="{FF2B5EF4-FFF2-40B4-BE49-F238E27FC236}">
                <a16:creationId xmlns:a16="http://schemas.microsoft.com/office/drawing/2014/main" id="{8B74A1EB-090C-8107-CE7D-83B31B32F150}"/>
              </a:ext>
            </a:extLst>
          </p:cNvPr>
          <p:cNvGraphicFramePr>
            <a:graphicFrameLocks noGrp="1"/>
          </p:cNvGraphicFramePr>
          <p:nvPr>
            <p:extLst>
              <p:ext uri="{D42A27DB-BD31-4B8C-83A1-F6EECF244321}">
                <p14:modId xmlns:p14="http://schemas.microsoft.com/office/powerpoint/2010/main" val="4201030197"/>
              </p:ext>
            </p:extLst>
          </p:nvPr>
        </p:nvGraphicFramePr>
        <p:xfrm>
          <a:off x="558799" y="2228566"/>
          <a:ext cx="10960099" cy="874395"/>
        </p:xfrm>
        <a:graphic>
          <a:graphicData uri="http://schemas.openxmlformats.org/drawingml/2006/table">
            <a:tbl>
              <a:tblPr firstRow="1" bandRow="1">
                <a:tableStyleId>{5C22544A-7EE6-4342-B048-85BDC9FD1C3A}</a:tableStyleId>
              </a:tblPr>
              <a:tblGrid>
                <a:gridCol w="10960099">
                  <a:extLst>
                    <a:ext uri="{9D8B030D-6E8A-4147-A177-3AD203B41FA5}">
                      <a16:colId xmlns:a16="http://schemas.microsoft.com/office/drawing/2014/main" val="2430836986"/>
                    </a:ext>
                  </a:extLst>
                </a:gridCol>
              </a:tblGrid>
              <a:tr h="2781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latin typeface="Century Gothic" panose="020B0502020202020204" pitchFamily="34" charset="0"/>
                        </a:rPr>
                        <a:t>Guidelines</a:t>
                      </a:r>
                    </a:p>
                  </a:txBody>
                  <a:tcPr marL="68580" marR="68580" marT="34290" marB="34290">
                    <a:solidFill>
                      <a:srgbClr val="012377"/>
                    </a:solidFill>
                  </a:tcPr>
                </a:tc>
                <a:extLst>
                  <a:ext uri="{0D108BD9-81ED-4DB2-BD59-A6C34878D82A}">
                    <a16:rowId xmlns:a16="http://schemas.microsoft.com/office/drawing/2014/main" val="133040985"/>
                  </a:ext>
                </a:extLst>
              </a:tr>
              <a:tr h="531495">
                <a:tc>
                  <a:txBody>
                    <a:bodyPr/>
                    <a:lstStyle/>
                    <a:p>
                      <a:r>
                        <a:rPr lang="en-US" sz="1800" kern="1200" dirty="0">
                          <a:solidFill>
                            <a:schemeClr val="dk1"/>
                          </a:solidFill>
                          <a:effectLst/>
                          <a:latin typeface="Century Gothic" panose="020B0502020202020204" pitchFamily="34" charset="0"/>
                          <a:ea typeface="+mn-ea"/>
                          <a:cs typeface="+mn-cs"/>
                        </a:rPr>
                        <a:t>Community feedback systems typically consider: Questions, concerns, perceptions, and rumors</a:t>
                      </a:r>
                    </a:p>
                  </a:txBody>
                  <a:tcPr marL="68580" marR="68580" marT="34290" marB="34290">
                    <a:solidFill>
                      <a:schemeClr val="bg1">
                        <a:lumMod val="95000"/>
                      </a:schemeClr>
                    </a:solidFill>
                  </a:tcPr>
                </a:tc>
                <a:extLst>
                  <a:ext uri="{0D108BD9-81ED-4DB2-BD59-A6C34878D82A}">
                    <a16:rowId xmlns:a16="http://schemas.microsoft.com/office/drawing/2014/main" val="2658991957"/>
                  </a:ext>
                </a:extLst>
              </a:tr>
            </a:tbl>
          </a:graphicData>
        </a:graphic>
      </p:graphicFrame>
    </p:spTree>
    <p:extLst>
      <p:ext uri="{BB962C8B-B14F-4D97-AF65-F5344CB8AC3E}">
        <p14:creationId xmlns:p14="http://schemas.microsoft.com/office/powerpoint/2010/main" val="1021454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9790"/>
            <a:ext cx="10807696" cy="1079735"/>
          </a:xfrm>
        </p:spPr>
        <p:txBody>
          <a:bodyPr anchor="t">
            <a:normAutofit fontScale="90000"/>
          </a:bodyPr>
          <a:lstStyle/>
          <a:p>
            <a:r>
              <a:rPr lang="en-US" sz="3000" dirty="0">
                <a:solidFill>
                  <a:srgbClr val="002060"/>
                </a:solidFill>
                <a:latin typeface="Century Gothic" charset="0"/>
                <a:ea typeface="Century Gothic" charset="0"/>
                <a:cs typeface="Century Gothic" charset="0"/>
              </a:rPr>
              <a:t>10. </a:t>
            </a:r>
            <a:r>
              <a:rPr lang="en-US" sz="3100" dirty="0">
                <a:solidFill>
                  <a:srgbClr val="002060"/>
                </a:solidFill>
                <a:latin typeface="Century Gothic" charset="0"/>
                <a:ea typeface="Century Gothic" charset="0"/>
                <a:cs typeface="Century Gothic" charset="0"/>
              </a:rPr>
              <a:t>Rumors</a:t>
            </a:r>
            <a:br>
              <a:rPr lang="en-US" sz="2200" dirty="0">
                <a:solidFill>
                  <a:srgbClr val="002060"/>
                </a:solidFill>
                <a:latin typeface="Century Gothic" charset="0"/>
                <a:ea typeface="Century Gothic" charset="0"/>
                <a:cs typeface="Century Gothic" charset="0"/>
              </a:rPr>
            </a:br>
            <a:br>
              <a:rPr lang="en-US" sz="2200" dirty="0">
                <a:solidFill>
                  <a:srgbClr val="002060"/>
                </a:solidFill>
                <a:latin typeface="Century Gothic" charset="0"/>
                <a:ea typeface="Century Gothic" charset="0"/>
                <a:cs typeface="Century Gothic" charset="0"/>
              </a:rPr>
            </a:br>
            <a:r>
              <a:rPr lang="en-US" sz="2400" i="1" dirty="0">
                <a:latin typeface="Century Gothic" panose="020B0502020202020204" pitchFamily="34" charset="0"/>
                <a:ea typeface="Lato" panose="020F0502020204030203" pitchFamily="34" charset="0"/>
                <a:cs typeface="Lato" panose="020F0502020204030203" pitchFamily="34" charset="0"/>
              </a:rPr>
              <a:t>How confident are you in your ability to </a:t>
            </a:r>
            <a:r>
              <a:rPr lang="en-US" sz="2400" b="1" i="1" dirty="0">
                <a:latin typeface="Century Gothic" panose="020B0502020202020204" pitchFamily="34" charset="0"/>
                <a:ea typeface="Lato" panose="020F0502020204030203" pitchFamily="34" charset="0"/>
                <a:cs typeface="Lato" panose="020F0502020204030203" pitchFamily="34" charset="0"/>
              </a:rPr>
              <a:t>collect and address rumors with RCCE</a:t>
            </a:r>
            <a:r>
              <a:rPr lang="en-US" sz="2400" i="1" dirty="0">
                <a:latin typeface="Century Gothic" panose="020B0502020202020204" pitchFamily="34" charset="0"/>
                <a:ea typeface="Lato" panose="020F0502020204030203" pitchFamily="34" charset="0"/>
                <a:cs typeface="Lato" panose="020F0502020204030203" pitchFamily="34" charset="0"/>
              </a:rPr>
              <a:t>?</a:t>
            </a:r>
            <a:r>
              <a:rPr lang="en-US" sz="2400" i="1" dirty="0">
                <a:latin typeface="Century Gothic" panose="020B0502020202020204" pitchFamily="34" charset="0"/>
              </a:rPr>
              <a:t> </a:t>
            </a:r>
            <a:br>
              <a:rPr lang="en-US" sz="2000" i="1" dirty="0">
                <a:latin typeface="Century Gothic" panose="020B0502020202020204" pitchFamily="34" charset="0"/>
              </a:rPr>
            </a:br>
            <a:br>
              <a:rPr lang="en-US" sz="1800" b="1" i="1" dirty="0"/>
            </a:br>
            <a:endParaRPr lang="en-US" sz="1800" b="1" i="1" dirty="0"/>
          </a:p>
        </p:txBody>
      </p:sp>
      <p:graphicFrame>
        <p:nvGraphicFramePr>
          <p:cNvPr id="7" name="Content Placeholder 4"/>
          <p:cNvGraphicFramePr>
            <a:graphicFrameLocks/>
          </p:cNvGraphicFramePr>
          <p:nvPr>
            <p:extLst>
              <p:ext uri="{D42A27DB-BD31-4B8C-83A1-F6EECF244321}">
                <p14:modId xmlns:p14="http://schemas.microsoft.com/office/powerpoint/2010/main" val="1316800790"/>
              </p:ext>
            </p:extLst>
          </p:nvPr>
        </p:nvGraphicFramePr>
        <p:xfrm>
          <a:off x="609600" y="3203463"/>
          <a:ext cx="10807697" cy="3436144"/>
        </p:xfrm>
        <a:graphic>
          <a:graphicData uri="http://schemas.openxmlformats.org/drawingml/2006/table">
            <a:tbl>
              <a:tblPr firstRow="1" bandRow="1">
                <a:tableStyleId>{5C22544A-7EE6-4342-B048-85BDC9FD1C3A}</a:tableStyleId>
              </a:tblPr>
              <a:tblGrid>
                <a:gridCol w="2145591">
                  <a:extLst>
                    <a:ext uri="{9D8B030D-6E8A-4147-A177-3AD203B41FA5}">
                      <a16:colId xmlns:a16="http://schemas.microsoft.com/office/drawing/2014/main" val="20000"/>
                    </a:ext>
                  </a:extLst>
                </a:gridCol>
                <a:gridCol w="2145591">
                  <a:extLst>
                    <a:ext uri="{9D8B030D-6E8A-4147-A177-3AD203B41FA5}">
                      <a16:colId xmlns:a16="http://schemas.microsoft.com/office/drawing/2014/main" val="20001"/>
                    </a:ext>
                  </a:extLst>
                </a:gridCol>
                <a:gridCol w="2145591">
                  <a:extLst>
                    <a:ext uri="{9D8B030D-6E8A-4147-A177-3AD203B41FA5}">
                      <a16:colId xmlns:a16="http://schemas.microsoft.com/office/drawing/2014/main" val="20002"/>
                    </a:ext>
                  </a:extLst>
                </a:gridCol>
                <a:gridCol w="2145591">
                  <a:extLst>
                    <a:ext uri="{9D8B030D-6E8A-4147-A177-3AD203B41FA5}">
                      <a16:colId xmlns:a16="http://schemas.microsoft.com/office/drawing/2014/main" val="485119141"/>
                    </a:ext>
                  </a:extLst>
                </a:gridCol>
                <a:gridCol w="2225333">
                  <a:extLst>
                    <a:ext uri="{9D8B030D-6E8A-4147-A177-3AD203B41FA5}">
                      <a16:colId xmlns:a16="http://schemas.microsoft.com/office/drawing/2014/main" val="20003"/>
                    </a:ext>
                  </a:extLst>
                </a:gridCol>
              </a:tblGrid>
              <a:tr h="278130">
                <a:tc gridSpan="4">
                  <a:txBody>
                    <a:bodyPr/>
                    <a:lstStyle/>
                    <a:p>
                      <a:pPr algn="ctr"/>
                      <a:r>
                        <a:rPr lang="en-US" sz="1800" b="0" dirty="0">
                          <a:latin typeface="Century Gothic"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rowSpan="2">
                  <a:txBody>
                    <a:bodyPr/>
                    <a:lstStyle/>
                    <a:p>
                      <a:pPr algn="ctr"/>
                      <a:r>
                        <a:rPr lang="en-US" sz="1800" b="0" dirty="0">
                          <a:latin typeface="Century Gothic" charset="0"/>
                          <a:ea typeface="Century Gothic" charset="0"/>
                          <a:cs typeface="Century Gothic" charset="0"/>
                        </a:rPr>
                        <a:t>Individual Score</a:t>
                      </a:r>
                    </a:p>
                  </a:txBody>
                  <a:tcPr marL="68580" marR="68580" marT="34290" marB="34290" anchor="ctr">
                    <a:solidFill>
                      <a:srgbClr val="012377"/>
                    </a:solidFill>
                  </a:tcPr>
                </a:tc>
                <a:extLst>
                  <a:ext uri="{0D108BD9-81ED-4DB2-BD59-A6C34878D82A}">
                    <a16:rowId xmlns:a16="http://schemas.microsoft.com/office/drawing/2014/main" val="10000"/>
                  </a:ext>
                </a:extLst>
              </a:tr>
              <a:tr h="278130">
                <a:tc>
                  <a:txBody>
                    <a:bodyPr/>
                    <a:lstStyle/>
                    <a:p>
                      <a:pPr algn="ctr"/>
                      <a:r>
                        <a:rPr lang="en-US" sz="1800" b="0" dirty="0">
                          <a:solidFill>
                            <a:schemeClr val="bg1"/>
                          </a:solidFill>
                          <a:latin typeface="Century Gothic" panose="020B0502020202020204" pitchFamily="34" charset="0"/>
                          <a:ea typeface="Wingdings" charset="2"/>
                          <a:cs typeface="Wingdings" charset="2"/>
                        </a:rPr>
                        <a:t>1: </a:t>
                      </a:r>
                      <a:r>
                        <a:rPr lang="en-US" sz="1800" b="0" kern="1200" dirty="0">
                          <a:solidFill>
                            <a:schemeClr val="bg1"/>
                          </a:solidFill>
                          <a:effectLst/>
                          <a:latin typeface="Century Gothic" panose="020B0502020202020204" pitchFamily="34" charset="0"/>
                          <a:ea typeface="+mn-ea"/>
                          <a:cs typeface="+mn-cs"/>
                        </a:rPr>
                        <a:t>Not confident: </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2: </a:t>
                      </a:r>
                      <a:r>
                        <a:rPr lang="en-US" sz="1800" b="0" kern="1200" dirty="0">
                          <a:solidFill>
                            <a:schemeClr val="bg1"/>
                          </a:solidFill>
                          <a:effectLst/>
                          <a:latin typeface="Century Gothic" panose="020B0502020202020204" pitchFamily="34" charset="0"/>
                          <a:ea typeface="+mn-ea"/>
                          <a:cs typeface="+mn-cs"/>
                        </a:rPr>
                        <a:t>Somewhat confident: </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3: </a:t>
                      </a:r>
                      <a:r>
                        <a:rPr lang="en-US" sz="1800" b="0" kern="1200" dirty="0">
                          <a:solidFill>
                            <a:schemeClr val="bg1"/>
                          </a:solidFill>
                          <a:effectLst/>
                          <a:latin typeface="Century Gothic" panose="020B0502020202020204" pitchFamily="34" charset="0"/>
                          <a:ea typeface="+mn-ea"/>
                          <a:cs typeface="+mn-cs"/>
                        </a:rPr>
                        <a:t>Confident: </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4: </a:t>
                      </a:r>
                      <a:r>
                        <a:rPr lang="en-US" sz="1800" b="0" kern="1200" dirty="0">
                          <a:solidFill>
                            <a:schemeClr val="bg1"/>
                          </a:solidFill>
                          <a:effectLst/>
                          <a:latin typeface="Century Gothic" panose="020B0502020202020204" pitchFamily="34" charset="0"/>
                          <a:ea typeface="+mn-ea"/>
                          <a:cs typeface="+mn-cs"/>
                        </a:rPr>
                        <a:t>Expert: </a:t>
                      </a:r>
                      <a:endParaRPr lang="en-US" sz="1800" b="0" dirty="0">
                        <a:solidFill>
                          <a:schemeClr val="bg1"/>
                        </a:solidFill>
                        <a:latin typeface="Century Gothic" panose="020B0502020202020204" pitchFamily="34" charset="0"/>
                        <a:ea typeface="Wingdings" charset="2"/>
                        <a:cs typeface="Wingdings" charset="2"/>
                      </a:endParaRPr>
                    </a:p>
                  </a:txBody>
                  <a:tcPr marL="68580" marR="68580" marT="34290" marB="34290" anchor="ctr">
                    <a:solidFill>
                      <a:srgbClr val="012377"/>
                    </a:solidFill>
                  </a:tcPr>
                </a:tc>
                <a:tc vMerge="1">
                  <a:txBody>
                    <a:bodyPr/>
                    <a:lstStyle/>
                    <a:p>
                      <a:endParaRPr lang="en-US" dirty="0"/>
                    </a:p>
                  </a:txBody>
                  <a:tcPr/>
                </a:tc>
                <a:extLst>
                  <a:ext uri="{0D108BD9-81ED-4DB2-BD59-A6C34878D82A}">
                    <a16:rowId xmlns:a16="http://schemas.microsoft.com/office/drawing/2014/main" val="10001"/>
                  </a:ext>
                </a:extLst>
              </a:tr>
              <a:tr h="759143">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Century Gothic" panose="020B0502020202020204" pitchFamily="34" charset="0"/>
                          <a:ea typeface="+mn-ea"/>
                          <a:cs typeface="+mn-cs"/>
                        </a:rPr>
                        <a:t>I do not know how to collect and/or address rumors. </a:t>
                      </a:r>
                      <a:endParaRPr lang="en-US" sz="16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Century Gothic" panose="020B0502020202020204" pitchFamily="34" charset="0"/>
                          <a:ea typeface="+mn-ea"/>
                          <a:cs typeface="+mn-cs"/>
                        </a:rPr>
                        <a:t>I can collect rumors and address them but I cannot clearly describe a strategy used. </a:t>
                      </a:r>
                      <a:endParaRPr lang="en-US" sz="1600" b="0" kern="1200" dirty="0">
                        <a:solidFill>
                          <a:schemeClr val="dk1"/>
                        </a:solidFill>
                        <a:effectLst/>
                        <a:latin typeface="Century Gothic" panose="020B0502020202020204" pitchFamily="34" charset="0"/>
                        <a:ea typeface="+mn-ea"/>
                        <a:cs typeface="+mn-cs"/>
                      </a:endParaRPr>
                    </a:p>
                  </a:txBody>
                  <a:tcPr marL="7144" marR="7144" marT="7144" marB="0">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Century Gothic" panose="020B0502020202020204" pitchFamily="34" charset="0"/>
                          <a:ea typeface="+mn-ea"/>
                          <a:cs typeface="+mn-cs"/>
                        </a:rPr>
                        <a:t>I can collect rumors and address them and can clearly describe a strategy used. </a:t>
                      </a:r>
                    </a:p>
                  </a:txBody>
                  <a:tcPr marL="7144" marR="7144" marT="7144" marB="0">
                    <a:solidFill>
                      <a:schemeClr val="bg2"/>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Century Gothic" panose="020B0502020202020204" pitchFamily="34" charset="0"/>
                          <a:ea typeface="+mn-ea"/>
                          <a:cs typeface="+mn-cs"/>
                        </a:rPr>
                        <a:t>I can collect rumors with a tracking system, code and analyze rumors, and address them with a strategy that I can clearly describe. </a:t>
                      </a:r>
                      <a:endParaRPr lang="en-US" sz="16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ctr">
                        <a:spcBef>
                          <a:spcPts val="1200"/>
                        </a:spcBef>
                        <a:spcAft>
                          <a:spcPts val="1200"/>
                        </a:spcAft>
                      </a:pPr>
                      <a:endParaRPr lang="sk-SK" sz="1800" b="0" i="0" u="none" strike="noStrike" dirty="0">
                        <a:solidFill>
                          <a:srgbClr val="002060"/>
                        </a:solidFill>
                        <a:effectLst/>
                        <a:latin typeface="Century Gothic" panose="020B0502020202020204" pitchFamily="34" charset="0"/>
                      </a:endParaRPr>
                    </a:p>
                  </a:txBody>
                  <a:tcPr marL="4763" marR="4763" marT="4763" marB="0" anchor="ctr">
                    <a:solidFill>
                      <a:schemeClr val="bg2"/>
                    </a:solidFill>
                  </a:tcPr>
                </a:tc>
                <a:extLst>
                  <a:ext uri="{0D108BD9-81ED-4DB2-BD59-A6C34878D82A}">
                    <a16:rowId xmlns:a16="http://schemas.microsoft.com/office/drawing/2014/main" val="10002"/>
                  </a:ext>
                </a:extLst>
              </a:tr>
            </a:tbl>
          </a:graphicData>
        </a:graphic>
      </p:graphicFrame>
      <p:graphicFrame>
        <p:nvGraphicFramePr>
          <p:cNvPr id="5" name="Table 4">
            <a:extLst>
              <a:ext uri="{FF2B5EF4-FFF2-40B4-BE49-F238E27FC236}">
                <a16:creationId xmlns:a16="http://schemas.microsoft.com/office/drawing/2014/main" id="{8B74A1EB-090C-8107-CE7D-83B31B32F150}"/>
              </a:ext>
            </a:extLst>
          </p:cNvPr>
          <p:cNvGraphicFramePr>
            <a:graphicFrameLocks noGrp="1"/>
          </p:cNvGraphicFramePr>
          <p:nvPr>
            <p:extLst>
              <p:ext uri="{D42A27DB-BD31-4B8C-83A1-F6EECF244321}">
                <p14:modId xmlns:p14="http://schemas.microsoft.com/office/powerpoint/2010/main" val="3097253911"/>
              </p:ext>
            </p:extLst>
          </p:nvPr>
        </p:nvGraphicFramePr>
        <p:xfrm>
          <a:off x="609600" y="1987266"/>
          <a:ext cx="10807697" cy="960120"/>
        </p:xfrm>
        <a:graphic>
          <a:graphicData uri="http://schemas.openxmlformats.org/drawingml/2006/table">
            <a:tbl>
              <a:tblPr firstRow="1" bandRow="1">
                <a:tableStyleId>{5C22544A-7EE6-4342-B048-85BDC9FD1C3A}</a:tableStyleId>
              </a:tblPr>
              <a:tblGrid>
                <a:gridCol w="10807697">
                  <a:extLst>
                    <a:ext uri="{9D8B030D-6E8A-4147-A177-3AD203B41FA5}">
                      <a16:colId xmlns:a16="http://schemas.microsoft.com/office/drawing/2014/main" val="2430836986"/>
                    </a:ext>
                  </a:extLst>
                </a:gridCol>
              </a:tblGrid>
              <a:tr h="2781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latin typeface="Century Gothic" panose="020B0502020202020204" pitchFamily="34" charset="0"/>
                        </a:rPr>
                        <a:t>Guidelines</a:t>
                      </a:r>
                    </a:p>
                  </a:txBody>
                  <a:tcPr marL="68580" marR="68580" marT="34290" marB="34290">
                    <a:solidFill>
                      <a:srgbClr val="012377"/>
                    </a:solidFill>
                  </a:tcPr>
                </a:tc>
                <a:extLst>
                  <a:ext uri="{0D108BD9-81ED-4DB2-BD59-A6C34878D82A}">
                    <a16:rowId xmlns:a16="http://schemas.microsoft.com/office/drawing/2014/main" val="133040985"/>
                  </a:ext>
                </a:extLst>
              </a:tr>
              <a:tr h="531495">
                <a:tc>
                  <a:txBody>
                    <a:bodyPr/>
                    <a:lstStyle/>
                    <a:p>
                      <a:r>
                        <a:rPr lang="en-US" sz="1800" kern="1200" dirty="0">
                          <a:solidFill>
                            <a:schemeClr val="dk1"/>
                          </a:solidFill>
                          <a:effectLst/>
                          <a:latin typeface="Century Gothic" panose="020B0502020202020204" pitchFamily="34" charset="0"/>
                          <a:ea typeface="+mn-ea"/>
                          <a:cs typeface="+mn-cs"/>
                        </a:rPr>
                        <a:t>Rumors are unverified information that can be true or false. Misinformation is false or inaccurate information and disinformation is false information deliberately intended to mislead. </a:t>
                      </a:r>
                    </a:p>
                  </a:txBody>
                  <a:tcPr marL="68580" marR="68580" marT="34290" marB="34290">
                    <a:solidFill>
                      <a:schemeClr val="bg1">
                        <a:lumMod val="95000"/>
                      </a:schemeClr>
                    </a:solidFill>
                  </a:tcPr>
                </a:tc>
                <a:extLst>
                  <a:ext uri="{0D108BD9-81ED-4DB2-BD59-A6C34878D82A}">
                    <a16:rowId xmlns:a16="http://schemas.microsoft.com/office/drawing/2014/main" val="2658991957"/>
                  </a:ext>
                </a:extLst>
              </a:tr>
            </a:tbl>
          </a:graphicData>
        </a:graphic>
      </p:graphicFrame>
    </p:spTree>
    <p:extLst>
      <p:ext uri="{BB962C8B-B14F-4D97-AF65-F5344CB8AC3E}">
        <p14:creationId xmlns:p14="http://schemas.microsoft.com/office/powerpoint/2010/main" val="241745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749" y="289790"/>
            <a:ext cx="10991849" cy="1079735"/>
          </a:xfrm>
        </p:spPr>
        <p:txBody>
          <a:bodyPr anchor="t">
            <a:normAutofit fontScale="90000"/>
          </a:bodyPr>
          <a:lstStyle/>
          <a:p>
            <a:r>
              <a:rPr lang="en-US" sz="3000" dirty="0">
                <a:solidFill>
                  <a:srgbClr val="002060"/>
                </a:solidFill>
                <a:latin typeface="Century Gothic" charset="0"/>
                <a:ea typeface="Century Gothic" charset="0"/>
                <a:cs typeface="Century Gothic" charset="0"/>
              </a:rPr>
              <a:t>11. </a:t>
            </a:r>
            <a:r>
              <a:rPr lang="en-US" sz="3100" dirty="0">
                <a:solidFill>
                  <a:srgbClr val="002060"/>
                </a:solidFill>
                <a:latin typeface="Century Gothic" charset="0"/>
                <a:ea typeface="Century Gothic" charset="0"/>
                <a:cs typeface="Century Gothic" charset="0"/>
              </a:rPr>
              <a:t>Social and Behavior Change Programming</a:t>
            </a:r>
            <a:br>
              <a:rPr lang="en-US" sz="2200" dirty="0">
                <a:solidFill>
                  <a:srgbClr val="002060"/>
                </a:solidFill>
                <a:latin typeface="Century Gothic" charset="0"/>
                <a:ea typeface="Century Gothic" charset="0"/>
                <a:cs typeface="Century Gothic" charset="0"/>
              </a:rPr>
            </a:br>
            <a:br>
              <a:rPr lang="en-US" sz="2200" dirty="0">
                <a:solidFill>
                  <a:srgbClr val="002060"/>
                </a:solidFill>
                <a:latin typeface="Century Gothic" charset="0"/>
                <a:ea typeface="Century Gothic" charset="0"/>
                <a:cs typeface="Century Gothic" charset="0"/>
              </a:rPr>
            </a:br>
            <a:r>
              <a:rPr lang="en-US" sz="2700" i="1" dirty="0">
                <a:latin typeface="Century Gothic" panose="020B0502020202020204" pitchFamily="34" charset="0"/>
                <a:ea typeface="Lato" panose="020F0502020204030203" pitchFamily="34" charset="0"/>
                <a:cs typeface="Lato" panose="020F0502020204030203" pitchFamily="34" charset="0"/>
              </a:rPr>
              <a:t>How confident are you in using social and behavior change (SBC) models and theories to guide RCCE programming? </a:t>
            </a:r>
            <a:br>
              <a:rPr lang="en-US" sz="2000" i="1" dirty="0">
                <a:latin typeface="Century Gothic" panose="020B0502020202020204" pitchFamily="34" charset="0"/>
              </a:rPr>
            </a:br>
            <a:br>
              <a:rPr lang="en-US" sz="1800" b="1" i="1" dirty="0"/>
            </a:br>
            <a:endParaRPr lang="en-US" sz="1800" b="1" i="1" dirty="0"/>
          </a:p>
        </p:txBody>
      </p:sp>
      <p:graphicFrame>
        <p:nvGraphicFramePr>
          <p:cNvPr id="7" name="Content Placeholder 4"/>
          <p:cNvGraphicFramePr>
            <a:graphicFrameLocks/>
          </p:cNvGraphicFramePr>
          <p:nvPr>
            <p:extLst>
              <p:ext uri="{D42A27DB-BD31-4B8C-83A1-F6EECF244321}">
                <p14:modId xmlns:p14="http://schemas.microsoft.com/office/powerpoint/2010/main" val="987772619"/>
              </p:ext>
            </p:extLst>
          </p:nvPr>
        </p:nvGraphicFramePr>
        <p:xfrm>
          <a:off x="666749" y="3063763"/>
          <a:ext cx="10991850" cy="3131344"/>
        </p:xfrm>
        <a:graphic>
          <a:graphicData uri="http://schemas.openxmlformats.org/drawingml/2006/table">
            <a:tbl>
              <a:tblPr firstRow="1" bandRow="1">
                <a:tableStyleId>{5C22544A-7EE6-4342-B048-85BDC9FD1C3A}</a:tableStyleId>
              </a:tblPr>
              <a:tblGrid>
                <a:gridCol w="2182150">
                  <a:extLst>
                    <a:ext uri="{9D8B030D-6E8A-4147-A177-3AD203B41FA5}">
                      <a16:colId xmlns:a16="http://schemas.microsoft.com/office/drawing/2014/main" val="20000"/>
                    </a:ext>
                  </a:extLst>
                </a:gridCol>
                <a:gridCol w="2182150">
                  <a:extLst>
                    <a:ext uri="{9D8B030D-6E8A-4147-A177-3AD203B41FA5}">
                      <a16:colId xmlns:a16="http://schemas.microsoft.com/office/drawing/2014/main" val="20001"/>
                    </a:ext>
                  </a:extLst>
                </a:gridCol>
                <a:gridCol w="2182150">
                  <a:extLst>
                    <a:ext uri="{9D8B030D-6E8A-4147-A177-3AD203B41FA5}">
                      <a16:colId xmlns:a16="http://schemas.microsoft.com/office/drawing/2014/main" val="20002"/>
                    </a:ext>
                  </a:extLst>
                </a:gridCol>
                <a:gridCol w="2182150">
                  <a:extLst>
                    <a:ext uri="{9D8B030D-6E8A-4147-A177-3AD203B41FA5}">
                      <a16:colId xmlns:a16="http://schemas.microsoft.com/office/drawing/2014/main" val="485119141"/>
                    </a:ext>
                  </a:extLst>
                </a:gridCol>
                <a:gridCol w="2263250">
                  <a:extLst>
                    <a:ext uri="{9D8B030D-6E8A-4147-A177-3AD203B41FA5}">
                      <a16:colId xmlns:a16="http://schemas.microsoft.com/office/drawing/2014/main" val="20003"/>
                    </a:ext>
                  </a:extLst>
                </a:gridCol>
              </a:tblGrid>
              <a:tr h="278130">
                <a:tc gridSpan="4">
                  <a:txBody>
                    <a:bodyPr/>
                    <a:lstStyle/>
                    <a:p>
                      <a:pPr algn="ctr"/>
                      <a:r>
                        <a:rPr lang="en-US" sz="1800" b="0" dirty="0">
                          <a:latin typeface="Century Gothic"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rowSpan="2">
                  <a:txBody>
                    <a:bodyPr/>
                    <a:lstStyle/>
                    <a:p>
                      <a:pPr algn="ctr"/>
                      <a:r>
                        <a:rPr lang="en-US" sz="1800" b="0" dirty="0">
                          <a:latin typeface="Century Gothic" charset="0"/>
                          <a:ea typeface="Century Gothic" charset="0"/>
                          <a:cs typeface="Century Gothic" charset="0"/>
                        </a:rPr>
                        <a:t>Individual Score</a:t>
                      </a:r>
                    </a:p>
                  </a:txBody>
                  <a:tcPr marL="68580" marR="68580" marT="34290" marB="34290" anchor="ctr">
                    <a:solidFill>
                      <a:srgbClr val="012377"/>
                    </a:solidFill>
                  </a:tcPr>
                </a:tc>
                <a:extLst>
                  <a:ext uri="{0D108BD9-81ED-4DB2-BD59-A6C34878D82A}">
                    <a16:rowId xmlns:a16="http://schemas.microsoft.com/office/drawing/2014/main" val="10000"/>
                  </a:ext>
                </a:extLst>
              </a:tr>
              <a:tr h="278130">
                <a:tc>
                  <a:txBody>
                    <a:bodyPr/>
                    <a:lstStyle/>
                    <a:p>
                      <a:pPr algn="ctr"/>
                      <a:r>
                        <a:rPr lang="en-US" sz="1800" b="0" dirty="0">
                          <a:solidFill>
                            <a:schemeClr val="bg1"/>
                          </a:solidFill>
                          <a:latin typeface="Century Gothic" panose="020B0502020202020204" pitchFamily="34" charset="0"/>
                          <a:ea typeface="Wingdings" charset="2"/>
                          <a:cs typeface="Wingdings" charset="2"/>
                        </a:rPr>
                        <a:t>1: Limited</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2: Novice</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3: Experienced</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4: Expert</a:t>
                      </a:r>
                    </a:p>
                  </a:txBody>
                  <a:tcPr marL="68580" marR="68580" marT="34290" marB="34290" anchor="ctr">
                    <a:solidFill>
                      <a:srgbClr val="012377"/>
                    </a:solidFill>
                  </a:tcPr>
                </a:tc>
                <a:tc vMerge="1">
                  <a:txBody>
                    <a:bodyPr/>
                    <a:lstStyle/>
                    <a:p>
                      <a:endParaRPr lang="en-US" dirty="0"/>
                    </a:p>
                  </a:txBody>
                  <a:tcPr/>
                </a:tc>
                <a:extLst>
                  <a:ext uri="{0D108BD9-81ED-4DB2-BD59-A6C34878D82A}">
                    <a16:rowId xmlns:a16="http://schemas.microsoft.com/office/drawing/2014/main" val="10001"/>
                  </a:ext>
                </a:extLst>
              </a:tr>
              <a:tr h="759143">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Century Gothic" panose="020B0502020202020204" pitchFamily="34" charset="0"/>
                          <a:ea typeface="+mn-ea"/>
                          <a:cs typeface="+mn-cs"/>
                        </a:rPr>
                        <a:t>I have limited to no knowledge about SBC models and theories to guide research or program design. </a:t>
                      </a:r>
                      <a:endParaRPr lang="en-US" sz="16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Century Gothic" panose="020B0502020202020204" pitchFamily="34" charset="0"/>
                          <a:ea typeface="+mn-ea"/>
                          <a:cs typeface="+mn-cs"/>
                        </a:rPr>
                        <a:t>I have some knowledge about SBC models and theories to guide research or program design.  </a:t>
                      </a:r>
                      <a:endParaRPr lang="en-US" sz="1600" b="0" kern="1200" dirty="0">
                        <a:solidFill>
                          <a:schemeClr val="dk1"/>
                        </a:solidFill>
                        <a:effectLst/>
                        <a:latin typeface="Century Gothic" panose="020B0502020202020204" pitchFamily="34" charset="0"/>
                        <a:ea typeface="+mn-ea"/>
                        <a:cs typeface="+mn-cs"/>
                      </a:endParaRPr>
                    </a:p>
                  </a:txBody>
                  <a:tcPr marL="7144" marR="7144" marT="7144" marB="0">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Century Gothic" panose="020B0502020202020204" pitchFamily="34" charset="0"/>
                          <a:ea typeface="+mn-ea"/>
                          <a:cs typeface="+mn-cs"/>
                        </a:rPr>
                        <a:t>I have knowledge about SBC theories to guide research or program design, but cannot describe these models and theories explicitly. </a:t>
                      </a:r>
                    </a:p>
                  </a:txBody>
                  <a:tcPr marL="7144" marR="7144" marT="7144" marB="0">
                    <a:solidFill>
                      <a:schemeClr val="bg2"/>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Century Gothic" panose="020B0502020202020204" pitchFamily="34" charset="0"/>
                          <a:ea typeface="+mn-ea"/>
                          <a:cs typeface="+mn-cs"/>
                        </a:rPr>
                        <a:t>I have knowledge about SBC models and theories to guide research and program design and can articulate them clearly.</a:t>
                      </a:r>
                      <a:br>
                        <a:rPr lang="en-US" sz="1800" b="1" kern="1200" dirty="0">
                          <a:solidFill>
                            <a:schemeClr val="dk1"/>
                          </a:solidFill>
                          <a:effectLst/>
                          <a:latin typeface="Century Gothic" panose="020B0502020202020204" pitchFamily="34" charset="0"/>
                          <a:ea typeface="+mn-ea"/>
                          <a:cs typeface="+mn-cs"/>
                        </a:rPr>
                      </a:br>
                      <a:endParaRPr lang="en-US" sz="16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ctr">
                        <a:spcBef>
                          <a:spcPts val="1200"/>
                        </a:spcBef>
                        <a:spcAft>
                          <a:spcPts val="1200"/>
                        </a:spcAft>
                      </a:pPr>
                      <a:endParaRPr lang="sk-SK" sz="1800" b="0" i="0" u="none" strike="noStrike" dirty="0">
                        <a:solidFill>
                          <a:srgbClr val="002060"/>
                        </a:solidFill>
                        <a:effectLst/>
                        <a:latin typeface="Century Gothic" panose="020B0502020202020204" pitchFamily="34" charset="0"/>
                      </a:endParaRPr>
                    </a:p>
                  </a:txBody>
                  <a:tcPr marL="4763" marR="4763" marT="4763" marB="0" anchor="ctr">
                    <a:solidFill>
                      <a:schemeClr val="bg2"/>
                    </a:solidFill>
                  </a:tcPr>
                </a:tc>
                <a:extLst>
                  <a:ext uri="{0D108BD9-81ED-4DB2-BD59-A6C34878D82A}">
                    <a16:rowId xmlns:a16="http://schemas.microsoft.com/office/drawing/2014/main" val="10002"/>
                  </a:ext>
                </a:extLst>
              </a:tr>
            </a:tbl>
          </a:graphicData>
        </a:graphic>
      </p:graphicFrame>
      <p:graphicFrame>
        <p:nvGraphicFramePr>
          <p:cNvPr id="5" name="Table 4">
            <a:extLst>
              <a:ext uri="{FF2B5EF4-FFF2-40B4-BE49-F238E27FC236}">
                <a16:creationId xmlns:a16="http://schemas.microsoft.com/office/drawing/2014/main" id="{8B74A1EB-090C-8107-CE7D-83B31B32F150}"/>
              </a:ext>
            </a:extLst>
          </p:cNvPr>
          <p:cNvGraphicFramePr>
            <a:graphicFrameLocks noGrp="1"/>
          </p:cNvGraphicFramePr>
          <p:nvPr>
            <p:extLst>
              <p:ext uri="{D42A27DB-BD31-4B8C-83A1-F6EECF244321}">
                <p14:modId xmlns:p14="http://schemas.microsoft.com/office/powerpoint/2010/main" val="977291430"/>
              </p:ext>
            </p:extLst>
          </p:nvPr>
        </p:nvGraphicFramePr>
        <p:xfrm>
          <a:off x="676275" y="1911066"/>
          <a:ext cx="10991849" cy="960120"/>
        </p:xfrm>
        <a:graphic>
          <a:graphicData uri="http://schemas.openxmlformats.org/drawingml/2006/table">
            <a:tbl>
              <a:tblPr firstRow="1" bandRow="1">
                <a:tableStyleId>{5C22544A-7EE6-4342-B048-85BDC9FD1C3A}</a:tableStyleId>
              </a:tblPr>
              <a:tblGrid>
                <a:gridCol w="10991849">
                  <a:extLst>
                    <a:ext uri="{9D8B030D-6E8A-4147-A177-3AD203B41FA5}">
                      <a16:colId xmlns:a16="http://schemas.microsoft.com/office/drawing/2014/main" val="2430836986"/>
                    </a:ext>
                  </a:extLst>
                </a:gridCol>
              </a:tblGrid>
              <a:tr h="2781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latin typeface="Century Gothic" panose="020B0502020202020204" pitchFamily="34" charset="0"/>
                        </a:rPr>
                        <a:t>Guidelines</a:t>
                      </a:r>
                    </a:p>
                  </a:txBody>
                  <a:tcPr marL="68580" marR="68580" marT="34290" marB="34290">
                    <a:solidFill>
                      <a:srgbClr val="012377"/>
                    </a:solidFill>
                  </a:tcPr>
                </a:tc>
                <a:extLst>
                  <a:ext uri="{0D108BD9-81ED-4DB2-BD59-A6C34878D82A}">
                    <a16:rowId xmlns:a16="http://schemas.microsoft.com/office/drawing/2014/main" val="133040985"/>
                  </a:ext>
                </a:extLst>
              </a:tr>
              <a:tr h="531495">
                <a:tc>
                  <a:txBody>
                    <a:bodyPr/>
                    <a:lstStyle/>
                    <a:p>
                      <a:r>
                        <a:rPr lang="en-US" sz="1800" kern="1200" dirty="0">
                          <a:solidFill>
                            <a:schemeClr val="dk1"/>
                          </a:solidFill>
                          <a:effectLst/>
                          <a:latin typeface="Century Gothic" panose="020B0502020202020204" pitchFamily="34" charset="0"/>
                          <a:ea typeface="+mn-ea"/>
                          <a:cs typeface="+mn-cs"/>
                        </a:rPr>
                        <a:t>Examples are many and include the socio-ecological model, social cognitive learning theory, extended parallel process model. </a:t>
                      </a:r>
                    </a:p>
                  </a:txBody>
                  <a:tcPr marL="68580" marR="68580" marT="34290" marB="34290">
                    <a:solidFill>
                      <a:schemeClr val="bg1">
                        <a:lumMod val="95000"/>
                      </a:schemeClr>
                    </a:solidFill>
                  </a:tcPr>
                </a:tc>
                <a:extLst>
                  <a:ext uri="{0D108BD9-81ED-4DB2-BD59-A6C34878D82A}">
                    <a16:rowId xmlns:a16="http://schemas.microsoft.com/office/drawing/2014/main" val="2658991957"/>
                  </a:ext>
                </a:extLst>
              </a:tr>
            </a:tbl>
          </a:graphicData>
        </a:graphic>
      </p:graphicFrame>
    </p:spTree>
    <p:extLst>
      <p:ext uri="{BB962C8B-B14F-4D97-AF65-F5344CB8AC3E}">
        <p14:creationId xmlns:p14="http://schemas.microsoft.com/office/powerpoint/2010/main" val="38327912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830" y="36387"/>
            <a:ext cx="11553370" cy="1079735"/>
          </a:xfrm>
        </p:spPr>
        <p:txBody>
          <a:bodyPr anchor="t">
            <a:normAutofit fontScale="90000"/>
          </a:bodyPr>
          <a:lstStyle/>
          <a:p>
            <a:r>
              <a:rPr lang="en-US" sz="3000" dirty="0">
                <a:solidFill>
                  <a:srgbClr val="002060"/>
                </a:solidFill>
                <a:latin typeface="Century Gothic" charset="0"/>
                <a:ea typeface="Century Gothic" charset="0"/>
                <a:cs typeface="Century Gothic" charset="0"/>
              </a:rPr>
              <a:t>12. Developing an RCCE Plan</a:t>
            </a:r>
            <a:br>
              <a:rPr lang="en-US" sz="3000" dirty="0">
                <a:solidFill>
                  <a:srgbClr val="002060"/>
                </a:solidFill>
                <a:latin typeface="Century Gothic" charset="0"/>
                <a:ea typeface="Century Gothic" charset="0"/>
                <a:cs typeface="Century Gothic" charset="0"/>
              </a:rPr>
            </a:br>
            <a:br>
              <a:rPr lang="en-US" sz="3000" dirty="0">
                <a:solidFill>
                  <a:srgbClr val="002060"/>
                </a:solidFill>
                <a:latin typeface="Century Gothic" charset="0"/>
                <a:ea typeface="Century Gothic" charset="0"/>
                <a:cs typeface="Century Gothic" charset="0"/>
              </a:rPr>
            </a:br>
            <a:r>
              <a:rPr lang="en-US" sz="2400" i="1" dirty="0">
                <a:latin typeface="Century Gothic" panose="020B0502020202020204" pitchFamily="34" charset="0"/>
              </a:rPr>
              <a:t>To what degree do you have the knowledge and skills to develop a Risk Communication and Community Engagement (RCCE) plan?</a:t>
            </a:r>
            <a:br>
              <a:rPr lang="en-US" sz="2200" b="1" i="1" dirty="0"/>
            </a:br>
            <a:endParaRPr lang="en-US" sz="2000" b="1" i="1" dirty="0"/>
          </a:p>
        </p:txBody>
      </p:sp>
      <p:graphicFrame>
        <p:nvGraphicFramePr>
          <p:cNvPr id="7" name="Content Placeholder 4"/>
          <p:cNvGraphicFramePr>
            <a:graphicFrameLocks/>
          </p:cNvGraphicFramePr>
          <p:nvPr>
            <p:extLst>
              <p:ext uri="{D42A27DB-BD31-4B8C-83A1-F6EECF244321}">
                <p14:modId xmlns:p14="http://schemas.microsoft.com/office/powerpoint/2010/main" val="4142354402"/>
              </p:ext>
            </p:extLst>
          </p:nvPr>
        </p:nvGraphicFramePr>
        <p:xfrm>
          <a:off x="333830" y="3677153"/>
          <a:ext cx="11553370" cy="3057981"/>
        </p:xfrm>
        <a:graphic>
          <a:graphicData uri="http://schemas.openxmlformats.org/drawingml/2006/table">
            <a:tbl>
              <a:tblPr firstRow="1" bandRow="1">
                <a:tableStyleId>{5C22544A-7EE6-4342-B048-85BDC9FD1C3A}</a:tableStyleId>
              </a:tblPr>
              <a:tblGrid>
                <a:gridCol w="2310674">
                  <a:extLst>
                    <a:ext uri="{9D8B030D-6E8A-4147-A177-3AD203B41FA5}">
                      <a16:colId xmlns:a16="http://schemas.microsoft.com/office/drawing/2014/main" val="20000"/>
                    </a:ext>
                  </a:extLst>
                </a:gridCol>
                <a:gridCol w="2310674">
                  <a:extLst>
                    <a:ext uri="{9D8B030D-6E8A-4147-A177-3AD203B41FA5}">
                      <a16:colId xmlns:a16="http://schemas.microsoft.com/office/drawing/2014/main" val="20001"/>
                    </a:ext>
                  </a:extLst>
                </a:gridCol>
                <a:gridCol w="2310674">
                  <a:extLst>
                    <a:ext uri="{9D8B030D-6E8A-4147-A177-3AD203B41FA5}">
                      <a16:colId xmlns:a16="http://schemas.microsoft.com/office/drawing/2014/main" val="20002"/>
                    </a:ext>
                  </a:extLst>
                </a:gridCol>
                <a:gridCol w="3140891">
                  <a:extLst>
                    <a:ext uri="{9D8B030D-6E8A-4147-A177-3AD203B41FA5}">
                      <a16:colId xmlns:a16="http://schemas.microsoft.com/office/drawing/2014/main" val="485119141"/>
                    </a:ext>
                  </a:extLst>
                </a:gridCol>
                <a:gridCol w="1480457">
                  <a:extLst>
                    <a:ext uri="{9D8B030D-6E8A-4147-A177-3AD203B41FA5}">
                      <a16:colId xmlns:a16="http://schemas.microsoft.com/office/drawing/2014/main" val="2842744141"/>
                    </a:ext>
                  </a:extLst>
                </a:gridCol>
              </a:tblGrid>
              <a:tr h="377228">
                <a:tc gridSpan="5">
                  <a:txBody>
                    <a:bodyPr/>
                    <a:lstStyle/>
                    <a:p>
                      <a:pPr algn="ctr"/>
                      <a:r>
                        <a:rPr lang="en-US" sz="1800" b="0" dirty="0">
                          <a:latin typeface="Century Gothic" panose="020B0502020202020204" pitchFamily="34"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pPr algn="ctr"/>
                      <a:endParaRPr lang="en-US" sz="1600" b="0" dirty="0">
                        <a:latin typeface="Century Gothic" charset="0"/>
                        <a:ea typeface="Century Gothic" charset="0"/>
                        <a:cs typeface="Century Gothic" charset="0"/>
                      </a:endParaRPr>
                    </a:p>
                  </a:txBody>
                  <a:tcPr marL="68580" marR="68580" marT="34290" marB="34290" anchor="ctr">
                    <a:solidFill>
                      <a:srgbClr val="012377"/>
                    </a:solidFill>
                  </a:tcPr>
                </a:tc>
                <a:extLst>
                  <a:ext uri="{0D108BD9-81ED-4DB2-BD59-A6C34878D82A}">
                    <a16:rowId xmlns:a16="http://schemas.microsoft.com/office/drawing/2014/main" val="10000"/>
                  </a:ext>
                </a:extLst>
              </a:tr>
              <a:tr h="377228">
                <a:tc>
                  <a:txBody>
                    <a:bodyPr/>
                    <a:lstStyle/>
                    <a:p>
                      <a:pPr algn="ctr"/>
                      <a:r>
                        <a:rPr lang="en-US" sz="1800" b="0" dirty="0">
                          <a:solidFill>
                            <a:schemeClr val="bg1"/>
                          </a:solidFill>
                          <a:latin typeface="Century Gothic" panose="020B0502020202020204" pitchFamily="34" charset="0"/>
                          <a:ea typeface="Wingdings" charset="2"/>
                          <a:cs typeface="Wingdings" charset="2"/>
                        </a:rPr>
                        <a:t>1: Limited</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2: Novice</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3: Experienced</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4: Expert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Individual Score</a:t>
                      </a:r>
                    </a:p>
                  </a:txBody>
                  <a:tcPr marL="68580" marR="68580" marT="34290" marB="34290" anchor="ctr">
                    <a:solidFill>
                      <a:srgbClr val="012377"/>
                    </a:solidFill>
                  </a:tcPr>
                </a:tc>
                <a:extLst>
                  <a:ext uri="{0D108BD9-81ED-4DB2-BD59-A6C34878D82A}">
                    <a16:rowId xmlns:a16="http://schemas.microsoft.com/office/drawing/2014/main" val="10001"/>
                  </a:ext>
                </a:extLst>
              </a:tr>
              <a:tr h="2063533">
                <a:tc>
                  <a:txBody>
                    <a:bodyPr/>
                    <a:lstStyle/>
                    <a:p>
                      <a:pPr algn="l" fontAlgn="t"/>
                      <a:r>
                        <a:rPr lang="en-US" sz="1800" kern="1200" dirty="0">
                          <a:solidFill>
                            <a:schemeClr val="dk1"/>
                          </a:solidFill>
                          <a:effectLst/>
                          <a:latin typeface="Century Gothic" panose="020B0502020202020204" pitchFamily="34" charset="0"/>
                          <a:ea typeface="+mn-ea"/>
                          <a:cs typeface="+mn-cs"/>
                        </a:rPr>
                        <a:t>I can develop RCCE activities but not strategic plans as described.</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lvl="0" algn="l"/>
                      <a:r>
                        <a:rPr lang="en-US" sz="1800" kern="1200" dirty="0">
                          <a:solidFill>
                            <a:schemeClr val="dk1"/>
                          </a:solidFill>
                          <a:effectLst/>
                          <a:latin typeface="Century Gothic" panose="020B0502020202020204" pitchFamily="34" charset="0"/>
                          <a:ea typeface="+mn-ea"/>
                          <a:cs typeface="+mn-cs"/>
                        </a:rPr>
                        <a:t>I can do some part of a plan but have limited experience building RCCE plans.</a:t>
                      </a:r>
                    </a:p>
                  </a:txBody>
                  <a:tcPr marL="7144" marR="7144" marT="7144" marB="0">
                    <a:solidFill>
                      <a:schemeClr val="bg2"/>
                    </a:solidFill>
                  </a:tcPr>
                </a:tc>
                <a:tc>
                  <a:txBody>
                    <a:bodyPr/>
                    <a:lstStyle/>
                    <a:p>
                      <a:pPr algn="l" fontAlgn="t"/>
                      <a:r>
                        <a:rPr lang="en-US" sz="1800" kern="1200" dirty="0">
                          <a:solidFill>
                            <a:schemeClr val="dk1"/>
                          </a:solidFill>
                          <a:effectLst/>
                          <a:latin typeface="Century Gothic" panose="020B0502020202020204" pitchFamily="34" charset="0"/>
                          <a:ea typeface="+mn-ea"/>
                          <a:cs typeface="+mn-cs"/>
                        </a:rPr>
                        <a:t>I can plan RCCE and consider all of these areas and have experience developing RCCE plans.</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l" fontAlgn="t"/>
                      <a:r>
                        <a:rPr lang="en-US" sz="1800" kern="1200" dirty="0">
                          <a:solidFill>
                            <a:schemeClr val="dk1"/>
                          </a:solidFill>
                          <a:effectLst/>
                          <a:latin typeface="Century Gothic" panose="020B0502020202020204" pitchFamily="34" charset="0"/>
                          <a:ea typeface="+mn-ea"/>
                          <a:cs typeface="+mn-cs"/>
                        </a:rPr>
                        <a:t>I can lead the development of RCCE plans for outbreaks, can clearly explain the process and train others on it, and can manage the implementation.</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extLst>
                  <a:ext uri="{0D108BD9-81ED-4DB2-BD59-A6C34878D82A}">
                    <a16:rowId xmlns:a16="http://schemas.microsoft.com/office/drawing/2014/main" val="10002"/>
                  </a:ext>
                </a:extLst>
              </a:tr>
            </a:tbl>
          </a:graphicData>
        </a:graphic>
      </p:graphicFrame>
      <p:graphicFrame>
        <p:nvGraphicFramePr>
          <p:cNvPr id="4" name="Table 3">
            <a:extLst>
              <a:ext uri="{FF2B5EF4-FFF2-40B4-BE49-F238E27FC236}">
                <a16:creationId xmlns:a16="http://schemas.microsoft.com/office/drawing/2014/main" id="{1E066575-5C93-5B40-9C67-C844BD7448DA}"/>
              </a:ext>
            </a:extLst>
          </p:cNvPr>
          <p:cNvGraphicFramePr>
            <a:graphicFrameLocks noGrp="1"/>
          </p:cNvGraphicFramePr>
          <p:nvPr>
            <p:extLst>
              <p:ext uri="{D42A27DB-BD31-4B8C-83A1-F6EECF244321}">
                <p14:modId xmlns:p14="http://schemas.microsoft.com/office/powerpoint/2010/main" val="2341020816"/>
              </p:ext>
            </p:extLst>
          </p:nvPr>
        </p:nvGraphicFramePr>
        <p:xfrm>
          <a:off x="333830" y="1560282"/>
          <a:ext cx="11567886" cy="2057400"/>
        </p:xfrm>
        <a:graphic>
          <a:graphicData uri="http://schemas.openxmlformats.org/drawingml/2006/table">
            <a:tbl>
              <a:tblPr firstRow="1" bandRow="1">
                <a:tableStyleId>{5C22544A-7EE6-4342-B048-85BDC9FD1C3A}</a:tableStyleId>
              </a:tblPr>
              <a:tblGrid>
                <a:gridCol w="11567886">
                  <a:extLst>
                    <a:ext uri="{9D8B030D-6E8A-4147-A177-3AD203B41FA5}">
                      <a16:colId xmlns:a16="http://schemas.microsoft.com/office/drawing/2014/main" val="2430836986"/>
                    </a:ext>
                  </a:extLst>
                </a:gridCol>
              </a:tblGrid>
              <a:tr h="304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latin typeface="Century Gothic" panose="020B0502020202020204" pitchFamily="34" charset="0"/>
                        </a:rPr>
                        <a:t>Guidelines</a:t>
                      </a:r>
                    </a:p>
                  </a:txBody>
                  <a:tcPr marL="68580" marR="68580" marT="34290" marB="34290">
                    <a:solidFill>
                      <a:srgbClr val="012377"/>
                    </a:solidFill>
                  </a:tcPr>
                </a:tc>
                <a:extLst>
                  <a:ext uri="{0D108BD9-81ED-4DB2-BD59-A6C34878D82A}">
                    <a16:rowId xmlns:a16="http://schemas.microsoft.com/office/drawing/2014/main" val="133040985"/>
                  </a:ext>
                </a:extLst>
              </a:tr>
              <a:tr h="1659463">
                <a:tc>
                  <a:txBody>
                    <a:bodyPr/>
                    <a:lstStyle/>
                    <a:p>
                      <a:r>
                        <a:rPr lang="en-US" sz="1800" dirty="0">
                          <a:latin typeface="Century Gothic" panose="020B0502020202020204" pitchFamily="34" charset="0"/>
                        </a:rPr>
                        <a:t>An RCCE Plan typically identifies the following: 1. Background (e.g., disease outbreak and community insights/behavioral data); 2. RCCE Objectives; 3. Key Stakeholders; 4. Primary and Secondary Audiences; 5. RCCE Interventions/Activities; 6. Community Insights/Feedback Approach; 7. Indicators/Monitoring and Evaluation. Humanitarian settings require additional considerations that include but are not limited to navigating insecure areas, curfews, frequent movement of populations, communication and information services, and trauma.</a:t>
                      </a:r>
                    </a:p>
                  </a:txBody>
                  <a:tcPr marL="68580" marR="68580" marT="34290" marB="34290">
                    <a:solidFill>
                      <a:schemeClr val="bg1">
                        <a:lumMod val="95000"/>
                      </a:schemeClr>
                    </a:solidFill>
                  </a:tcPr>
                </a:tc>
                <a:extLst>
                  <a:ext uri="{0D108BD9-81ED-4DB2-BD59-A6C34878D82A}">
                    <a16:rowId xmlns:a16="http://schemas.microsoft.com/office/drawing/2014/main" val="2658991957"/>
                  </a:ext>
                </a:extLst>
              </a:tr>
            </a:tbl>
          </a:graphicData>
        </a:graphic>
      </p:graphicFrame>
    </p:spTree>
    <p:extLst>
      <p:ext uri="{BB962C8B-B14F-4D97-AF65-F5344CB8AC3E}">
        <p14:creationId xmlns:p14="http://schemas.microsoft.com/office/powerpoint/2010/main" val="23495103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428" y="256918"/>
            <a:ext cx="11350172" cy="1079735"/>
          </a:xfrm>
        </p:spPr>
        <p:txBody>
          <a:bodyPr anchor="t">
            <a:normAutofit fontScale="90000"/>
          </a:bodyPr>
          <a:lstStyle/>
          <a:p>
            <a:r>
              <a:rPr lang="en-US" sz="3000" dirty="0">
                <a:solidFill>
                  <a:srgbClr val="002060"/>
                </a:solidFill>
                <a:latin typeface="Century Gothic" charset="0"/>
                <a:ea typeface="Century Gothic" charset="0"/>
                <a:cs typeface="Century Gothic" charset="0"/>
              </a:rPr>
              <a:t>13. Inclusivity of Marginalized Groups</a:t>
            </a:r>
            <a:br>
              <a:rPr lang="en-US" sz="3000" dirty="0">
                <a:solidFill>
                  <a:srgbClr val="002060"/>
                </a:solidFill>
                <a:latin typeface="Century Gothic" charset="0"/>
                <a:ea typeface="Century Gothic" charset="0"/>
                <a:cs typeface="Century Gothic" charset="0"/>
              </a:rPr>
            </a:br>
            <a:br>
              <a:rPr lang="en-US" sz="3000" dirty="0">
                <a:solidFill>
                  <a:srgbClr val="002060"/>
                </a:solidFill>
                <a:latin typeface="Century Gothic" charset="0"/>
                <a:ea typeface="Century Gothic" charset="0"/>
                <a:cs typeface="Century Gothic" charset="0"/>
              </a:rPr>
            </a:br>
            <a:r>
              <a:rPr lang="en-US" sz="2400" i="1" dirty="0">
                <a:latin typeface="Century Gothic" panose="020B0502020202020204" pitchFamily="34" charset="0"/>
              </a:rPr>
              <a:t>How confident are you in ensuring the inclusivity of marginalized groups in RCCE plans and activities?</a:t>
            </a:r>
            <a:br>
              <a:rPr lang="en-US" sz="2200" b="1" i="1" dirty="0"/>
            </a:br>
            <a:endParaRPr lang="en-US" sz="2000" b="1" i="1" dirty="0"/>
          </a:p>
        </p:txBody>
      </p:sp>
      <p:graphicFrame>
        <p:nvGraphicFramePr>
          <p:cNvPr id="7" name="Content Placeholder 4"/>
          <p:cNvGraphicFramePr>
            <a:graphicFrameLocks/>
          </p:cNvGraphicFramePr>
          <p:nvPr>
            <p:extLst>
              <p:ext uri="{D42A27DB-BD31-4B8C-83A1-F6EECF244321}">
                <p14:modId xmlns:p14="http://schemas.microsoft.com/office/powerpoint/2010/main" val="218675417"/>
              </p:ext>
            </p:extLst>
          </p:nvPr>
        </p:nvGraphicFramePr>
        <p:xfrm>
          <a:off x="435428" y="3318241"/>
          <a:ext cx="11480802" cy="2980943"/>
        </p:xfrm>
        <a:graphic>
          <a:graphicData uri="http://schemas.openxmlformats.org/drawingml/2006/table">
            <a:tbl>
              <a:tblPr firstRow="1" bandRow="1">
                <a:tableStyleId>{5C22544A-7EE6-4342-B048-85BDC9FD1C3A}</a:tableStyleId>
              </a:tblPr>
              <a:tblGrid>
                <a:gridCol w="2296160">
                  <a:extLst>
                    <a:ext uri="{9D8B030D-6E8A-4147-A177-3AD203B41FA5}">
                      <a16:colId xmlns:a16="http://schemas.microsoft.com/office/drawing/2014/main" val="20000"/>
                    </a:ext>
                  </a:extLst>
                </a:gridCol>
                <a:gridCol w="2774527">
                  <a:extLst>
                    <a:ext uri="{9D8B030D-6E8A-4147-A177-3AD203B41FA5}">
                      <a16:colId xmlns:a16="http://schemas.microsoft.com/office/drawing/2014/main" val="20001"/>
                    </a:ext>
                  </a:extLst>
                </a:gridCol>
                <a:gridCol w="2592856">
                  <a:extLst>
                    <a:ext uri="{9D8B030D-6E8A-4147-A177-3AD203B41FA5}">
                      <a16:colId xmlns:a16="http://schemas.microsoft.com/office/drawing/2014/main" val="20002"/>
                    </a:ext>
                  </a:extLst>
                </a:gridCol>
                <a:gridCol w="2559838">
                  <a:extLst>
                    <a:ext uri="{9D8B030D-6E8A-4147-A177-3AD203B41FA5}">
                      <a16:colId xmlns:a16="http://schemas.microsoft.com/office/drawing/2014/main" val="485119141"/>
                    </a:ext>
                  </a:extLst>
                </a:gridCol>
                <a:gridCol w="1257421">
                  <a:extLst>
                    <a:ext uri="{9D8B030D-6E8A-4147-A177-3AD203B41FA5}">
                      <a16:colId xmlns:a16="http://schemas.microsoft.com/office/drawing/2014/main" val="2323878879"/>
                    </a:ext>
                  </a:extLst>
                </a:gridCol>
              </a:tblGrid>
              <a:tr h="377228">
                <a:tc gridSpan="5">
                  <a:txBody>
                    <a:bodyPr/>
                    <a:lstStyle/>
                    <a:p>
                      <a:pPr algn="ctr"/>
                      <a:r>
                        <a:rPr lang="en-US" sz="1800" b="0" dirty="0">
                          <a:latin typeface="Century Gothic" panose="020B0502020202020204" pitchFamily="34"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pPr algn="ctr"/>
                      <a:endParaRPr lang="en-US" sz="1600" b="0" dirty="0">
                        <a:latin typeface="Century Gothic" charset="0"/>
                        <a:ea typeface="Century Gothic" charset="0"/>
                        <a:cs typeface="Century Gothic" charset="0"/>
                      </a:endParaRPr>
                    </a:p>
                  </a:txBody>
                  <a:tcPr marL="68580" marR="68580" marT="34290" marB="34290" anchor="ctr">
                    <a:solidFill>
                      <a:srgbClr val="012377"/>
                    </a:solidFill>
                  </a:tcPr>
                </a:tc>
                <a:extLst>
                  <a:ext uri="{0D108BD9-81ED-4DB2-BD59-A6C34878D82A}">
                    <a16:rowId xmlns:a16="http://schemas.microsoft.com/office/drawing/2014/main" val="10000"/>
                  </a:ext>
                </a:extLst>
              </a:tr>
              <a:tr h="377228">
                <a:tc>
                  <a:txBody>
                    <a:bodyPr/>
                    <a:lstStyle/>
                    <a:p>
                      <a:pPr algn="ctr"/>
                      <a:r>
                        <a:rPr lang="en-US" sz="1800" b="0" dirty="0">
                          <a:solidFill>
                            <a:schemeClr val="bg1"/>
                          </a:solidFill>
                          <a:latin typeface="Century Gothic" panose="020B0502020202020204" pitchFamily="34" charset="0"/>
                          <a:ea typeface="Wingdings" charset="2"/>
                          <a:cs typeface="Wingdings" charset="2"/>
                        </a:rPr>
                        <a:t>1: Not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2: Somewhat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3: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4: Expert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Individual Score</a:t>
                      </a:r>
                    </a:p>
                  </a:txBody>
                  <a:tcPr marL="68580" marR="68580" marT="34290" marB="34290" anchor="ctr">
                    <a:solidFill>
                      <a:srgbClr val="012377"/>
                    </a:solidFill>
                  </a:tcPr>
                </a:tc>
                <a:extLst>
                  <a:ext uri="{0D108BD9-81ED-4DB2-BD59-A6C34878D82A}">
                    <a16:rowId xmlns:a16="http://schemas.microsoft.com/office/drawing/2014/main" val="10001"/>
                  </a:ext>
                </a:extLst>
              </a:tr>
              <a:tr h="1986495">
                <a:tc>
                  <a:txBody>
                    <a:bodyPr/>
                    <a:lstStyle/>
                    <a:p>
                      <a:pPr algn="l" fontAlgn="t"/>
                      <a:r>
                        <a:rPr lang="en-US" sz="1800" kern="1200" dirty="0">
                          <a:solidFill>
                            <a:schemeClr val="dk1"/>
                          </a:solidFill>
                          <a:effectLst/>
                          <a:latin typeface="Century Gothic" panose="020B0502020202020204" pitchFamily="34" charset="0"/>
                          <a:ea typeface="+mn-ea"/>
                          <a:cs typeface="+mn-cs"/>
                        </a:rPr>
                        <a:t>I do not routinely engage marginalized communities.</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lvl="0" algn="l"/>
                      <a:r>
                        <a:rPr lang="en-US" sz="1800" kern="1200" dirty="0">
                          <a:solidFill>
                            <a:schemeClr val="dk1"/>
                          </a:solidFill>
                          <a:effectLst/>
                          <a:latin typeface="Century Gothic" panose="020B0502020202020204" pitchFamily="34" charset="0"/>
                          <a:ea typeface="+mn-ea"/>
                          <a:cs typeface="+mn-cs"/>
                        </a:rPr>
                        <a:t>I use health promotion to Inform marginalized communities about the disease and outbreak.</a:t>
                      </a:r>
                    </a:p>
                  </a:txBody>
                  <a:tcPr marL="7144" marR="7144" marT="7144" marB="0">
                    <a:solidFill>
                      <a:schemeClr val="bg2"/>
                    </a:solidFill>
                  </a:tcPr>
                </a:tc>
                <a:tc>
                  <a:txBody>
                    <a:bodyPr/>
                    <a:lstStyle/>
                    <a:p>
                      <a:pPr algn="l" fontAlgn="t"/>
                      <a:r>
                        <a:rPr lang="en-US" sz="1800" kern="1200" dirty="0">
                          <a:solidFill>
                            <a:schemeClr val="dk1"/>
                          </a:solidFill>
                          <a:effectLst/>
                          <a:latin typeface="Century Gothic" panose="020B0502020202020204" pitchFamily="34" charset="0"/>
                          <a:ea typeface="+mn-ea"/>
                          <a:cs typeface="+mn-cs"/>
                        </a:rPr>
                        <a:t>I consult marginalized communities before planning activities to ensure they are tailored to perceptions, lived realities, and needs.</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l" fontAlgn="t"/>
                      <a:r>
                        <a:rPr lang="en-US" sz="1800" kern="1200" dirty="0">
                          <a:solidFill>
                            <a:schemeClr val="dk1"/>
                          </a:solidFill>
                          <a:effectLst/>
                          <a:latin typeface="Century Gothic" panose="020B0502020202020204" pitchFamily="34" charset="0"/>
                          <a:ea typeface="+mn-ea"/>
                          <a:cs typeface="+mn-cs"/>
                        </a:rPr>
                        <a:t>I help build ownership of response activities by supporting groups to identify.</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extLst>
                  <a:ext uri="{0D108BD9-81ED-4DB2-BD59-A6C34878D82A}">
                    <a16:rowId xmlns:a16="http://schemas.microsoft.com/office/drawing/2014/main" val="10002"/>
                  </a:ext>
                </a:extLst>
              </a:tr>
            </a:tbl>
          </a:graphicData>
        </a:graphic>
      </p:graphicFrame>
      <p:graphicFrame>
        <p:nvGraphicFramePr>
          <p:cNvPr id="4" name="Table 3">
            <a:extLst>
              <a:ext uri="{FF2B5EF4-FFF2-40B4-BE49-F238E27FC236}">
                <a16:creationId xmlns:a16="http://schemas.microsoft.com/office/drawing/2014/main" id="{1E066575-5C93-5B40-9C67-C844BD7448DA}"/>
              </a:ext>
            </a:extLst>
          </p:cNvPr>
          <p:cNvGraphicFramePr>
            <a:graphicFrameLocks noGrp="1"/>
          </p:cNvGraphicFramePr>
          <p:nvPr>
            <p:extLst>
              <p:ext uri="{D42A27DB-BD31-4B8C-83A1-F6EECF244321}">
                <p14:modId xmlns:p14="http://schemas.microsoft.com/office/powerpoint/2010/main" val="3204942630"/>
              </p:ext>
            </p:extLst>
          </p:nvPr>
        </p:nvGraphicFramePr>
        <p:xfrm>
          <a:off x="435428" y="1864388"/>
          <a:ext cx="11350172" cy="1312513"/>
        </p:xfrm>
        <a:graphic>
          <a:graphicData uri="http://schemas.openxmlformats.org/drawingml/2006/table">
            <a:tbl>
              <a:tblPr firstRow="1" bandRow="1">
                <a:tableStyleId>{5C22544A-7EE6-4342-B048-85BDC9FD1C3A}</a:tableStyleId>
              </a:tblPr>
              <a:tblGrid>
                <a:gridCol w="11350172">
                  <a:extLst>
                    <a:ext uri="{9D8B030D-6E8A-4147-A177-3AD203B41FA5}">
                      <a16:colId xmlns:a16="http://schemas.microsoft.com/office/drawing/2014/main" val="2430836986"/>
                    </a:ext>
                  </a:extLst>
                </a:gridCol>
              </a:tblGrid>
              <a:tr h="1101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latin typeface="Century Gothic" panose="020B0502020202020204" pitchFamily="34" charset="0"/>
                        </a:rPr>
                        <a:t>Guidelines</a:t>
                      </a:r>
                    </a:p>
                  </a:txBody>
                  <a:tcPr marL="68580" marR="68580" marT="34290" marB="34290">
                    <a:solidFill>
                      <a:srgbClr val="012377"/>
                    </a:solidFill>
                  </a:tcPr>
                </a:tc>
                <a:extLst>
                  <a:ext uri="{0D108BD9-81ED-4DB2-BD59-A6C34878D82A}">
                    <a16:rowId xmlns:a16="http://schemas.microsoft.com/office/drawing/2014/main" val="133040985"/>
                  </a:ext>
                </a:extLst>
              </a:tr>
              <a:tr h="969613">
                <a:tc>
                  <a:txBody>
                    <a:bodyPr/>
                    <a:lstStyle/>
                    <a:p>
                      <a:r>
                        <a:rPr lang="en-US" sz="1800" dirty="0">
                          <a:latin typeface="Century Gothic" panose="020B0502020202020204" pitchFamily="34" charset="0"/>
                        </a:rPr>
                        <a:t>Examples of marginalized groups include minority ethnic groups, migrants, displaced persons, LGBTQI+ populations, indigenous populations, people with disabilities, and people in hard-to-reach areas.</a:t>
                      </a:r>
                    </a:p>
                  </a:txBody>
                  <a:tcPr marL="68580" marR="68580" marT="34290" marB="34290">
                    <a:solidFill>
                      <a:schemeClr val="bg1">
                        <a:lumMod val="95000"/>
                      </a:schemeClr>
                    </a:solidFill>
                  </a:tcPr>
                </a:tc>
                <a:extLst>
                  <a:ext uri="{0D108BD9-81ED-4DB2-BD59-A6C34878D82A}">
                    <a16:rowId xmlns:a16="http://schemas.microsoft.com/office/drawing/2014/main" val="2658991957"/>
                  </a:ext>
                </a:extLst>
              </a:tr>
            </a:tbl>
          </a:graphicData>
        </a:graphic>
      </p:graphicFrame>
    </p:spTree>
    <p:extLst>
      <p:ext uri="{BB962C8B-B14F-4D97-AF65-F5344CB8AC3E}">
        <p14:creationId xmlns:p14="http://schemas.microsoft.com/office/powerpoint/2010/main" val="1217167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685" y="36387"/>
            <a:ext cx="11205030" cy="1079735"/>
          </a:xfrm>
        </p:spPr>
        <p:txBody>
          <a:bodyPr anchor="t">
            <a:normAutofit fontScale="90000"/>
          </a:bodyPr>
          <a:lstStyle/>
          <a:p>
            <a:r>
              <a:rPr lang="en-US" sz="3000" dirty="0">
                <a:solidFill>
                  <a:srgbClr val="002060"/>
                </a:solidFill>
                <a:latin typeface="Century Gothic" charset="0"/>
                <a:ea typeface="Century Gothic" charset="0"/>
                <a:cs typeface="Century Gothic" charset="0"/>
              </a:rPr>
              <a:t>14. Integrating Service Referrals</a:t>
            </a:r>
            <a:br>
              <a:rPr lang="en-US" sz="3000" dirty="0">
                <a:solidFill>
                  <a:srgbClr val="002060"/>
                </a:solidFill>
                <a:highlight>
                  <a:srgbClr val="FFFF00"/>
                </a:highlight>
                <a:latin typeface="Century Gothic" charset="0"/>
                <a:ea typeface="Century Gothic" charset="0"/>
                <a:cs typeface="Century Gothic" charset="0"/>
              </a:rPr>
            </a:br>
            <a:br>
              <a:rPr lang="en-US" sz="3000" dirty="0">
                <a:solidFill>
                  <a:srgbClr val="002060"/>
                </a:solidFill>
                <a:highlight>
                  <a:srgbClr val="FFFF00"/>
                </a:highlight>
                <a:latin typeface="Century Gothic" charset="0"/>
                <a:ea typeface="Century Gothic" charset="0"/>
                <a:cs typeface="Century Gothic" charset="0"/>
              </a:rPr>
            </a:br>
            <a:r>
              <a:rPr lang="en-US" sz="2400" i="1" dirty="0">
                <a:latin typeface="Century Gothic" panose="020B0502020202020204" pitchFamily="34" charset="0"/>
              </a:rPr>
              <a:t>How confident are you in integrating service referrals into RCCE activities?</a:t>
            </a:r>
            <a:br>
              <a:rPr lang="en-US" sz="2200" b="1" i="1" dirty="0"/>
            </a:br>
            <a:endParaRPr lang="en-US" sz="2000" b="1" i="1" dirty="0"/>
          </a:p>
        </p:txBody>
      </p:sp>
      <p:graphicFrame>
        <p:nvGraphicFramePr>
          <p:cNvPr id="7" name="Content Placeholder 4"/>
          <p:cNvGraphicFramePr>
            <a:graphicFrameLocks/>
          </p:cNvGraphicFramePr>
          <p:nvPr>
            <p:extLst>
              <p:ext uri="{D42A27DB-BD31-4B8C-83A1-F6EECF244321}">
                <p14:modId xmlns:p14="http://schemas.microsoft.com/office/powerpoint/2010/main" val="438013077"/>
              </p:ext>
            </p:extLst>
          </p:nvPr>
        </p:nvGraphicFramePr>
        <p:xfrm>
          <a:off x="442685" y="2520588"/>
          <a:ext cx="11205030" cy="4019112"/>
        </p:xfrm>
        <a:graphic>
          <a:graphicData uri="http://schemas.openxmlformats.org/drawingml/2006/table">
            <a:tbl>
              <a:tblPr firstRow="1" bandRow="1">
                <a:tableStyleId>{5C22544A-7EE6-4342-B048-85BDC9FD1C3A}</a:tableStyleId>
              </a:tblPr>
              <a:tblGrid>
                <a:gridCol w="2241006">
                  <a:extLst>
                    <a:ext uri="{9D8B030D-6E8A-4147-A177-3AD203B41FA5}">
                      <a16:colId xmlns:a16="http://schemas.microsoft.com/office/drawing/2014/main" val="20000"/>
                    </a:ext>
                  </a:extLst>
                </a:gridCol>
                <a:gridCol w="2241006">
                  <a:extLst>
                    <a:ext uri="{9D8B030D-6E8A-4147-A177-3AD203B41FA5}">
                      <a16:colId xmlns:a16="http://schemas.microsoft.com/office/drawing/2014/main" val="20001"/>
                    </a:ext>
                  </a:extLst>
                </a:gridCol>
                <a:gridCol w="2241006">
                  <a:extLst>
                    <a:ext uri="{9D8B030D-6E8A-4147-A177-3AD203B41FA5}">
                      <a16:colId xmlns:a16="http://schemas.microsoft.com/office/drawing/2014/main" val="20002"/>
                    </a:ext>
                  </a:extLst>
                </a:gridCol>
                <a:gridCol w="2241006">
                  <a:extLst>
                    <a:ext uri="{9D8B030D-6E8A-4147-A177-3AD203B41FA5}">
                      <a16:colId xmlns:a16="http://schemas.microsoft.com/office/drawing/2014/main" val="485119141"/>
                    </a:ext>
                  </a:extLst>
                </a:gridCol>
                <a:gridCol w="2241006">
                  <a:extLst>
                    <a:ext uri="{9D8B030D-6E8A-4147-A177-3AD203B41FA5}">
                      <a16:colId xmlns:a16="http://schemas.microsoft.com/office/drawing/2014/main" val="457872058"/>
                    </a:ext>
                  </a:extLst>
                </a:gridCol>
              </a:tblGrid>
              <a:tr h="377228">
                <a:tc gridSpan="5">
                  <a:txBody>
                    <a:bodyPr/>
                    <a:lstStyle/>
                    <a:p>
                      <a:pPr algn="ctr"/>
                      <a:r>
                        <a:rPr lang="en-US" sz="1800" b="0" dirty="0">
                          <a:latin typeface="Century Gothic" panose="020B0502020202020204" pitchFamily="34"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pPr algn="ctr"/>
                      <a:endParaRPr lang="en-US" sz="1600" b="0" dirty="0">
                        <a:latin typeface="Century Gothic" charset="0"/>
                        <a:ea typeface="Century Gothic" charset="0"/>
                        <a:cs typeface="Century Gothic" charset="0"/>
                      </a:endParaRPr>
                    </a:p>
                  </a:txBody>
                  <a:tcPr marL="68580" marR="68580" marT="34290" marB="34290" anchor="ctr">
                    <a:solidFill>
                      <a:srgbClr val="012377"/>
                    </a:solidFill>
                  </a:tcPr>
                </a:tc>
                <a:extLst>
                  <a:ext uri="{0D108BD9-81ED-4DB2-BD59-A6C34878D82A}">
                    <a16:rowId xmlns:a16="http://schemas.microsoft.com/office/drawing/2014/main" val="10000"/>
                  </a:ext>
                </a:extLst>
              </a:tr>
              <a:tr h="377228">
                <a:tc>
                  <a:txBody>
                    <a:bodyPr/>
                    <a:lstStyle/>
                    <a:p>
                      <a:pPr algn="ctr"/>
                      <a:r>
                        <a:rPr lang="en-US" sz="1800" b="0" dirty="0">
                          <a:solidFill>
                            <a:schemeClr val="bg1"/>
                          </a:solidFill>
                          <a:latin typeface="Century Gothic" panose="020B0502020202020204" pitchFamily="34" charset="0"/>
                          <a:ea typeface="Wingdings" charset="2"/>
                          <a:cs typeface="Wingdings" charset="2"/>
                        </a:rPr>
                        <a:t>1: Not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2: Somewhat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3: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4: Expert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Individual Score</a:t>
                      </a:r>
                    </a:p>
                  </a:txBody>
                  <a:tcPr marL="68580" marR="68580" marT="34290" marB="34290" anchor="ctr">
                    <a:solidFill>
                      <a:srgbClr val="012377"/>
                    </a:solidFill>
                  </a:tcPr>
                </a:tc>
                <a:extLst>
                  <a:ext uri="{0D108BD9-81ED-4DB2-BD59-A6C34878D82A}">
                    <a16:rowId xmlns:a16="http://schemas.microsoft.com/office/drawing/2014/main" val="10001"/>
                  </a:ext>
                </a:extLst>
              </a:tr>
              <a:tr h="1986495">
                <a:tc>
                  <a:txBody>
                    <a:bodyPr/>
                    <a:lstStyle/>
                    <a:p>
                      <a:pPr algn="l" fontAlgn="t"/>
                      <a:r>
                        <a:rPr lang="en-US" sz="1800" kern="1200" dirty="0">
                          <a:solidFill>
                            <a:schemeClr val="dk1"/>
                          </a:solidFill>
                          <a:effectLst/>
                          <a:latin typeface="Century Gothic" panose="020B0502020202020204" pitchFamily="34" charset="0"/>
                          <a:ea typeface="+mn-ea"/>
                          <a:cs typeface="+mn-cs"/>
                        </a:rPr>
                        <a:t>I do not routinely integrate service referrals into RCCE activities.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lvl="0" algn="l"/>
                      <a:r>
                        <a:rPr lang="en-US" sz="1800" kern="1200" dirty="0">
                          <a:solidFill>
                            <a:schemeClr val="dk1"/>
                          </a:solidFill>
                          <a:effectLst/>
                          <a:latin typeface="Century Gothic" panose="020B0502020202020204" pitchFamily="34" charset="0"/>
                          <a:ea typeface="+mn-ea"/>
                          <a:cs typeface="+mn-cs"/>
                        </a:rPr>
                        <a:t>I use RCCE activities to promote service referral, but there is not a linkage to those services.</a:t>
                      </a:r>
                    </a:p>
                  </a:txBody>
                  <a:tcPr marL="7144" marR="7144" marT="7144" marB="0">
                    <a:solidFill>
                      <a:schemeClr val="bg2"/>
                    </a:solidFill>
                  </a:tcPr>
                </a:tc>
                <a:tc>
                  <a:txBody>
                    <a:bodyPr/>
                    <a:lstStyle/>
                    <a:p>
                      <a:pPr algn="l" fontAlgn="t"/>
                      <a:r>
                        <a:rPr lang="en-US" sz="1800" kern="1200" dirty="0">
                          <a:solidFill>
                            <a:schemeClr val="dk1"/>
                          </a:solidFill>
                          <a:effectLst/>
                          <a:latin typeface="Century Gothic" panose="020B0502020202020204" pitchFamily="34" charset="0"/>
                          <a:ea typeface="+mn-ea"/>
                          <a:cs typeface="+mn-cs"/>
                        </a:rPr>
                        <a:t>I can coordinate with service providers to ensure referrals are clear and ensure that RCCE activities foster linkages for </a:t>
                      </a:r>
                      <a:r>
                        <a:rPr lang="en-US" sz="1800" b="0" kern="1200" dirty="0">
                          <a:solidFill>
                            <a:schemeClr val="dk1"/>
                          </a:solidFill>
                          <a:effectLst/>
                          <a:latin typeface="Century Gothic" panose="020B0502020202020204" pitchFamily="34" charset="0"/>
                          <a:ea typeface="+mn-ea"/>
                          <a:cs typeface="+mn-cs"/>
                        </a:rPr>
                        <a:t>community members wh</a:t>
                      </a:r>
                      <a:r>
                        <a:rPr lang="en-US" sz="1800" kern="1200" dirty="0">
                          <a:solidFill>
                            <a:schemeClr val="dk1"/>
                          </a:solidFill>
                          <a:effectLst/>
                          <a:latin typeface="Century Gothic" panose="020B0502020202020204" pitchFamily="34" charset="0"/>
                          <a:ea typeface="+mn-ea"/>
                          <a:cs typeface="+mn-cs"/>
                        </a:rPr>
                        <a:t>o need those services.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l" fontAlgn="t"/>
                      <a:r>
                        <a:rPr lang="en-US" sz="1800" kern="1200" dirty="0">
                          <a:solidFill>
                            <a:schemeClr val="dk1"/>
                          </a:solidFill>
                          <a:effectLst/>
                          <a:latin typeface="Century Gothic" panose="020B0502020202020204" pitchFamily="34" charset="0"/>
                          <a:ea typeface="+mn-ea"/>
                          <a:cs typeface="+mn-cs"/>
                        </a:rPr>
                        <a:t>I can design service referral system with service providers so RCCE activities provide integrated referrals that can be monitored.</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extLst>
                  <a:ext uri="{0D108BD9-81ED-4DB2-BD59-A6C34878D82A}">
                    <a16:rowId xmlns:a16="http://schemas.microsoft.com/office/drawing/2014/main" val="10002"/>
                  </a:ext>
                </a:extLst>
              </a:tr>
            </a:tbl>
          </a:graphicData>
        </a:graphic>
      </p:graphicFrame>
      <p:graphicFrame>
        <p:nvGraphicFramePr>
          <p:cNvPr id="4" name="Table 3">
            <a:extLst>
              <a:ext uri="{FF2B5EF4-FFF2-40B4-BE49-F238E27FC236}">
                <a16:creationId xmlns:a16="http://schemas.microsoft.com/office/drawing/2014/main" id="{1E066575-5C93-5B40-9C67-C844BD7448DA}"/>
              </a:ext>
            </a:extLst>
          </p:cNvPr>
          <p:cNvGraphicFramePr>
            <a:graphicFrameLocks noGrp="1"/>
          </p:cNvGraphicFramePr>
          <p:nvPr>
            <p:extLst>
              <p:ext uri="{D42A27DB-BD31-4B8C-83A1-F6EECF244321}">
                <p14:modId xmlns:p14="http://schemas.microsoft.com/office/powerpoint/2010/main" val="4086497175"/>
              </p:ext>
            </p:extLst>
          </p:nvPr>
        </p:nvGraphicFramePr>
        <p:xfrm>
          <a:off x="442685" y="1589303"/>
          <a:ext cx="11205030" cy="857236"/>
        </p:xfrm>
        <a:graphic>
          <a:graphicData uri="http://schemas.openxmlformats.org/drawingml/2006/table">
            <a:tbl>
              <a:tblPr firstRow="1" bandRow="1">
                <a:tableStyleId>{5C22544A-7EE6-4342-B048-85BDC9FD1C3A}</a:tableStyleId>
              </a:tblPr>
              <a:tblGrid>
                <a:gridCol w="11205030">
                  <a:extLst>
                    <a:ext uri="{9D8B030D-6E8A-4147-A177-3AD203B41FA5}">
                      <a16:colId xmlns:a16="http://schemas.microsoft.com/office/drawing/2014/main" val="2430836986"/>
                    </a:ext>
                  </a:extLst>
                </a:gridCol>
              </a:tblGrid>
              <a:tr h="1657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Century Gothic" panose="020B0502020202020204" pitchFamily="34" charset="0"/>
                        </a:rPr>
                        <a:t>Guidelines</a:t>
                      </a:r>
                    </a:p>
                  </a:txBody>
                  <a:tcPr marL="68580" marR="68580" marT="34290" marB="34290">
                    <a:solidFill>
                      <a:srgbClr val="012377"/>
                    </a:solidFill>
                  </a:tcPr>
                </a:tc>
                <a:extLst>
                  <a:ext uri="{0D108BD9-81ED-4DB2-BD59-A6C34878D82A}">
                    <a16:rowId xmlns:a16="http://schemas.microsoft.com/office/drawing/2014/main" val="133040985"/>
                  </a:ext>
                </a:extLst>
              </a:tr>
              <a:tr h="514336">
                <a:tc>
                  <a:txBody>
                    <a:bodyPr/>
                    <a:lstStyle/>
                    <a:p>
                      <a:r>
                        <a:rPr lang="en-US" sz="1800" dirty="0">
                          <a:latin typeface="Century Gothic" panose="020B0502020202020204" pitchFamily="34" charset="0"/>
                        </a:rPr>
                        <a:t>Example referrals can include child protection, mental health and psychosocial support.</a:t>
                      </a:r>
                    </a:p>
                  </a:txBody>
                  <a:tcPr marL="68580" marR="68580" marT="34290" marB="34290">
                    <a:solidFill>
                      <a:schemeClr val="bg1">
                        <a:lumMod val="95000"/>
                      </a:schemeClr>
                    </a:solidFill>
                  </a:tcPr>
                </a:tc>
                <a:extLst>
                  <a:ext uri="{0D108BD9-81ED-4DB2-BD59-A6C34878D82A}">
                    <a16:rowId xmlns:a16="http://schemas.microsoft.com/office/drawing/2014/main" val="2658991957"/>
                  </a:ext>
                </a:extLst>
              </a:tr>
            </a:tbl>
          </a:graphicData>
        </a:graphic>
      </p:graphicFrame>
    </p:spTree>
    <p:extLst>
      <p:ext uri="{BB962C8B-B14F-4D97-AF65-F5344CB8AC3E}">
        <p14:creationId xmlns:p14="http://schemas.microsoft.com/office/powerpoint/2010/main" val="2031306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a:extLst>
              <a:ext uri="{FF2B5EF4-FFF2-40B4-BE49-F238E27FC236}">
                <a16:creationId xmlns:a16="http://schemas.microsoft.com/office/drawing/2014/main" id="{FC4A342B-21B9-9D5E-3D20-9C77557E05E6}"/>
              </a:ext>
            </a:extLst>
          </p:cNvPr>
          <p:cNvSpPr txBox="1"/>
          <p:nvPr/>
        </p:nvSpPr>
        <p:spPr>
          <a:xfrm>
            <a:off x="-9672" y="6615402"/>
            <a:ext cx="12241427" cy="230832"/>
          </a:xfrm>
          <a:prstGeom prst="rect">
            <a:avLst/>
          </a:prstGeom>
          <a:noFill/>
        </p:spPr>
        <p:txBody>
          <a:bodyPr wrap="square" rtlCol="0">
            <a:spAutoFit/>
          </a:bodyPr>
          <a:lstStyle/>
          <a:p>
            <a:pPr algn="ctr"/>
            <a:r>
              <a:rPr lang="en-AU" sz="900" b="1" dirty="0">
                <a:solidFill>
                  <a:srgbClr val="BA2031"/>
                </a:solidFill>
                <a:latin typeface="Lato" panose="020F0502020204030203" pitchFamily="34" charset="0"/>
                <a:ea typeface="Lato" panose="020F0502020204030203" pitchFamily="34" charset="0"/>
                <a:cs typeface="Lato" panose="020F0502020204030203" pitchFamily="34" charset="0"/>
              </a:rPr>
              <a:t>READY: </a:t>
            </a:r>
            <a:r>
              <a:rPr lang="en-AU" sz="9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Global Readiness for Major Disease Outbreak Response</a:t>
            </a:r>
            <a:endParaRPr lang="en-US" sz="9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5" name="Slide Number">
            <a:extLst>
              <a:ext uri="{FF2B5EF4-FFF2-40B4-BE49-F238E27FC236}">
                <a16:creationId xmlns:a16="http://schemas.microsoft.com/office/drawing/2014/main" id="{2374A80D-46F4-BCC4-F50D-4A46C1E5B1B9}"/>
              </a:ext>
            </a:extLst>
          </p:cNvPr>
          <p:cNvSpPr txBox="1"/>
          <p:nvPr/>
        </p:nvSpPr>
        <p:spPr>
          <a:xfrm>
            <a:off x="11213077" y="6575429"/>
            <a:ext cx="870065" cy="238527"/>
          </a:xfrm>
          <a:prstGeom prst="rect">
            <a:avLst/>
          </a:prstGeom>
          <a:noFill/>
        </p:spPr>
        <p:txBody>
          <a:bodyPr wrap="square" rtlCol="0">
            <a:spAutoFit/>
          </a:bodyPr>
          <a:lstStyle/>
          <a:p>
            <a:r>
              <a:rPr lang="en-US" sz="950" b="1" dirty="0">
                <a:solidFill>
                  <a:schemeClr val="bg1"/>
                </a:solidFill>
                <a:latin typeface="Lato" panose="020F0502020204030203" pitchFamily="34" charset="0"/>
                <a:ea typeface="Lato" panose="020F0502020204030203" pitchFamily="34" charset="0"/>
                <a:cs typeface="Lato" panose="020F0502020204030203" pitchFamily="34" charset="0"/>
              </a:rPr>
              <a:t>SLIDE TWO</a:t>
            </a:r>
          </a:p>
        </p:txBody>
      </p:sp>
      <p:sp>
        <p:nvSpPr>
          <p:cNvPr id="10" name="vertical line">
            <a:extLst>
              <a:ext uri="{FF2B5EF4-FFF2-40B4-BE49-F238E27FC236}">
                <a16:creationId xmlns:a16="http://schemas.microsoft.com/office/drawing/2014/main" id="{1FE99D2B-AF39-E6CB-A1C1-8061DB46BB9B}"/>
              </a:ext>
            </a:extLst>
          </p:cNvPr>
          <p:cNvSpPr/>
          <p:nvPr/>
        </p:nvSpPr>
        <p:spPr>
          <a:xfrm>
            <a:off x="12083141" y="0"/>
            <a:ext cx="148613" cy="6858000"/>
          </a:xfrm>
          <a:prstGeom prst="rect">
            <a:avLst/>
          </a:prstGeom>
          <a:solidFill>
            <a:srgbClr val="BA2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Title">
            <a:extLst>
              <a:ext uri="{FF2B5EF4-FFF2-40B4-BE49-F238E27FC236}">
                <a16:creationId xmlns:a16="http://schemas.microsoft.com/office/drawing/2014/main" id="{300E03E4-0ADB-2446-5456-83DC6A469310}"/>
              </a:ext>
            </a:extLst>
          </p:cNvPr>
          <p:cNvSpPr txBox="1"/>
          <p:nvPr/>
        </p:nvSpPr>
        <p:spPr>
          <a:xfrm>
            <a:off x="257931" y="298316"/>
            <a:ext cx="6564253" cy="630942"/>
          </a:xfrm>
          <a:prstGeom prst="rect">
            <a:avLst/>
          </a:prstGeom>
          <a:noFill/>
        </p:spPr>
        <p:txBody>
          <a:bodyPr wrap="square" rtlCol="0">
            <a:spAutoFit/>
          </a:bodyPr>
          <a:lstStyle/>
          <a:p>
            <a:r>
              <a:rPr lang="en-US" sz="3400" b="1" spc="600" dirty="0">
                <a:ln w="25400">
                  <a:noFill/>
                </a:ln>
                <a:solidFill>
                  <a:srgbClr val="BA2031"/>
                </a:solidFill>
                <a:latin typeface="Century Gothic" panose="020B0502020202020204" pitchFamily="34" charset="0"/>
                <a:ea typeface="Lato" panose="020F0502020204030203" pitchFamily="34" charset="0"/>
                <a:cs typeface="Lato" panose="020F0502020204030203" pitchFamily="34" charset="0"/>
              </a:rPr>
              <a:t>Background</a:t>
            </a:r>
          </a:p>
        </p:txBody>
      </p:sp>
      <p:sp>
        <p:nvSpPr>
          <p:cNvPr id="13" name="text box">
            <a:extLst>
              <a:ext uri="{FF2B5EF4-FFF2-40B4-BE49-F238E27FC236}">
                <a16:creationId xmlns:a16="http://schemas.microsoft.com/office/drawing/2014/main" id="{3F0E3942-8B8A-D474-FD12-B73057AD265E}"/>
              </a:ext>
            </a:extLst>
          </p:cNvPr>
          <p:cNvSpPr txBox="1"/>
          <p:nvPr/>
        </p:nvSpPr>
        <p:spPr>
          <a:xfrm>
            <a:off x="381904" y="1508932"/>
            <a:ext cx="10530267" cy="4524315"/>
          </a:xfrm>
          <a:prstGeom prst="rect">
            <a:avLst/>
          </a:prstGeom>
          <a:noFill/>
        </p:spPr>
        <p:txBody>
          <a:bodyPr wrap="square" rtlCol="0">
            <a:spAutoFit/>
          </a:bodyPr>
          <a:lstStyle/>
          <a:p>
            <a:pPr marL="0" indent="0">
              <a:spcBef>
                <a:spcPts val="0"/>
              </a:spcBef>
              <a:buSzPct val="100000"/>
              <a:buNone/>
            </a:pPr>
            <a:r>
              <a:rPr lang="en-US" sz="2400" dirty="0">
                <a:latin typeface="Century Gothic"/>
                <a:ea typeface="Century Gothic"/>
                <a:cs typeface="Century Gothic"/>
                <a:sym typeface="Century Gothic"/>
              </a:rPr>
              <a:t>As large-scale outbreaks in the past decade have demonstrated, having capacity to conduct risk communication and community engagement (RCCE) and address the structural, social and individual behavioral determinants that drive the spread of a disease is critical to containing and stopping it. </a:t>
            </a:r>
            <a:endParaRPr lang="en-US" sz="2400" dirty="0"/>
          </a:p>
          <a:p>
            <a:pPr marL="0" indent="0">
              <a:buSzPct val="100000"/>
              <a:buNone/>
            </a:pPr>
            <a:endParaRPr lang="en-US" sz="2400" dirty="0">
              <a:latin typeface="Century Gothic"/>
              <a:ea typeface="Century Gothic"/>
              <a:cs typeface="Century Gothic"/>
              <a:sym typeface="Century Gothic"/>
            </a:endParaRPr>
          </a:p>
          <a:p>
            <a:pPr marL="0" indent="0">
              <a:buSzPct val="100000"/>
              <a:buNone/>
            </a:pPr>
            <a:r>
              <a:rPr lang="en-US" sz="2400" dirty="0">
                <a:latin typeface="Century Gothic"/>
                <a:ea typeface="Century Gothic"/>
                <a:cs typeface="Century Gothic"/>
                <a:sym typeface="Century Gothic"/>
              </a:rPr>
              <a:t>Not doing so can result in a proliferation of rumors and misconceptions, mistrust of public health information (and public health and humanitarian actors), conflict, and poor linkages between communities and services, to name some. </a:t>
            </a:r>
            <a:endParaRPr lang="en-US" sz="2400" dirty="0"/>
          </a:p>
          <a:p>
            <a:pPr marL="0" indent="0">
              <a:buSzPct val="100000"/>
              <a:buNone/>
            </a:pPr>
            <a:endParaRPr lang="en-US" sz="2400" dirty="0">
              <a:latin typeface="Century Gothic"/>
              <a:ea typeface="Century Gothic"/>
              <a:cs typeface="Century Gothic"/>
              <a:sym typeface="Century Gothic"/>
            </a:endParaRPr>
          </a:p>
          <a:p>
            <a:pPr marL="0" indent="0">
              <a:buSzPct val="100000"/>
              <a:buNone/>
            </a:pPr>
            <a:r>
              <a:rPr lang="en-US" sz="2400" dirty="0">
                <a:latin typeface="Century Gothic"/>
                <a:ea typeface="Century Gothic"/>
                <a:cs typeface="Century Gothic"/>
                <a:sym typeface="Century Gothic"/>
              </a:rPr>
              <a:t>Ultimately, this means the outbreak progresses beyond projections.</a:t>
            </a:r>
            <a:endParaRPr lang="en-US" sz="2400" dirty="0"/>
          </a:p>
        </p:txBody>
      </p:sp>
      <p:sp>
        <p:nvSpPr>
          <p:cNvPr id="28" name="horizontal line">
            <a:extLst>
              <a:ext uri="{FF2B5EF4-FFF2-40B4-BE49-F238E27FC236}">
                <a16:creationId xmlns:a16="http://schemas.microsoft.com/office/drawing/2014/main" id="{1A0A43A7-00DE-B807-EC16-AA249E5CD907}"/>
              </a:ext>
            </a:extLst>
          </p:cNvPr>
          <p:cNvSpPr/>
          <p:nvPr/>
        </p:nvSpPr>
        <p:spPr>
          <a:xfrm>
            <a:off x="-9672" y="1107901"/>
            <a:ext cx="5656710" cy="45719"/>
          </a:xfrm>
          <a:prstGeom prst="rect">
            <a:avLst/>
          </a:prstGeom>
          <a:solidFill>
            <a:srgbClr val="BA2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A2031"/>
              </a:solidFill>
            </a:endParaRPr>
          </a:p>
        </p:txBody>
      </p:sp>
    </p:spTree>
    <p:extLst>
      <p:ext uri="{BB962C8B-B14F-4D97-AF65-F5344CB8AC3E}">
        <p14:creationId xmlns:p14="http://schemas.microsoft.com/office/powerpoint/2010/main" val="35756671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513" y="36387"/>
            <a:ext cx="11219542" cy="1079735"/>
          </a:xfrm>
        </p:spPr>
        <p:txBody>
          <a:bodyPr anchor="t">
            <a:normAutofit fontScale="90000"/>
          </a:bodyPr>
          <a:lstStyle/>
          <a:p>
            <a:r>
              <a:rPr lang="en-US" sz="3000" dirty="0">
                <a:solidFill>
                  <a:srgbClr val="002060"/>
                </a:solidFill>
                <a:latin typeface="Century Gothic" charset="0"/>
                <a:ea typeface="Century Gothic" charset="0"/>
                <a:cs typeface="Century Gothic" charset="0"/>
              </a:rPr>
              <a:t>15. Identifying Audiences</a:t>
            </a:r>
            <a:br>
              <a:rPr lang="en-US" sz="3000" dirty="0">
                <a:solidFill>
                  <a:srgbClr val="002060"/>
                </a:solidFill>
                <a:latin typeface="Century Gothic" charset="0"/>
                <a:ea typeface="Century Gothic" charset="0"/>
                <a:cs typeface="Century Gothic" charset="0"/>
              </a:rPr>
            </a:br>
            <a:br>
              <a:rPr lang="en-US" sz="3000" dirty="0">
                <a:solidFill>
                  <a:srgbClr val="002060"/>
                </a:solidFill>
                <a:latin typeface="Century Gothic" charset="0"/>
                <a:ea typeface="Century Gothic" charset="0"/>
                <a:cs typeface="Century Gothic" charset="0"/>
              </a:rPr>
            </a:br>
            <a:r>
              <a:rPr lang="en-US" sz="2400" i="1" dirty="0">
                <a:latin typeface="Century Gothic" panose="020B0502020202020204" pitchFamily="34" charset="0"/>
              </a:rPr>
              <a:t>To what degree can you confidently identify primary and secondary audiences for RCCE content and activities based on data?</a:t>
            </a:r>
            <a:br>
              <a:rPr lang="en-US" sz="2200" b="1" i="1" dirty="0"/>
            </a:br>
            <a:endParaRPr lang="en-US" sz="2000" b="1" i="1" dirty="0"/>
          </a:p>
        </p:txBody>
      </p:sp>
      <p:graphicFrame>
        <p:nvGraphicFramePr>
          <p:cNvPr id="7" name="Content Placeholder 4"/>
          <p:cNvGraphicFramePr>
            <a:graphicFrameLocks/>
          </p:cNvGraphicFramePr>
          <p:nvPr>
            <p:extLst>
              <p:ext uri="{D42A27DB-BD31-4B8C-83A1-F6EECF244321}">
                <p14:modId xmlns:p14="http://schemas.microsoft.com/office/powerpoint/2010/main" val="2907099022"/>
              </p:ext>
            </p:extLst>
          </p:nvPr>
        </p:nvGraphicFramePr>
        <p:xfrm>
          <a:off x="522513" y="4419978"/>
          <a:ext cx="11219545" cy="2247424"/>
        </p:xfrm>
        <a:graphic>
          <a:graphicData uri="http://schemas.openxmlformats.org/drawingml/2006/table">
            <a:tbl>
              <a:tblPr firstRow="1" bandRow="1">
                <a:tableStyleId>{5C22544A-7EE6-4342-B048-85BDC9FD1C3A}</a:tableStyleId>
              </a:tblPr>
              <a:tblGrid>
                <a:gridCol w="2243909">
                  <a:extLst>
                    <a:ext uri="{9D8B030D-6E8A-4147-A177-3AD203B41FA5}">
                      <a16:colId xmlns:a16="http://schemas.microsoft.com/office/drawing/2014/main" val="20000"/>
                    </a:ext>
                  </a:extLst>
                </a:gridCol>
                <a:gridCol w="2243909">
                  <a:extLst>
                    <a:ext uri="{9D8B030D-6E8A-4147-A177-3AD203B41FA5}">
                      <a16:colId xmlns:a16="http://schemas.microsoft.com/office/drawing/2014/main" val="20001"/>
                    </a:ext>
                  </a:extLst>
                </a:gridCol>
                <a:gridCol w="2243909">
                  <a:extLst>
                    <a:ext uri="{9D8B030D-6E8A-4147-A177-3AD203B41FA5}">
                      <a16:colId xmlns:a16="http://schemas.microsoft.com/office/drawing/2014/main" val="20002"/>
                    </a:ext>
                  </a:extLst>
                </a:gridCol>
                <a:gridCol w="2920274">
                  <a:extLst>
                    <a:ext uri="{9D8B030D-6E8A-4147-A177-3AD203B41FA5}">
                      <a16:colId xmlns:a16="http://schemas.microsoft.com/office/drawing/2014/main" val="485119141"/>
                    </a:ext>
                  </a:extLst>
                </a:gridCol>
                <a:gridCol w="1567544">
                  <a:extLst>
                    <a:ext uri="{9D8B030D-6E8A-4147-A177-3AD203B41FA5}">
                      <a16:colId xmlns:a16="http://schemas.microsoft.com/office/drawing/2014/main" val="747815733"/>
                    </a:ext>
                  </a:extLst>
                </a:gridCol>
              </a:tblGrid>
              <a:tr h="0">
                <a:tc gridSpan="5">
                  <a:txBody>
                    <a:bodyPr/>
                    <a:lstStyle/>
                    <a:p>
                      <a:pPr algn="ctr"/>
                      <a:r>
                        <a:rPr lang="en-US" sz="1600" b="0" dirty="0">
                          <a:latin typeface="Century Gothic" panose="020B0502020202020204" pitchFamily="34"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pPr algn="ctr"/>
                      <a:endParaRPr lang="en-US" sz="1600" b="0" dirty="0">
                        <a:latin typeface="Century Gothic" charset="0"/>
                        <a:ea typeface="Century Gothic" charset="0"/>
                        <a:cs typeface="Century Gothic" charset="0"/>
                      </a:endParaRPr>
                    </a:p>
                  </a:txBody>
                  <a:tcPr marL="68580" marR="68580" marT="34290" marB="34290" anchor="ctr">
                    <a:solidFill>
                      <a:srgbClr val="012377"/>
                    </a:solidFill>
                  </a:tcPr>
                </a:tc>
                <a:extLst>
                  <a:ext uri="{0D108BD9-81ED-4DB2-BD59-A6C34878D82A}">
                    <a16:rowId xmlns:a16="http://schemas.microsoft.com/office/drawing/2014/main" val="10000"/>
                  </a:ext>
                </a:extLst>
              </a:tr>
              <a:tr h="0">
                <a:tc>
                  <a:txBody>
                    <a:bodyPr/>
                    <a:lstStyle/>
                    <a:p>
                      <a:pPr algn="ctr"/>
                      <a:r>
                        <a:rPr lang="en-US" sz="1600" b="0" dirty="0">
                          <a:solidFill>
                            <a:schemeClr val="bg1"/>
                          </a:solidFill>
                          <a:latin typeface="Century Gothic" panose="020B0502020202020204" pitchFamily="34" charset="0"/>
                          <a:ea typeface="Wingdings" charset="2"/>
                          <a:cs typeface="Wingdings" charset="2"/>
                        </a:rPr>
                        <a:t>1: Not confident</a:t>
                      </a:r>
                    </a:p>
                  </a:txBody>
                  <a:tcPr marL="68580" marR="68580" marT="34290" marB="34290" anchor="ctr">
                    <a:solidFill>
                      <a:srgbClr val="012377"/>
                    </a:solidFill>
                  </a:tcPr>
                </a:tc>
                <a:tc>
                  <a:txBody>
                    <a:bodyPr/>
                    <a:lstStyle/>
                    <a:p>
                      <a:pPr algn="ctr"/>
                      <a:r>
                        <a:rPr lang="en-US" sz="1600" b="0" dirty="0">
                          <a:solidFill>
                            <a:schemeClr val="bg1"/>
                          </a:solidFill>
                          <a:latin typeface="Century Gothic" panose="020B0502020202020204" pitchFamily="34" charset="0"/>
                          <a:ea typeface="Wingdings" charset="2"/>
                          <a:cs typeface="Wingdings" charset="2"/>
                        </a:rPr>
                        <a:t>2: Somewhat confident</a:t>
                      </a:r>
                    </a:p>
                  </a:txBody>
                  <a:tcPr marL="68580" marR="68580" marT="34290" marB="34290" anchor="ctr">
                    <a:solidFill>
                      <a:srgbClr val="012377"/>
                    </a:solidFill>
                  </a:tcPr>
                </a:tc>
                <a:tc>
                  <a:txBody>
                    <a:bodyPr/>
                    <a:lstStyle/>
                    <a:p>
                      <a:pPr algn="ctr"/>
                      <a:r>
                        <a:rPr lang="en-US" sz="1600" b="0" dirty="0">
                          <a:solidFill>
                            <a:schemeClr val="bg1"/>
                          </a:solidFill>
                          <a:latin typeface="Century Gothic" panose="020B0502020202020204" pitchFamily="34" charset="0"/>
                          <a:ea typeface="Wingdings" charset="2"/>
                          <a:cs typeface="Wingdings" charset="2"/>
                        </a:rPr>
                        <a:t>3: Confident</a:t>
                      </a:r>
                    </a:p>
                  </a:txBody>
                  <a:tcPr marL="68580" marR="68580" marT="34290" marB="34290" anchor="ctr">
                    <a:solidFill>
                      <a:srgbClr val="012377"/>
                    </a:solidFill>
                  </a:tcPr>
                </a:tc>
                <a:tc>
                  <a:txBody>
                    <a:bodyPr/>
                    <a:lstStyle/>
                    <a:p>
                      <a:pPr algn="ctr"/>
                      <a:r>
                        <a:rPr lang="en-US" sz="1600" b="0" dirty="0">
                          <a:solidFill>
                            <a:schemeClr val="bg1"/>
                          </a:solidFill>
                          <a:latin typeface="Century Gothic" panose="020B0502020202020204" pitchFamily="34" charset="0"/>
                          <a:ea typeface="Wingdings" charset="2"/>
                          <a:cs typeface="Wingdings" charset="2"/>
                        </a:rPr>
                        <a:t>4: Expert</a:t>
                      </a:r>
                    </a:p>
                  </a:txBody>
                  <a:tcPr marL="68580" marR="68580" marT="34290" marB="34290" anchor="ctr">
                    <a:solidFill>
                      <a:srgbClr val="012377"/>
                    </a:solidFill>
                  </a:tcPr>
                </a:tc>
                <a:tc>
                  <a:txBody>
                    <a:bodyPr/>
                    <a:lstStyle/>
                    <a:p>
                      <a:pPr algn="ctr"/>
                      <a:r>
                        <a:rPr lang="en-US" sz="1600" b="0" dirty="0">
                          <a:solidFill>
                            <a:schemeClr val="bg1"/>
                          </a:solidFill>
                          <a:latin typeface="Century Gothic" panose="020B0502020202020204" pitchFamily="34" charset="0"/>
                          <a:ea typeface="Wingdings" charset="2"/>
                          <a:cs typeface="Wingdings" charset="2"/>
                        </a:rPr>
                        <a:t>Individual Score</a:t>
                      </a:r>
                    </a:p>
                  </a:txBody>
                  <a:tcPr marL="68580" marR="68580" marT="34290" marB="34290" anchor="ctr">
                    <a:solidFill>
                      <a:srgbClr val="012377"/>
                    </a:solidFill>
                  </a:tcPr>
                </a:tc>
                <a:extLst>
                  <a:ext uri="{0D108BD9-81ED-4DB2-BD59-A6C34878D82A}">
                    <a16:rowId xmlns:a16="http://schemas.microsoft.com/office/drawing/2014/main" val="10001"/>
                  </a:ext>
                </a:extLst>
              </a:tr>
              <a:tr h="0">
                <a:tc>
                  <a:txBody>
                    <a:bodyPr/>
                    <a:lstStyle/>
                    <a:p>
                      <a:pPr algn="l" fontAlgn="t"/>
                      <a:r>
                        <a:rPr lang="en-US" sz="1800" kern="1200" dirty="0">
                          <a:solidFill>
                            <a:schemeClr val="dk1"/>
                          </a:solidFill>
                          <a:effectLst/>
                          <a:latin typeface="Century Gothic" panose="020B0502020202020204" pitchFamily="34" charset="0"/>
                          <a:ea typeface="+mn-ea"/>
                          <a:cs typeface="+mn-cs"/>
                        </a:rPr>
                        <a:t>I design health promotion for the general public.</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lvl="0" algn="l"/>
                      <a:r>
                        <a:rPr lang="en-US" sz="1800" kern="1200" dirty="0">
                          <a:solidFill>
                            <a:schemeClr val="dk1"/>
                          </a:solidFill>
                          <a:effectLst/>
                          <a:latin typeface="Century Gothic" panose="020B0502020202020204" pitchFamily="34" charset="0"/>
                          <a:ea typeface="+mn-ea"/>
                          <a:cs typeface="+mn-cs"/>
                        </a:rPr>
                        <a:t>I have a basic idea of how to identify these audiences based on data.</a:t>
                      </a:r>
                    </a:p>
                  </a:txBody>
                  <a:tcPr marL="7144" marR="7144" marT="7144" marB="0">
                    <a:solidFill>
                      <a:schemeClr val="bg2"/>
                    </a:solidFill>
                  </a:tcPr>
                </a:tc>
                <a:tc>
                  <a:txBody>
                    <a:bodyPr/>
                    <a:lstStyle/>
                    <a:p>
                      <a:pPr algn="l" fontAlgn="t"/>
                      <a:r>
                        <a:rPr lang="en-US" sz="1800" kern="1200" dirty="0">
                          <a:solidFill>
                            <a:schemeClr val="dk1"/>
                          </a:solidFill>
                          <a:effectLst/>
                          <a:latin typeface="Century Gothic" panose="020B0502020202020204" pitchFamily="34" charset="0"/>
                          <a:ea typeface="+mn-ea"/>
                          <a:cs typeface="+mn-cs"/>
                        </a:rPr>
                        <a:t>I know how to identify these audiences based on data.</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l" fontAlgn="t"/>
                      <a:r>
                        <a:rPr lang="en-US" sz="1800" kern="1200" dirty="0">
                          <a:solidFill>
                            <a:schemeClr val="dk1"/>
                          </a:solidFill>
                          <a:effectLst/>
                          <a:latin typeface="Century Gothic" panose="020B0502020202020204" pitchFamily="34" charset="0"/>
                          <a:ea typeface="+mn-ea"/>
                          <a:cs typeface="+mn-cs"/>
                        </a:rPr>
                        <a:t>I know how to identify these audiences and can clearly explain the process and its importance to others.</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extLst>
                  <a:ext uri="{0D108BD9-81ED-4DB2-BD59-A6C34878D82A}">
                    <a16:rowId xmlns:a16="http://schemas.microsoft.com/office/drawing/2014/main" val="10002"/>
                  </a:ext>
                </a:extLst>
              </a:tr>
            </a:tbl>
          </a:graphicData>
        </a:graphic>
      </p:graphicFrame>
      <p:graphicFrame>
        <p:nvGraphicFramePr>
          <p:cNvPr id="4" name="Table 3">
            <a:extLst>
              <a:ext uri="{FF2B5EF4-FFF2-40B4-BE49-F238E27FC236}">
                <a16:creationId xmlns:a16="http://schemas.microsoft.com/office/drawing/2014/main" id="{1E066575-5C93-5B40-9C67-C844BD7448DA}"/>
              </a:ext>
            </a:extLst>
          </p:cNvPr>
          <p:cNvGraphicFramePr>
            <a:graphicFrameLocks noGrp="1"/>
          </p:cNvGraphicFramePr>
          <p:nvPr>
            <p:extLst>
              <p:ext uri="{D42A27DB-BD31-4B8C-83A1-F6EECF244321}">
                <p14:modId xmlns:p14="http://schemas.microsoft.com/office/powerpoint/2010/main" val="932941242"/>
              </p:ext>
            </p:extLst>
          </p:nvPr>
        </p:nvGraphicFramePr>
        <p:xfrm>
          <a:off x="498928" y="1738080"/>
          <a:ext cx="11219543" cy="2606040"/>
        </p:xfrm>
        <a:graphic>
          <a:graphicData uri="http://schemas.openxmlformats.org/drawingml/2006/table">
            <a:tbl>
              <a:tblPr firstRow="1" bandRow="1">
                <a:tableStyleId>{5C22544A-7EE6-4342-B048-85BDC9FD1C3A}</a:tableStyleId>
              </a:tblPr>
              <a:tblGrid>
                <a:gridCol w="11219543">
                  <a:extLst>
                    <a:ext uri="{9D8B030D-6E8A-4147-A177-3AD203B41FA5}">
                      <a16:colId xmlns:a16="http://schemas.microsoft.com/office/drawing/2014/main" val="2430836986"/>
                    </a:ext>
                  </a:extLst>
                </a:gridCol>
              </a:tblGrid>
              <a:tr h="1657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Century Gothic" panose="020B0502020202020204" pitchFamily="34" charset="0"/>
                        </a:rPr>
                        <a:t>Guideline</a:t>
                      </a:r>
                    </a:p>
                  </a:txBody>
                  <a:tcPr marL="68580" marR="68580" marT="34290" marB="34290">
                    <a:solidFill>
                      <a:srgbClr val="012377"/>
                    </a:solidFill>
                  </a:tcPr>
                </a:tc>
                <a:extLst>
                  <a:ext uri="{0D108BD9-81ED-4DB2-BD59-A6C34878D82A}">
                    <a16:rowId xmlns:a16="http://schemas.microsoft.com/office/drawing/2014/main" val="133040985"/>
                  </a:ext>
                </a:extLst>
              </a:tr>
              <a:tr h="514336">
                <a:tc>
                  <a:txBody>
                    <a:bodyPr/>
                    <a:lstStyle/>
                    <a:p>
                      <a:r>
                        <a:rPr lang="en-US" sz="1800" dirty="0">
                          <a:latin typeface="Century Gothic" panose="020B0502020202020204" pitchFamily="34" charset="0"/>
                        </a:rPr>
                        <a:t>In outbreaks, usually, everyone is at risk; however, some population segments may be more vulnerable and at risk of severe illness and death.</a:t>
                      </a:r>
                    </a:p>
                    <a:p>
                      <a:pPr marL="285750" indent="-285750">
                        <a:buFont typeface="Arial" panose="020B0604020202020204" pitchFamily="34" charset="0"/>
                        <a:buChar char="•"/>
                      </a:pPr>
                      <a:r>
                        <a:rPr lang="en-US" sz="1800" b="1" dirty="0">
                          <a:latin typeface="Century Gothic" panose="020B0502020202020204" pitchFamily="34" charset="0"/>
                        </a:rPr>
                        <a:t>Primary Audiences </a:t>
                      </a:r>
                      <a:r>
                        <a:rPr lang="en-US" sz="1800" dirty="0">
                          <a:latin typeface="Century Gothic" panose="020B0502020202020204" pitchFamily="34" charset="0"/>
                        </a:rPr>
                        <a:t>are vulnerable, at risk, or have specific needs and concerns: (Examples, depending on the context: Adult Women in IDP Settlements, Pregnant Women, Adult Men (18-35), Adolescents (12-18), Health Workers, etc.) </a:t>
                      </a:r>
                    </a:p>
                    <a:p>
                      <a:pPr marL="285750" indent="-285750">
                        <a:buFont typeface="Arial" panose="020B0604020202020204" pitchFamily="34" charset="0"/>
                        <a:buChar char="•"/>
                      </a:pPr>
                      <a:r>
                        <a:rPr lang="en-US" sz="1800" b="1" dirty="0">
                          <a:latin typeface="Century Gothic" panose="020B0502020202020204" pitchFamily="34" charset="0"/>
                        </a:rPr>
                        <a:t>Secondary Audiences </a:t>
                      </a:r>
                      <a:r>
                        <a:rPr lang="en-US" sz="1800" dirty="0">
                          <a:latin typeface="Century Gothic" panose="020B0502020202020204" pitchFamily="34" charset="0"/>
                        </a:rPr>
                        <a:t>usually have influence  on primary audiences. Examples: Community Leaders, Market Women, Transportation Workers, Traditional Healers, Religious Leaders, Health Workers, etc.</a:t>
                      </a:r>
                    </a:p>
                  </a:txBody>
                  <a:tcPr marL="68580" marR="68580" marT="34290" marB="34290">
                    <a:solidFill>
                      <a:schemeClr val="bg1">
                        <a:lumMod val="95000"/>
                      </a:schemeClr>
                    </a:solidFill>
                  </a:tcPr>
                </a:tc>
                <a:extLst>
                  <a:ext uri="{0D108BD9-81ED-4DB2-BD59-A6C34878D82A}">
                    <a16:rowId xmlns:a16="http://schemas.microsoft.com/office/drawing/2014/main" val="2658991957"/>
                  </a:ext>
                </a:extLst>
              </a:tr>
            </a:tbl>
          </a:graphicData>
        </a:graphic>
      </p:graphicFrame>
    </p:spTree>
    <p:extLst>
      <p:ext uri="{BB962C8B-B14F-4D97-AF65-F5344CB8AC3E}">
        <p14:creationId xmlns:p14="http://schemas.microsoft.com/office/powerpoint/2010/main" val="8874844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450" y="223440"/>
            <a:ext cx="11341100" cy="1079735"/>
          </a:xfrm>
        </p:spPr>
        <p:txBody>
          <a:bodyPr anchor="t">
            <a:normAutofit fontScale="90000"/>
          </a:bodyPr>
          <a:lstStyle/>
          <a:p>
            <a:r>
              <a:rPr lang="en-US" sz="3000" dirty="0">
                <a:solidFill>
                  <a:srgbClr val="002060"/>
                </a:solidFill>
                <a:latin typeface="Century Gothic" charset="0"/>
                <a:ea typeface="Century Gothic" charset="0"/>
                <a:cs typeface="Century Gothic" charset="0"/>
              </a:rPr>
              <a:t>16. Developing RCCE Content</a:t>
            </a:r>
            <a:br>
              <a:rPr lang="en-US" sz="3000" dirty="0">
                <a:solidFill>
                  <a:srgbClr val="002060"/>
                </a:solidFill>
                <a:latin typeface="Century Gothic" charset="0"/>
                <a:ea typeface="Century Gothic" charset="0"/>
                <a:cs typeface="Century Gothic" charset="0"/>
              </a:rPr>
            </a:br>
            <a:br>
              <a:rPr lang="en-US" sz="3000" dirty="0">
                <a:solidFill>
                  <a:srgbClr val="002060"/>
                </a:solidFill>
                <a:latin typeface="Century Gothic" charset="0"/>
                <a:ea typeface="Century Gothic" charset="0"/>
                <a:cs typeface="Century Gothic" charset="0"/>
              </a:rPr>
            </a:br>
            <a:r>
              <a:rPr lang="en-US" sz="2400" i="1" dirty="0">
                <a:latin typeface="Century Gothic" panose="020B0502020202020204" pitchFamily="34" charset="0"/>
              </a:rPr>
              <a:t>How confident are you in developing content, such as messaging and materials, for communities affected by major outbreaks?</a:t>
            </a:r>
            <a:br>
              <a:rPr lang="en-US" sz="2200" b="1" i="1" dirty="0"/>
            </a:br>
            <a:endParaRPr lang="en-US" sz="2000" b="1" i="1" dirty="0"/>
          </a:p>
        </p:txBody>
      </p:sp>
      <p:graphicFrame>
        <p:nvGraphicFramePr>
          <p:cNvPr id="7" name="Content Placeholder 4"/>
          <p:cNvGraphicFramePr>
            <a:graphicFrameLocks/>
          </p:cNvGraphicFramePr>
          <p:nvPr>
            <p:extLst>
              <p:ext uri="{D42A27DB-BD31-4B8C-83A1-F6EECF244321}">
                <p14:modId xmlns:p14="http://schemas.microsoft.com/office/powerpoint/2010/main" val="1081256002"/>
              </p:ext>
            </p:extLst>
          </p:nvPr>
        </p:nvGraphicFramePr>
        <p:xfrm>
          <a:off x="425450" y="3846308"/>
          <a:ext cx="11341100" cy="2248384"/>
        </p:xfrm>
        <a:graphic>
          <a:graphicData uri="http://schemas.openxmlformats.org/drawingml/2006/table">
            <a:tbl>
              <a:tblPr firstRow="1" bandRow="1">
                <a:tableStyleId>{5C22544A-7EE6-4342-B048-85BDC9FD1C3A}</a:tableStyleId>
              </a:tblPr>
              <a:tblGrid>
                <a:gridCol w="2268220">
                  <a:extLst>
                    <a:ext uri="{9D8B030D-6E8A-4147-A177-3AD203B41FA5}">
                      <a16:colId xmlns:a16="http://schemas.microsoft.com/office/drawing/2014/main" val="20000"/>
                    </a:ext>
                  </a:extLst>
                </a:gridCol>
                <a:gridCol w="2646680">
                  <a:extLst>
                    <a:ext uri="{9D8B030D-6E8A-4147-A177-3AD203B41FA5}">
                      <a16:colId xmlns:a16="http://schemas.microsoft.com/office/drawing/2014/main" val="20001"/>
                    </a:ext>
                  </a:extLst>
                </a:gridCol>
                <a:gridCol w="2463800">
                  <a:extLst>
                    <a:ext uri="{9D8B030D-6E8A-4147-A177-3AD203B41FA5}">
                      <a16:colId xmlns:a16="http://schemas.microsoft.com/office/drawing/2014/main" val="20002"/>
                    </a:ext>
                  </a:extLst>
                </a:gridCol>
                <a:gridCol w="2552700">
                  <a:extLst>
                    <a:ext uri="{9D8B030D-6E8A-4147-A177-3AD203B41FA5}">
                      <a16:colId xmlns:a16="http://schemas.microsoft.com/office/drawing/2014/main" val="485119141"/>
                    </a:ext>
                  </a:extLst>
                </a:gridCol>
                <a:gridCol w="1409700">
                  <a:extLst>
                    <a:ext uri="{9D8B030D-6E8A-4147-A177-3AD203B41FA5}">
                      <a16:colId xmlns:a16="http://schemas.microsoft.com/office/drawing/2014/main" val="3384134322"/>
                    </a:ext>
                  </a:extLst>
                </a:gridCol>
              </a:tblGrid>
              <a:tr h="377228">
                <a:tc gridSpan="5">
                  <a:txBody>
                    <a:bodyPr/>
                    <a:lstStyle/>
                    <a:p>
                      <a:pPr algn="ctr"/>
                      <a:r>
                        <a:rPr lang="en-US" sz="1800" b="0" dirty="0">
                          <a:latin typeface="Century Gothic" panose="020B0502020202020204" pitchFamily="34"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pPr algn="ctr"/>
                      <a:endParaRPr lang="en-US" sz="1600" b="0" dirty="0">
                        <a:latin typeface="Century Gothic" charset="0"/>
                        <a:ea typeface="Century Gothic" charset="0"/>
                        <a:cs typeface="Century Gothic" charset="0"/>
                      </a:endParaRPr>
                    </a:p>
                  </a:txBody>
                  <a:tcPr marL="68580" marR="68580" marT="34290" marB="34290" anchor="ctr">
                    <a:solidFill>
                      <a:srgbClr val="012377"/>
                    </a:solidFill>
                  </a:tcPr>
                </a:tc>
                <a:extLst>
                  <a:ext uri="{0D108BD9-81ED-4DB2-BD59-A6C34878D82A}">
                    <a16:rowId xmlns:a16="http://schemas.microsoft.com/office/drawing/2014/main" val="10000"/>
                  </a:ext>
                </a:extLst>
              </a:tr>
              <a:tr h="377228">
                <a:tc>
                  <a:txBody>
                    <a:bodyPr/>
                    <a:lstStyle/>
                    <a:p>
                      <a:pPr algn="ctr"/>
                      <a:r>
                        <a:rPr lang="en-US" sz="1800" b="0" dirty="0">
                          <a:solidFill>
                            <a:schemeClr val="bg1"/>
                          </a:solidFill>
                          <a:latin typeface="Century Gothic" panose="020B0502020202020204" pitchFamily="34" charset="0"/>
                          <a:ea typeface="Wingdings" charset="2"/>
                          <a:cs typeface="Wingdings" charset="2"/>
                        </a:rPr>
                        <a:t>1: Not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2: Somewhat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3: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4: Expert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Individual Score</a:t>
                      </a:r>
                    </a:p>
                  </a:txBody>
                  <a:tcPr marL="68580" marR="68580" marT="34290" marB="34290" anchor="ctr">
                    <a:solidFill>
                      <a:srgbClr val="012377"/>
                    </a:solidFill>
                  </a:tcPr>
                </a:tc>
                <a:extLst>
                  <a:ext uri="{0D108BD9-81ED-4DB2-BD59-A6C34878D82A}">
                    <a16:rowId xmlns:a16="http://schemas.microsoft.com/office/drawing/2014/main" val="10001"/>
                  </a:ext>
                </a:extLst>
              </a:tr>
              <a:tr h="1253936">
                <a:tc>
                  <a:txBody>
                    <a:bodyPr/>
                    <a:lstStyle/>
                    <a:p>
                      <a:pPr algn="l" fontAlgn="t"/>
                      <a:r>
                        <a:rPr lang="en-US" sz="1800" kern="1200" dirty="0">
                          <a:solidFill>
                            <a:schemeClr val="dk1"/>
                          </a:solidFill>
                          <a:effectLst/>
                          <a:latin typeface="Century Gothic" panose="020B0502020202020204" pitchFamily="34" charset="0"/>
                          <a:ea typeface="+mn-ea"/>
                          <a:cs typeface="+mn-cs"/>
                        </a:rPr>
                        <a:t>I only provide the known facts about the disease and how to control it.</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lvl="0" algn="l"/>
                      <a:r>
                        <a:rPr lang="en-US" sz="1800" kern="1200" dirty="0">
                          <a:solidFill>
                            <a:schemeClr val="dk1"/>
                          </a:solidFill>
                          <a:effectLst/>
                          <a:latin typeface="Century Gothic" panose="020B0502020202020204" pitchFamily="34" charset="0"/>
                          <a:ea typeface="+mn-ea"/>
                          <a:cs typeface="+mn-cs"/>
                        </a:rPr>
                        <a:t>I do a few of these things some of the time.</a:t>
                      </a:r>
                    </a:p>
                  </a:txBody>
                  <a:tcPr marL="7144" marR="7144" marT="7144" marB="0">
                    <a:solidFill>
                      <a:schemeClr val="bg2"/>
                    </a:solidFill>
                  </a:tcPr>
                </a:tc>
                <a:tc>
                  <a:txBody>
                    <a:bodyPr/>
                    <a:lstStyle/>
                    <a:p>
                      <a:pPr lvl="0"/>
                      <a:r>
                        <a:rPr lang="en-US" sz="1800" kern="1200" dirty="0">
                          <a:solidFill>
                            <a:schemeClr val="dk1"/>
                          </a:solidFill>
                          <a:effectLst/>
                          <a:latin typeface="Century Gothic" panose="020B0502020202020204" pitchFamily="34" charset="0"/>
                          <a:ea typeface="+mn-ea"/>
                          <a:cs typeface="+mn-cs"/>
                        </a:rPr>
                        <a:t>I do some of these things often</a:t>
                      </a:r>
                    </a:p>
                  </a:txBody>
                  <a:tcPr marL="7144" marR="7144" marT="7144" marB="0">
                    <a:solidFill>
                      <a:schemeClr val="bg2"/>
                    </a:solidFill>
                  </a:tcPr>
                </a:tc>
                <a:tc>
                  <a:txBody>
                    <a:bodyPr/>
                    <a:lstStyle/>
                    <a:p>
                      <a:pPr algn="l" fontAlgn="t"/>
                      <a:r>
                        <a:rPr lang="en-US" sz="1800" kern="1200" dirty="0">
                          <a:solidFill>
                            <a:schemeClr val="dk1"/>
                          </a:solidFill>
                          <a:effectLst/>
                          <a:latin typeface="Century Gothic" panose="020B0502020202020204" pitchFamily="34" charset="0"/>
                          <a:ea typeface="+mn-ea"/>
                          <a:cs typeface="+mn-cs"/>
                        </a:rPr>
                        <a:t>I do all of these things all of the time.</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extLst>
                  <a:ext uri="{0D108BD9-81ED-4DB2-BD59-A6C34878D82A}">
                    <a16:rowId xmlns:a16="http://schemas.microsoft.com/office/drawing/2014/main" val="10002"/>
                  </a:ext>
                </a:extLst>
              </a:tr>
            </a:tbl>
          </a:graphicData>
        </a:graphic>
      </p:graphicFrame>
      <p:graphicFrame>
        <p:nvGraphicFramePr>
          <p:cNvPr id="4" name="Table 3">
            <a:extLst>
              <a:ext uri="{FF2B5EF4-FFF2-40B4-BE49-F238E27FC236}">
                <a16:creationId xmlns:a16="http://schemas.microsoft.com/office/drawing/2014/main" id="{1E066575-5C93-5B40-9C67-C844BD7448DA}"/>
              </a:ext>
            </a:extLst>
          </p:cNvPr>
          <p:cNvGraphicFramePr>
            <a:graphicFrameLocks noGrp="1"/>
          </p:cNvGraphicFramePr>
          <p:nvPr>
            <p:extLst>
              <p:ext uri="{D42A27DB-BD31-4B8C-83A1-F6EECF244321}">
                <p14:modId xmlns:p14="http://schemas.microsoft.com/office/powerpoint/2010/main" val="1684130159"/>
              </p:ext>
            </p:extLst>
          </p:nvPr>
        </p:nvGraphicFramePr>
        <p:xfrm>
          <a:off x="425450" y="1844417"/>
          <a:ext cx="11341100" cy="1783080"/>
        </p:xfrm>
        <a:graphic>
          <a:graphicData uri="http://schemas.openxmlformats.org/drawingml/2006/table">
            <a:tbl>
              <a:tblPr firstRow="1" bandRow="1">
                <a:tableStyleId>{5C22544A-7EE6-4342-B048-85BDC9FD1C3A}</a:tableStyleId>
              </a:tblPr>
              <a:tblGrid>
                <a:gridCol w="11341100">
                  <a:extLst>
                    <a:ext uri="{9D8B030D-6E8A-4147-A177-3AD203B41FA5}">
                      <a16:colId xmlns:a16="http://schemas.microsoft.com/office/drawing/2014/main" val="2430836986"/>
                    </a:ext>
                  </a:extLst>
                </a:gridCol>
              </a:tblGrid>
              <a:tr h="1657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latin typeface="Century Gothic" panose="020B0502020202020204" pitchFamily="34" charset="0"/>
                        </a:rPr>
                        <a:t>Guidelines</a:t>
                      </a:r>
                    </a:p>
                  </a:txBody>
                  <a:tcPr marL="68580" marR="68580" marT="34290" marB="34290">
                    <a:solidFill>
                      <a:srgbClr val="012377"/>
                    </a:solidFill>
                  </a:tcPr>
                </a:tc>
                <a:extLst>
                  <a:ext uri="{0D108BD9-81ED-4DB2-BD59-A6C34878D82A}">
                    <a16:rowId xmlns:a16="http://schemas.microsoft.com/office/drawing/2014/main" val="133040985"/>
                  </a:ext>
                </a:extLst>
              </a:tr>
              <a:tr h="514336">
                <a:tc>
                  <a:txBody>
                    <a:bodyPr/>
                    <a:lstStyle/>
                    <a:p>
                      <a:r>
                        <a:rPr lang="en-US" sz="1800" dirty="0">
                          <a:latin typeface="Century Gothic" panose="020B0502020202020204" pitchFamily="34" charset="0"/>
                        </a:rPr>
                        <a:t>Typical process for content development includes:</a:t>
                      </a:r>
                    </a:p>
                    <a:p>
                      <a:r>
                        <a:rPr lang="en-US" sz="1800" dirty="0">
                          <a:latin typeface="Century Gothic" panose="020B0502020202020204" pitchFamily="34" charset="0"/>
                        </a:rPr>
                        <a:t>•Identifies what is known about the disease and outbreak (e.g., WHO, MOH)</a:t>
                      </a:r>
                    </a:p>
                    <a:p>
                      <a:r>
                        <a:rPr lang="en-US" sz="1800" dirty="0">
                          <a:latin typeface="Century Gothic" panose="020B0502020202020204" pitchFamily="34" charset="0"/>
                        </a:rPr>
                        <a:t>•Identifies context-specific data on barriers and facilitators to controlling the disease.</a:t>
                      </a:r>
                    </a:p>
                    <a:p>
                      <a:r>
                        <a:rPr lang="en-US" sz="1800" dirty="0">
                          <a:latin typeface="Century Gothic" panose="020B0502020202020204" pitchFamily="34" charset="0"/>
                        </a:rPr>
                        <a:t>•Uses data and coordinates with stakeholders to tailor messaging for optimal adherence </a:t>
                      </a:r>
                    </a:p>
                    <a:p>
                      <a:r>
                        <a:rPr lang="en-US" sz="1800" dirty="0">
                          <a:latin typeface="Century Gothic" panose="020B0502020202020204" pitchFamily="34" charset="0"/>
                        </a:rPr>
                        <a:t>•Pretests messaging and adjusts based on results; shares with other stakeholders.</a:t>
                      </a:r>
                    </a:p>
                  </a:txBody>
                  <a:tcPr marL="68580" marR="68580" marT="34290" marB="34290">
                    <a:solidFill>
                      <a:schemeClr val="bg1">
                        <a:lumMod val="95000"/>
                      </a:schemeClr>
                    </a:solidFill>
                  </a:tcPr>
                </a:tc>
                <a:extLst>
                  <a:ext uri="{0D108BD9-81ED-4DB2-BD59-A6C34878D82A}">
                    <a16:rowId xmlns:a16="http://schemas.microsoft.com/office/drawing/2014/main" val="2658991957"/>
                  </a:ext>
                </a:extLst>
              </a:tr>
            </a:tbl>
          </a:graphicData>
        </a:graphic>
      </p:graphicFrame>
    </p:spTree>
    <p:extLst>
      <p:ext uri="{BB962C8B-B14F-4D97-AF65-F5344CB8AC3E}">
        <p14:creationId xmlns:p14="http://schemas.microsoft.com/office/powerpoint/2010/main" val="22673976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650" y="36387"/>
            <a:ext cx="11087100" cy="1079735"/>
          </a:xfrm>
        </p:spPr>
        <p:txBody>
          <a:bodyPr anchor="t">
            <a:normAutofit fontScale="90000"/>
          </a:bodyPr>
          <a:lstStyle/>
          <a:p>
            <a:r>
              <a:rPr lang="en-US" sz="3000" dirty="0">
                <a:solidFill>
                  <a:srgbClr val="002060"/>
                </a:solidFill>
                <a:latin typeface="Century Gothic" charset="0"/>
                <a:ea typeface="Century Gothic" charset="0"/>
                <a:cs typeface="Century Gothic" charset="0"/>
              </a:rPr>
              <a:t>17. Developing  RCCE Interventions</a:t>
            </a:r>
            <a:br>
              <a:rPr lang="en-US" sz="3000" dirty="0">
                <a:solidFill>
                  <a:srgbClr val="002060"/>
                </a:solidFill>
                <a:latin typeface="Century Gothic" charset="0"/>
                <a:ea typeface="Century Gothic" charset="0"/>
                <a:cs typeface="Century Gothic" charset="0"/>
              </a:rPr>
            </a:br>
            <a:br>
              <a:rPr lang="en-US" sz="3000" dirty="0">
                <a:solidFill>
                  <a:srgbClr val="002060"/>
                </a:solidFill>
                <a:latin typeface="Century Gothic" charset="0"/>
                <a:ea typeface="Century Gothic" charset="0"/>
                <a:cs typeface="Century Gothic" charset="0"/>
              </a:rPr>
            </a:br>
            <a:r>
              <a:rPr lang="en-US" sz="2400" i="1" dirty="0">
                <a:latin typeface="Century Gothic" panose="020B0502020202020204" pitchFamily="34" charset="0"/>
              </a:rPr>
              <a:t>How confident are you in developing content, such as messaging and materials, for communities affected by major outbreaks?</a:t>
            </a:r>
            <a:br>
              <a:rPr lang="en-US" sz="2200" b="1" i="1" dirty="0"/>
            </a:br>
            <a:endParaRPr lang="en-US" sz="2000" b="1" i="1" dirty="0"/>
          </a:p>
        </p:txBody>
      </p:sp>
      <p:graphicFrame>
        <p:nvGraphicFramePr>
          <p:cNvPr id="7" name="Content Placeholder 4"/>
          <p:cNvGraphicFramePr>
            <a:graphicFrameLocks/>
          </p:cNvGraphicFramePr>
          <p:nvPr>
            <p:extLst>
              <p:ext uri="{D42A27DB-BD31-4B8C-83A1-F6EECF244321}">
                <p14:modId xmlns:p14="http://schemas.microsoft.com/office/powerpoint/2010/main" val="1248311017"/>
              </p:ext>
            </p:extLst>
          </p:nvPr>
        </p:nvGraphicFramePr>
        <p:xfrm>
          <a:off x="501650" y="3182616"/>
          <a:ext cx="11087100" cy="3196152"/>
        </p:xfrm>
        <a:graphic>
          <a:graphicData uri="http://schemas.openxmlformats.org/drawingml/2006/table">
            <a:tbl>
              <a:tblPr firstRow="1" bandRow="1">
                <a:tableStyleId>{5C22544A-7EE6-4342-B048-85BDC9FD1C3A}</a:tableStyleId>
              </a:tblPr>
              <a:tblGrid>
                <a:gridCol w="2217420">
                  <a:extLst>
                    <a:ext uri="{9D8B030D-6E8A-4147-A177-3AD203B41FA5}">
                      <a16:colId xmlns:a16="http://schemas.microsoft.com/office/drawing/2014/main" val="20000"/>
                    </a:ext>
                  </a:extLst>
                </a:gridCol>
                <a:gridCol w="2217420">
                  <a:extLst>
                    <a:ext uri="{9D8B030D-6E8A-4147-A177-3AD203B41FA5}">
                      <a16:colId xmlns:a16="http://schemas.microsoft.com/office/drawing/2014/main" val="20001"/>
                    </a:ext>
                  </a:extLst>
                </a:gridCol>
                <a:gridCol w="2217420">
                  <a:extLst>
                    <a:ext uri="{9D8B030D-6E8A-4147-A177-3AD203B41FA5}">
                      <a16:colId xmlns:a16="http://schemas.microsoft.com/office/drawing/2014/main" val="20002"/>
                    </a:ext>
                  </a:extLst>
                </a:gridCol>
                <a:gridCol w="3025140">
                  <a:extLst>
                    <a:ext uri="{9D8B030D-6E8A-4147-A177-3AD203B41FA5}">
                      <a16:colId xmlns:a16="http://schemas.microsoft.com/office/drawing/2014/main" val="485119141"/>
                    </a:ext>
                  </a:extLst>
                </a:gridCol>
                <a:gridCol w="1409700">
                  <a:extLst>
                    <a:ext uri="{9D8B030D-6E8A-4147-A177-3AD203B41FA5}">
                      <a16:colId xmlns:a16="http://schemas.microsoft.com/office/drawing/2014/main" val="3876789557"/>
                    </a:ext>
                  </a:extLst>
                </a:gridCol>
              </a:tblGrid>
              <a:tr h="377228">
                <a:tc gridSpan="5">
                  <a:txBody>
                    <a:bodyPr/>
                    <a:lstStyle/>
                    <a:p>
                      <a:pPr algn="ctr"/>
                      <a:r>
                        <a:rPr lang="en-US" sz="1800" b="0" dirty="0">
                          <a:latin typeface="Century Gothic" panose="020B0502020202020204" pitchFamily="34"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pPr algn="ctr"/>
                      <a:endParaRPr lang="en-US" sz="1600" b="0" dirty="0">
                        <a:latin typeface="Century Gothic" charset="0"/>
                        <a:ea typeface="Century Gothic" charset="0"/>
                        <a:cs typeface="Century Gothic" charset="0"/>
                      </a:endParaRPr>
                    </a:p>
                  </a:txBody>
                  <a:tcPr marL="68580" marR="68580" marT="34290" marB="34290" anchor="ctr">
                    <a:solidFill>
                      <a:srgbClr val="012377"/>
                    </a:solidFill>
                  </a:tcPr>
                </a:tc>
                <a:extLst>
                  <a:ext uri="{0D108BD9-81ED-4DB2-BD59-A6C34878D82A}">
                    <a16:rowId xmlns:a16="http://schemas.microsoft.com/office/drawing/2014/main" val="10000"/>
                  </a:ext>
                </a:extLst>
              </a:tr>
              <a:tr h="377228">
                <a:tc>
                  <a:txBody>
                    <a:bodyPr/>
                    <a:lstStyle/>
                    <a:p>
                      <a:pPr algn="ctr"/>
                      <a:r>
                        <a:rPr lang="en-US" sz="1800" b="0" dirty="0">
                          <a:solidFill>
                            <a:schemeClr val="bg1"/>
                          </a:solidFill>
                          <a:latin typeface="Century Gothic" panose="020B0502020202020204" pitchFamily="34" charset="0"/>
                          <a:ea typeface="Wingdings" charset="2"/>
                          <a:cs typeface="Wingdings" charset="2"/>
                        </a:rPr>
                        <a:t>1: Not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2: Somewhat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3: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4: Expert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Individual Score</a:t>
                      </a:r>
                    </a:p>
                  </a:txBody>
                  <a:tcPr marL="68580" marR="68580" marT="34290" marB="34290" anchor="ctr">
                    <a:solidFill>
                      <a:srgbClr val="012377"/>
                    </a:solidFill>
                  </a:tcPr>
                </a:tc>
                <a:extLst>
                  <a:ext uri="{0D108BD9-81ED-4DB2-BD59-A6C34878D82A}">
                    <a16:rowId xmlns:a16="http://schemas.microsoft.com/office/drawing/2014/main" val="10001"/>
                  </a:ext>
                </a:extLst>
              </a:tr>
              <a:tr h="1253936">
                <a:tc>
                  <a:txBody>
                    <a:bodyPr/>
                    <a:lstStyle/>
                    <a:p>
                      <a:pPr algn="l" fontAlgn="t"/>
                      <a:r>
                        <a:rPr lang="en-US" sz="1800" kern="1200" dirty="0">
                          <a:solidFill>
                            <a:schemeClr val="dk1"/>
                          </a:solidFill>
                          <a:effectLst/>
                          <a:latin typeface="Century Gothic" panose="020B0502020202020204" pitchFamily="34" charset="0"/>
                          <a:ea typeface="+mn-ea"/>
                          <a:cs typeface="+mn-cs"/>
                        </a:rPr>
                        <a:t>I use only one method to engage with audiences.</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lvl="0"/>
                      <a:r>
                        <a:rPr lang="en-US" sz="1800" kern="1200" dirty="0">
                          <a:solidFill>
                            <a:schemeClr val="dk1"/>
                          </a:solidFill>
                          <a:effectLst/>
                          <a:latin typeface="Century Gothic" panose="020B0502020202020204" pitchFamily="34" charset="0"/>
                          <a:ea typeface="+mn-ea"/>
                          <a:cs typeface="+mn-cs"/>
                        </a:rPr>
                        <a:t>I use a few methods but they are limited in scope and do not reach hard-to-reach populations or reinforce program effects.</a:t>
                      </a:r>
                    </a:p>
                  </a:txBody>
                  <a:tcPr marL="7144" marR="7144" marT="7144" marB="0">
                    <a:solidFill>
                      <a:schemeClr val="bg2"/>
                    </a:solidFill>
                  </a:tcPr>
                </a:tc>
                <a:tc>
                  <a:txBody>
                    <a:bodyPr/>
                    <a:lstStyle/>
                    <a:p>
                      <a:pPr lvl="0"/>
                      <a:r>
                        <a:rPr lang="en-US" sz="1800" kern="1200" dirty="0">
                          <a:solidFill>
                            <a:schemeClr val="dk1"/>
                          </a:solidFill>
                          <a:effectLst/>
                          <a:latin typeface="Century Gothic" panose="020B0502020202020204" pitchFamily="34" charset="0"/>
                          <a:ea typeface="+mn-ea"/>
                          <a:cs typeface="+mn-cs"/>
                        </a:rPr>
                        <a:t>I use a variety of methods that reinforce program effects but they do not reach hard-to-reach populations.</a:t>
                      </a:r>
                    </a:p>
                  </a:txBody>
                  <a:tcPr marL="7144" marR="7144" marT="7144" marB="0">
                    <a:solidFill>
                      <a:schemeClr val="bg2"/>
                    </a:solidFill>
                  </a:tcPr>
                </a:tc>
                <a:tc>
                  <a:txBody>
                    <a:bodyPr/>
                    <a:lstStyle/>
                    <a:p>
                      <a:pPr algn="l" fontAlgn="t"/>
                      <a:r>
                        <a:rPr lang="en-US" sz="1800" kern="1200" dirty="0">
                          <a:solidFill>
                            <a:schemeClr val="dk1"/>
                          </a:solidFill>
                          <a:effectLst/>
                          <a:latin typeface="Century Gothic" panose="020B0502020202020204" pitchFamily="34" charset="0"/>
                          <a:ea typeface="+mn-ea"/>
                          <a:cs typeface="+mn-cs"/>
                        </a:rPr>
                        <a:t>I use multiple methods that optimize reach, including hard-to-reach populations, and they reinforce program effects.</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extLst>
                  <a:ext uri="{0D108BD9-81ED-4DB2-BD59-A6C34878D82A}">
                    <a16:rowId xmlns:a16="http://schemas.microsoft.com/office/drawing/2014/main" val="10002"/>
                  </a:ext>
                </a:extLst>
              </a:tr>
            </a:tbl>
          </a:graphicData>
        </a:graphic>
      </p:graphicFrame>
      <p:graphicFrame>
        <p:nvGraphicFramePr>
          <p:cNvPr id="4" name="Table 3">
            <a:extLst>
              <a:ext uri="{FF2B5EF4-FFF2-40B4-BE49-F238E27FC236}">
                <a16:creationId xmlns:a16="http://schemas.microsoft.com/office/drawing/2014/main" id="{1E066575-5C93-5B40-9C67-C844BD7448DA}"/>
              </a:ext>
            </a:extLst>
          </p:cNvPr>
          <p:cNvGraphicFramePr>
            <a:graphicFrameLocks noGrp="1"/>
          </p:cNvGraphicFramePr>
          <p:nvPr>
            <p:extLst>
              <p:ext uri="{D42A27DB-BD31-4B8C-83A1-F6EECF244321}">
                <p14:modId xmlns:p14="http://schemas.microsoft.com/office/powerpoint/2010/main" val="3914482272"/>
              </p:ext>
            </p:extLst>
          </p:nvPr>
        </p:nvGraphicFramePr>
        <p:xfrm>
          <a:off x="501650" y="1590417"/>
          <a:ext cx="11087100" cy="1508760"/>
        </p:xfrm>
        <a:graphic>
          <a:graphicData uri="http://schemas.openxmlformats.org/drawingml/2006/table">
            <a:tbl>
              <a:tblPr firstRow="1" bandRow="1">
                <a:tableStyleId>{5C22544A-7EE6-4342-B048-85BDC9FD1C3A}</a:tableStyleId>
              </a:tblPr>
              <a:tblGrid>
                <a:gridCol w="11087100">
                  <a:extLst>
                    <a:ext uri="{9D8B030D-6E8A-4147-A177-3AD203B41FA5}">
                      <a16:colId xmlns:a16="http://schemas.microsoft.com/office/drawing/2014/main" val="2430836986"/>
                    </a:ext>
                  </a:extLst>
                </a:gridCol>
              </a:tblGrid>
              <a:tr h="1657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latin typeface="Century Gothic" panose="020B0502020202020204" pitchFamily="34" charset="0"/>
                        </a:rPr>
                        <a:t>Guidelines</a:t>
                      </a:r>
                    </a:p>
                  </a:txBody>
                  <a:tcPr marL="68580" marR="68580" marT="34290" marB="34290">
                    <a:solidFill>
                      <a:srgbClr val="012377"/>
                    </a:solidFill>
                  </a:tcPr>
                </a:tc>
                <a:extLst>
                  <a:ext uri="{0D108BD9-81ED-4DB2-BD59-A6C34878D82A}">
                    <a16:rowId xmlns:a16="http://schemas.microsoft.com/office/drawing/2014/main" val="133040985"/>
                  </a:ext>
                </a:extLst>
              </a:tr>
              <a:tr h="514336">
                <a:tc>
                  <a:txBody>
                    <a:bodyPr/>
                    <a:lstStyle/>
                    <a:p>
                      <a:r>
                        <a:rPr lang="en-US" sz="1800" dirty="0">
                          <a:latin typeface="Century Gothic" panose="020B0502020202020204" pitchFamily="34" charset="0"/>
                        </a:rPr>
                        <a:t>Consider how engagement methods—e.g., media, mobile technologies, social media, interpersonal communication, community planning and mobilization, print materials—are identified and used in your programs. Not all methods reach all audiences. Use of multiple methods reinforce program effects.</a:t>
                      </a:r>
                    </a:p>
                  </a:txBody>
                  <a:tcPr marL="68580" marR="68580" marT="34290" marB="34290">
                    <a:solidFill>
                      <a:schemeClr val="bg1">
                        <a:lumMod val="95000"/>
                      </a:schemeClr>
                    </a:solidFill>
                  </a:tcPr>
                </a:tc>
                <a:extLst>
                  <a:ext uri="{0D108BD9-81ED-4DB2-BD59-A6C34878D82A}">
                    <a16:rowId xmlns:a16="http://schemas.microsoft.com/office/drawing/2014/main" val="2658991957"/>
                  </a:ext>
                </a:extLst>
              </a:tr>
            </a:tbl>
          </a:graphicData>
        </a:graphic>
      </p:graphicFrame>
    </p:spTree>
    <p:extLst>
      <p:ext uri="{BB962C8B-B14F-4D97-AF65-F5344CB8AC3E}">
        <p14:creationId xmlns:p14="http://schemas.microsoft.com/office/powerpoint/2010/main" val="39763156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112587"/>
            <a:ext cx="11055350" cy="931731"/>
          </a:xfrm>
        </p:spPr>
        <p:txBody>
          <a:bodyPr anchor="t">
            <a:normAutofit fontScale="90000"/>
          </a:bodyPr>
          <a:lstStyle/>
          <a:p>
            <a:r>
              <a:rPr lang="en-US" sz="3000" dirty="0">
                <a:solidFill>
                  <a:srgbClr val="002060"/>
                </a:solidFill>
                <a:latin typeface="Century Gothic" charset="0"/>
                <a:ea typeface="Century Gothic" charset="0"/>
                <a:cs typeface="Century Gothic" charset="0"/>
              </a:rPr>
              <a:t>18. Selecting RCCE Interventions</a:t>
            </a:r>
            <a:br>
              <a:rPr lang="en-US" sz="3000" dirty="0">
                <a:solidFill>
                  <a:srgbClr val="002060"/>
                </a:solidFill>
                <a:latin typeface="Century Gothic" charset="0"/>
                <a:ea typeface="Century Gothic" charset="0"/>
                <a:cs typeface="Century Gothic" charset="0"/>
              </a:rPr>
            </a:br>
            <a:br>
              <a:rPr lang="en-US" sz="3000" dirty="0">
                <a:solidFill>
                  <a:srgbClr val="002060"/>
                </a:solidFill>
                <a:latin typeface="Century Gothic" charset="0"/>
                <a:ea typeface="Century Gothic" charset="0"/>
                <a:cs typeface="Century Gothic" charset="0"/>
              </a:rPr>
            </a:br>
            <a:r>
              <a:rPr lang="en-US" sz="2400" i="1" dirty="0">
                <a:latin typeface="Century Gothic" panose="020B0502020202020204" pitchFamily="34" charset="0"/>
              </a:rPr>
              <a:t>What is your process for selecting RCCE interventions for key audiences?</a:t>
            </a:r>
            <a:br>
              <a:rPr lang="en-US" sz="2200" b="1" i="1" dirty="0"/>
            </a:br>
            <a:endParaRPr lang="en-US" sz="2000" b="1" i="1" dirty="0"/>
          </a:p>
        </p:txBody>
      </p:sp>
      <p:graphicFrame>
        <p:nvGraphicFramePr>
          <p:cNvPr id="7" name="Content Placeholder 4"/>
          <p:cNvGraphicFramePr>
            <a:graphicFrameLocks/>
          </p:cNvGraphicFramePr>
          <p:nvPr>
            <p:extLst>
              <p:ext uri="{D42A27DB-BD31-4B8C-83A1-F6EECF244321}">
                <p14:modId xmlns:p14="http://schemas.microsoft.com/office/powerpoint/2010/main" val="4009932866"/>
              </p:ext>
            </p:extLst>
          </p:nvPr>
        </p:nvGraphicFramePr>
        <p:xfrm>
          <a:off x="565150" y="4047626"/>
          <a:ext cx="10960100" cy="2373192"/>
        </p:xfrm>
        <a:graphic>
          <a:graphicData uri="http://schemas.openxmlformats.org/drawingml/2006/table">
            <a:tbl>
              <a:tblPr firstRow="1" bandRow="1">
                <a:tableStyleId>{5C22544A-7EE6-4342-B048-85BDC9FD1C3A}</a:tableStyleId>
              </a:tblPr>
              <a:tblGrid>
                <a:gridCol w="2192020">
                  <a:extLst>
                    <a:ext uri="{9D8B030D-6E8A-4147-A177-3AD203B41FA5}">
                      <a16:colId xmlns:a16="http://schemas.microsoft.com/office/drawing/2014/main" val="20000"/>
                    </a:ext>
                  </a:extLst>
                </a:gridCol>
                <a:gridCol w="2192020">
                  <a:extLst>
                    <a:ext uri="{9D8B030D-6E8A-4147-A177-3AD203B41FA5}">
                      <a16:colId xmlns:a16="http://schemas.microsoft.com/office/drawing/2014/main" val="20001"/>
                    </a:ext>
                  </a:extLst>
                </a:gridCol>
                <a:gridCol w="2192020">
                  <a:extLst>
                    <a:ext uri="{9D8B030D-6E8A-4147-A177-3AD203B41FA5}">
                      <a16:colId xmlns:a16="http://schemas.microsoft.com/office/drawing/2014/main" val="20002"/>
                    </a:ext>
                  </a:extLst>
                </a:gridCol>
                <a:gridCol w="3050540">
                  <a:extLst>
                    <a:ext uri="{9D8B030D-6E8A-4147-A177-3AD203B41FA5}">
                      <a16:colId xmlns:a16="http://schemas.microsoft.com/office/drawing/2014/main" val="485119141"/>
                    </a:ext>
                  </a:extLst>
                </a:gridCol>
                <a:gridCol w="1333500">
                  <a:extLst>
                    <a:ext uri="{9D8B030D-6E8A-4147-A177-3AD203B41FA5}">
                      <a16:colId xmlns:a16="http://schemas.microsoft.com/office/drawing/2014/main" val="3876789557"/>
                    </a:ext>
                  </a:extLst>
                </a:gridCol>
              </a:tblGrid>
              <a:tr h="377228">
                <a:tc gridSpan="5">
                  <a:txBody>
                    <a:bodyPr/>
                    <a:lstStyle/>
                    <a:p>
                      <a:pPr algn="ctr"/>
                      <a:r>
                        <a:rPr lang="en-US" sz="1600" b="0" dirty="0">
                          <a:latin typeface="Century Gothic"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pPr algn="ctr"/>
                      <a:endParaRPr lang="en-US" sz="1600" b="0" dirty="0">
                        <a:latin typeface="Century Gothic" charset="0"/>
                        <a:ea typeface="Century Gothic" charset="0"/>
                        <a:cs typeface="Century Gothic" charset="0"/>
                      </a:endParaRPr>
                    </a:p>
                  </a:txBody>
                  <a:tcPr marL="68580" marR="68580" marT="34290" marB="34290" anchor="ctr">
                    <a:solidFill>
                      <a:srgbClr val="012377"/>
                    </a:solidFill>
                  </a:tcPr>
                </a:tc>
                <a:extLst>
                  <a:ext uri="{0D108BD9-81ED-4DB2-BD59-A6C34878D82A}">
                    <a16:rowId xmlns:a16="http://schemas.microsoft.com/office/drawing/2014/main" val="10000"/>
                  </a:ext>
                </a:extLst>
              </a:tr>
              <a:tr h="377228">
                <a:tc>
                  <a:txBody>
                    <a:bodyPr/>
                    <a:lstStyle/>
                    <a:p>
                      <a:pPr algn="ctr"/>
                      <a:r>
                        <a:rPr lang="en-US" sz="1800" b="0" dirty="0">
                          <a:solidFill>
                            <a:schemeClr val="bg1"/>
                          </a:solidFill>
                          <a:latin typeface="Century Gothic" panose="020B0502020202020204" pitchFamily="34" charset="0"/>
                          <a:ea typeface="Wingdings" charset="2"/>
                          <a:cs typeface="Wingdings" charset="2"/>
                        </a:rPr>
                        <a:t>1: Limited:</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2: Novice: </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3: Experienced</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4: Expert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Individual Score</a:t>
                      </a:r>
                    </a:p>
                  </a:txBody>
                  <a:tcPr marL="68580" marR="68580" marT="34290" marB="34290" anchor="ctr">
                    <a:solidFill>
                      <a:srgbClr val="012377"/>
                    </a:solidFill>
                  </a:tcPr>
                </a:tc>
                <a:extLst>
                  <a:ext uri="{0D108BD9-81ED-4DB2-BD59-A6C34878D82A}">
                    <a16:rowId xmlns:a16="http://schemas.microsoft.com/office/drawing/2014/main" val="10001"/>
                  </a:ext>
                </a:extLst>
              </a:tr>
              <a:tr h="1253936">
                <a:tc>
                  <a:txBody>
                    <a:bodyPr/>
                    <a:lstStyle/>
                    <a:p>
                      <a:pPr algn="l" fontAlgn="t"/>
                      <a:r>
                        <a:rPr lang="en-US" sz="1800" kern="1200" dirty="0">
                          <a:solidFill>
                            <a:schemeClr val="dk1"/>
                          </a:solidFill>
                          <a:effectLst/>
                          <a:latin typeface="Century Gothic" panose="020B0502020202020204" pitchFamily="34" charset="0"/>
                          <a:ea typeface="+mn-ea"/>
                          <a:cs typeface="+mn-cs"/>
                        </a:rPr>
                        <a:t>I typically consider 1-2 of before planning interventions.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lvl="0"/>
                      <a:r>
                        <a:rPr lang="en-US" sz="1800" kern="1200" dirty="0">
                          <a:solidFill>
                            <a:schemeClr val="dk1"/>
                          </a:solidFill>
                          <a:effectLst/>
                          <a:latin typeface="Century Gothic" panose="020B0502020202020204" pitchFamily="34" charset="0"/>
                          <a:ea typeface="+mn-ea"/>
                          <a:cs typeface="+mn-cs"/>
                        </a:rPr>
                        <a:t>I typically consider 3-5 of before planning interventions. </a:t>
                      </a:r>
                    </a:p>
                  </a:txBody>
                  <a:tcPr marL="7144" marR="7144" marT="7144" marB="0">
                    <a:solidFill>
                      <a:schemeClr val="bg2"/>
                    </a:solidFill>
                  </a:tcPr>
                </a:tc>
                <a:tc>
                  <a:txBody>
                    <a:bodyPr/>
                    <a:lstStyle/>
                    <a:p>
                      <a:pPr lvl="0"/>
                      <a:r>
                        <a:rPr lang="en-US" sz="1800" kern="1200" dirty="0">
                          <a:solidFill>
                            <a:schemeClr val="dk1"/>
                          </a:solidFill>
                          <a:effectLst/>
                          <a:latin typeface="Century Gothic" panose="020B0502020202020204" pitchFamily="34" charset="0"/>
                          <a:ea typeface="+mn-ea"/>
                          <a:cs typeface="+mn-cs"/>
                        </a:rPr>
                        <a:t>I typically consider most or all of these (and others) for selecting interventions. </a:t>
                      </a:r>
                    </a:p>
                  </a:txBody>
                  <a:tcPr marL="7144" marR="7144" marT="7144" marB="0">
                    <a:solidFill>
                      <a:schemeClr val="bg2"/>
                    </a:solidFill>
                  </a:tcPr>
                </a:tc>
                <a:tc>
                  <a:txBody>
                    <a:bodyPr/>
                    <a:lstStyle/>
                    <a:p>
                      <a:pPr algn="l" fontAlgn="t"/>
                      <a:r>
                        <a:rPr lang="en-US" sz="1800" kern="1200" dirty="0">
                          <a:solidFill>
                            <a:schemeClr val="dk1"/>
                          </a:solidFill>
                          <a:effectLst/>
                          <a:latin typeface="Century Gothic" panose="020B0502020202020204" pitchFamily="34" charset="0"/>
                          <a:ea typeface="+mn-ea"/>
                          <a:cs typeface="+mn-cs"/>
                        </a:rPr>
                        <a:t>I consider all of these and can mentor others on selecting RCCE interventions for key audiences</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extLst>
                  <a:ext uri="{0D108BD9-81ED-4DB2-BD59-A6C34878D82A}">
                    <a16:rowId xmlns:a16="http://schemas.microsoft.com/office/drawing/2014/main" val="10002"/>
                  </a:ext>
                </a:extLst>
              </a:tr>
            </a:tbl>
          </a:graphicData>
        </a:graphic>
      </p:graphicFrame>
      <p:graphicFrame>
        <p:nvGraphicFramePr>
          <p:cNvPr id="4" name="Table 3">
            <a:extLst>
              <a:ext uri="{FF2B5EF4-FFF2-40B4-BE49-F238E27FC236}">
                <a16:creationId xmlns:a16="http://schemas.microsoft.com/office/drawing/2014/main" id="{1E066575-5C93-5B40-9C67-C844BD7448DA}"/>
              </a:ext>
            </a:extLst>
          </p:cNvPr>
          <p:cNvGraphicFramePr>
            <a:graphicFrameLocks noGrp="1"/>
          </p:cNvGraphicFramePr>
          <p:nvPr>
            <p:extLst>
              <p:ext uri="{D42A27DB-BD31-4B8C-83A1-F6EECF244321}">
                <p14:modId xmlns:p14="http://schemas.microsoft.com/office/powerpoint/2010/main" val="791532702"/>
              </p:ext>
            </p:extLst>
          </p:nvPr>
        </p:nvGraphicFramePr>
        <p:xfrm>
          <a:off x="565150" y="1518451"/>
          <a:ext cx="10960100" cy="2331720"/>
        </p:xfrm>
        <a:graphic>
          <a:graphicData uri="http://schemas.openxmlformats.org/drawingml/2006/table">
            <a:tbl>
              <a:tblPr firstRow="1" bandRow="1">
                <a:tableStyleId>{5C22544A-7EE6-4342-B048-85BDC9FD1C3A}</a:tableStyleId>
              </a:tblPr>
              <a:tblGrid>
                <a:gridCol w="10960100">
                  <a:extLst>
                    <a:ext uri="{9D8B030D-6E8A-4147-A177-3AD203B41FA5}">
                      <a16:colId xmlns:a16="http://schemas.microsoft.com/office/drawing/2014/main" val="2430836986"/>
                    </a:ext>
                  </a:extLst>
                </a:gridCol>
              </a:tblGrid>
              <a:tr h="1657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Century Gothic" panose="020B0502020202020204" pitchFamily="34" charset="0"/>
                        </a:rPr>
                        <a:t>Guidelines</a:t>
                      </a:r>
                    </a:p>
                  </a:txBody>
                  <a:tcPr marL="68580" marR="68580" marT="34290" marB="34290">
                    <a:solidFill>
                      <a:srgbClr val="012377"/>
                    </a:solidFill>
                  </a:tcPr>
                </a:tc>
                <a:extLst>
                  <a:ext uri="{0D108BD9-81ED-4DB2-BD59-A6C34878D82A}">
                    <a16:rowId xmlns:a16="http://schemas.microsoft.com/office/drawing/2014/main" val="133040985"/>
                  </a:ext>
                </a:extLst>
              </a:tr>
              <a:tr h="514336">
                <a:tc>
                  <a:txBody>
                    <a:bodyPr/>
                    <a:lstStyle/>
                    <a:p>
                      <a:r>
                        <a:rPr lang="en-US" sz="1800" dirty="0">
                          <a:latin typeface="Century Gothic" panose="020B0502020202020204" pitchFamily="34" charset="0"/>
                        </a:rPr>
                        <a:t>Common considerations for selecting interventions include: </a:t>
                      </a:r>
                      <a:r>
                        <a:rPr lang="en-US" sz="1800" b="1" dirty="0">
                          <a:latin typeface="Century Gothic" panose="020B0502020202020204" pitchFamily="34" charset="0"/>
                        </a:rPr>
                        <a:t>Achieving scale </a:t>
                      </a:r>
                      <a:r>
                        <a:rPr lang="en-US" sz="1800" dirty="0">
                          <a:latin typeface="Century Gothic" panose="020B0502020202020204" pitchFamily="34" charset="0"/>
                        </a:rPr>
                        <a:t>(number of people reached); </a:t>
                      </a:r>
                      <a:r>
                        <a:rPr lang="en-US" sz="1800" b="1" dirty="0">
                          <a:latin typeface="Century Gothic" panose="020B0502020202020204" pitchFamily="34" charset="0"/>
                        </a:rPr>
                        <a:t>Achieving depth </a:t>
                      </a:r>
                      <a:r>
                        <a:rPr lang="en-US" sz="1800" dirty="0">
                          <a:latin typeface="Century Gothic" panose="020B0502020202020204" pitchFamily="34" charset="0"/>
                        </a:rPr>
                        <a:t>(to address barriers and facilitate behavior change); </a:t>
                      </a:r>
                      <a:r>
                        <a:rPr lang="en-US" sz="1800" b="1" dirty="0">
                          <a:latin typeface="Century Gothic" panose="020B0502020202020204" pitchFamily="34" charset="0"/>
                        </a:rPr>
                        <a:t>Ensuring access </a:t>
                      </a:r>
                      <a:r>
                        <a:rPr lang="en-US" sz="1800" dirty="0">
                          <a:latin typeface="Century Gothic" panose="020B0502020202020204" pitchFamily="34" charset="0"/>
                        </a:rPr>
                        <a:t>(e.g., given low-resource settings, disruptions in outbreak and humanitarian contexts. etc.); </a:t>
                      </a:r>
                      <a:r>
                        <a:rPr lang="en-US" sz="1800" b="1" dirty="0">
                          <a:latin typeface="Century Gothic" panose="020B0502020202020204" pitchFamily="34" charset="0"/>
                        </a:rPr>
                        <a:t>Ensuring inclusivity</a:t>
                      </a:r>
                      <a:r>
                        <a:rPr lang="en-US" sz="1800" dirty="0">
                          <a:latin typeface="Century Gothic" panose="020B0502020202020204" pitchFamily="34" charset="0"/>
                        </a:rPr>
                        <a:t>; Considering </a:t>
                      </a:r>
                      <a:r>
                        <a:rPr lang="en-US" sz="1800" b="1" dirty="0">
                          <a:latin typeface="Century Gothic" panose="020B0502020202020204" pitchFamily="34" charset="0"/>
                        </a:rPr>
                        <a:t>gender implications</a:t>
                      </a:r>
                      <a:r>
                        <a:rPr lang="en-US" sz="1800" dirty="0">
                          <a:latin typeface="Century Gothic" panose="020B0502020202020204" pitchFamily="34" charset="0"/>
                        </a:rPr>
                        <a:t>; Considering </a:t>
                      </a:r>
                      <a:r>
                        <a:rPr lang="en-US" sz="1800" b="1" dirty="0">
                          <a:latin typeface="Century Gothic" panose="020B0502020202020204" pitchFamily="34" charset="0"/>
                        </a:rPr>
                        <a:t>preferred and trusted sources </a:t>
                      </a:r>
                      <a:r>
                        <a:rPr lang="en-US" sz="1800" dirty="0">
                          <a:latin typeface="Century Gothic" panose="020B0502020202020204" pitchFamily="34" charset="0"/>
                        </a:rPr>
                        <a:t>of information and communication channels; Considering </a:t>
                      </a:r>
                      <a:r>
                        <a:rPr lang="en-US" sz="1800" b="1" dirty="0">
                          <a:latin typeface="Century Gothic" panose="020B0502020202020204" pitchFamily="34" charset="0"/>
                        </a:rPr>
                        <a:t>languages and literacy</a:t>
                      </a:r>
                      <a:r>
                        <a:rPr lang="en-US" sz="1800" dirty="0">
                          <a:latin typeface="Century Gothic" panose="020B0502020202020204" pitchFamily="34" charset="0"/>
                        </a:rPr>
                        <a:t>; Considering </a:t>
                      </a:r>
                      <a:r>
                        <a:rPr lang="en-US" sz="1800" b="1" dirty="0">
                          <a:latin typeface="Century Gothic" panose="020B0502020202020204" pitchFamily="34" charset="0"/>
                        </a:rPr>
                        <a:t>daily routines</a:t>
                      </a:r>
                      <a:r>
                        <a:rPr lang="en-US" sz="1800" dirty="0">
                          <a:latin typeface="Century Gothic" panose="020B0502020202020204" pitchFamily="34" charset="0"/>
                        </a:rPr>
                        <a:t> (e.g., typical activities and opportunities of for engagement, whom they seek for advice,); Considering </a:t>
                      </a:r>
                      <a:r>
                        <a:rPr lang="en-US" sz="1800" b="1" dirty="0">
                          <a:latin typeface="Century Gothic" panose="020B0502020202020204" pitchFamily="34" charset="0"/>
                        </a:rPr>
                        <a:t>ethics, safety, and ‘do no harm’ </a:t>
                      </a:r>
                    </a:p>
                  </a:txBody>
                  <a:tcPr marL="68580" marR="68580" marT="34290" marB="34290">
                    <a:solidFill>
                      <a:schemeClr val="bg1">
                        <a:lumMod val="95000"/>
                      </a:schemeClr>
                    </a:solidFill>
                  </a:tcPr>
                </a:tc>
                <a:extLst>
                  <a:ext uri="{0D108BD9-81ED-4DB2-BD59-A6C34878D82A}">
                    <a16:rowId xmlns:a16="http://schemas.microsoft.com/office/drawing/2014/main" val="2658991957"/>
                  </a:ext>
                </a:extLst>
              </a:tr>
            </a:tbl>
          </a:graphicData>
        </a:graphic>
      </p:graphicFrame>
    </p:spTree>
    <p:extLst>
      <p:ext uri="{BB962C8B-B14F-4D97-AF65-F5344CB8AC3E}">
        <p14:creationId xmlns:p14="http://schemas.microsoft.com/office/powerpoint/2010/main" val="34502254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264987"/>
            <a:ext cx="11252200" cy="931731"/>
          </a:xfrm>
        </p:spPr>
        <p:txBody>
          <a:bodyPr anchor="t">
            <a:normAutofit fontScale="90000"/>
          </a:bodyPr>
          <a:lstStyle/>
          <a:p>
            <a:r>
              <a:rPr lang="en-US" sz="3000" dirty="0">
                <a:solidFill>
                  <a:srgbClr val="002060"/>
                </a:solidFill>
                <a:latin typeface="Century Gothic" charset="0"/>
                <a:ea typeface="Century Gothic" charset="0"/>
                <a:cs typeface="Century Gothic" charset="0"/>
              </a:rPr>
              <a:t>19. Community Engagement</a:t>
            </a:r>
            <a:br>
              <a:rPr lang="en-US" sz="3000" dirty="0">
                <a:solidFill>
                  <a:srgbClr val="002060"/>
                </a:solidFill>
                <a:latin typeface="Century Gothic" charset="0"/>
                <a:ea typeface="Century Gothic" charset="0"/>
                <a:cs typeface="Century Gothic" charset="0"/>
              </a:rPr>
            </a:br>
            <a:br>
              <a:rPr lang="en-US" sz="3000" dirty="0">
                <a:solidFill>
                  <a:srgbClr val="002060"/>
                </a:solidFill>
                <a:latin typeface="Century Gothic" charset="0"/>
                <a:ea typeface="Century Gothic" charset="0"/>
                <a:cs typeface="Century Gothic" charset="0"/>
              </a:rPr>
            </a:br>
            <a:r>
              <a:rPr lang="en-US" sz="2400" i="1" dirty="0">
                <a:latin typeface="Century Gothic" panose="020B0502020202020204" pitchFamily="34" charset="0"/>
              </a:rPr>
              <a:t>What type of community engagement do you know how to plan and/or implement?</a:t>
            </a:r>
          </a:p>
        </p:txBody>
      </p:sp>
      <p:graphicFrame>
        <p:nvGraphicFramePr>
          <p:cNvPr id="7" name="Content Placeholder 4"/>
          <p:cNvGraphicFramePr>
            <a:graphicFrameLocks/>
          </p:cNvGraphicFramePr>
          <p:nvPr>
            <p:extLst>
              <p:ext uri="{D42A27DB-BD31-4B8C-83A1-F6EECF244321}">
                <p14:modId xmlns:p14="http://schemas.microsoft.com/office/powerpoint/2010/main" val="3315899547"/>
              </p:ext>
            </p:extLst>
          </p:nvPr>
        </p:nvGraphicFramePr>
        <p:xfrm>
          <a:off x="533400" y="1975650"/>
          <a:ext cx="11023600" cy="4349956"/>
        </p:xfrm>
        <a:graphic>
          <a:graphicData uri="http://schemas.openxmlformats.org/drawingml/2006/table">
            <a:tbl>
              <a:tblPr firstRow="1" bandRow="1">
                <a:tableStyleId>{5C22544A-7EE6-4342-B048-85BDC9FD1C3A}</a:tableStyleId>
              </a:tblPr>
              <a:tblGrid>
                <a:gridCol w="2204720">
                  <a:extLst>
                    <a:ext uri="{9D8B030D-6E8A-4147-A177-3AD203B41FA5}">
                      <a16:colId xmlns:a16="http://schemas.microsoft.com/office/drawing/2014/main" val="20000"/>
                    </a:ext>
                  </a:extLst>
                </a:gridCol>
                <a:gridCol w="2204720">
                  <a:extLst>
                    <a:ext uri="{9D8B030D-6E8A-4147-A177-3AD203B41FA5}">
                      <a16:colId xmlns:a16="http://schemas.microsoft.com/office/drawing/2014/main" val="20001"/>
                    </a:ext>
                  </a:extLst>
                </a:gridCol>
                <a:gridCol w="2204720">
                  <a:extLst>
                    <a:ext uri="{9D8B030D-6E8A-4147-A177-3AD203B41FA5}">
                      <a16:colId xmlns:a16="http://schemas.microsoft.com/office/drawing/2014/main" val="20002"/>
                    </a:ext>
                  </a:extLst>
                </a:gridCol>
                <a:gridCol w="2948940">
                  <a:extLst>
                    <a:ext uri="{9D8B030D-6E8A-4147-A177-3AD203B41FA5}">
                      <a16:colId xmlns:a16="http://schemas.microsoft.com/office/drawing/2014/main" val="485119141"/>
                    </a:ext>
                  </a:extLst>
                </a:gridCol>
                <a:gridCol w="1460500">
                  <a:extLst>
                    <a:ext uri="{9D8B030D-6E8A-4147-A177-3AD203B41FA5}">
                      <a16:colId xmlns:a16="http://schemas.microsoft.com/office/drawing/2014/main" val="3876789557"/>
                    </a:ext>
                  </a:extLst>
                </a:gridCol>
              </a:tblGrid>
              <a:tr h="424704">
                <a:tc gridSpan="5">
                  <a:txBody>
                    <a:bodyPr/>
                    <a:lstStyle/>
                    <a:p>
                      <a:pPr algn="ctr"/>
                      <a:r>
                        <a:rPr lang="en-US" sz="1600" b="0" dirty="0">
                          <a:latin typeface="Century Gothic"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pPr algn="ctr"/>
                      <a:endParaRPr lang="en-US" sz="1600" b="0" dirty="0">
                        <a:latin typeface="Century Gothic" charset="0"/>
                        <a:ea typeface="Century Gothic" charset="0"/>
                        <a:cs typeface="Century Gothic" charset="0"/>
                      </a:endParaRPr>
                    </a:p>
                  </a:txBody>
                  <a:tcPr marL="68580" marR="68580" marT="34290" marB="34290" anchor="ctr">
                    <a:solidFill>
                      <a:srgbClr val="012377"/>
                    </a:solidFill>
                  </a:tcPr>
                </a:tc>
                <a:extLst>
                  <a:ext uri="{0D108BD9-81ED-4DB2-BD59-A6C34878D82A}">
                    <a16:rowId xmlns:a16="http://schemas.microsoft.com/office/drawing/2014/main" val="10000"/>
                  </a:ext>
                </a:extLst>
              </a:tr>
              <a:tr h="626268">
                <a:tc>
                  <a:txBody>
                    <a:bodyPr/>
                    <a:lstStyle/>
                    <a:p>
                      <a:pPr algn="ctr"/>
                      <a:r>
                        <a:rPr lang="en-US" sz="1800" b="0" dirty="0">
                          <a:solidFill>
                            <a:schemeClr val="bg1"/>
                          </a:solidFill>
                          <a:latin typeface="Century Gothic" panose="020B0502020202020204" pitchFamily="34" charset="0"/>
                          <a:ea typeface="Wingdings" charset="2"/>
                          <a:cs typeface="Wingdings" charset="2"/>
                        </a:rPr>
                        <a:t>1: Inform:</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2: Consult &amp; Involve: </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3: Collaborate</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4: Build Ownership</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Individual Score</a:t>
                      </a:r>
                    </a:p>
                  </a:txBody>
                  <a:tcPr marL="68580" marR="68580" marT="34290" marB="34290" anchor="ctr">
                    <a:solidFill>
                      <a:srgbClr val="012377"/>
                    </a:solidFill>
                  </a:tcPr>
                </a:tc>
                <a:extLst>
                  <a:ext uri="{0D108BD9-81ED-4DB2-BD59-A6C34878D82A}">
                    <a16:rowId xmlns:a16="http://schemas.microsoft.com/office/drawing/2014/main" val="10001"/>
                  </a:ext>
                </a:extLst>
              </a:tr>
              <a:tr h="3096490">
                <a:tc>
                  <a:txBody>
                    <a:bodyPr/>
                    <a:lstStyle/>
                    <a:p>
                      <a:pPr algn="l" fontAlgn="t"/>
                      <a:r>
                        <a:rPr lang="en-US" sz="1800" b="0" i="0" u="none" strike="noStrike" dirty="0">
                          <a:solidFill>
                            <a:srgbClr val="000000"/>
                          </a:solidFill>
                          <a:effectLst/>
                          <a:latin typeface="Century Gothic" panose="020B0502020202020204" pitchFamily="34" charset="0"/>
                        </a:rPr>
                        <a:t>I can design RCCE programs that focus on one-way communication to inform communities with limited community involvement in the design of RCCE interventions. </a:t>
                      </a:r>
                    </a:p>
                  </a:txBody>
                  <a:tcPr marL="7144" marR="7144" marT="7144" marB="0">
                    <a:solidFill>
                      <a:schemeClr val="bg2"/>
                    </a:solidFill>
                  </a:tcPr>
                </a:tc>
                <a:tc>
                  <a:txBody>
                    <a:bodyPr/>
                    <a:lstStyle/>
                    <a:p>
                      <a:pPr lvl="0"/>
                      <a:r>
                        <a:rPr lang="en-US" sz="1800" kern="1200" dirty="0">
                          <a:solidFill>
                            <a:schemeClr val="dk1"/>
                          </a:solidFill>
                          <a:effectLst/>
                          <a:latin typeface="Century Gothic" panose="020B0502020202020204" pitchFamily="34" charset="0"/>
                          <a:ea typeface="+mn-ea"/>
                          <a:cs typeface="+mn-cs"/>
                        </a:rPr>
                        <a:t>I can design RCCE programs based on consulting with community members to gather insights and ensure that their concerns and opinions are considered in RCCE programming. </a:t>
                      </a:r>
                    </a:p>
                  </a:txBody>
                  <a:tcPr marL="7144" marR="7144" marT="7144" marB="0">
                    <a:solidFill>
                      <a:schemeClr val="bg2"/>
                    </a:solidFill>
                  </a:tcPr>
                </a:tc>
                <a:tc>
                  <a:txBody>
                    <a:bodyPr/>
                    <a:lstStyle/>
                    <a:p>
                      <a:pPr lvl="0"/>
                      <a:r>
                        <a:rPr lang="en-US" sz="1800" kern="1200" dirty="0">
                          <a:solidFill>
                            <a:schemeClr val="dk1"/>
                          </a:solidFill>
                          <a:effectLst/>
                          <a:latin typeface="Century Gothic" panose="020B0502020202020204" pitchFamily="34" charset="0"/>
                          <a:ea typeface="+mn-ea"/>
                          <a:cs typeface="+mn-cs"/>
                        </a:rPr>
                        <a:t>I can design RCCE programs that partner with communities to identify problems and solutions and actively involve the community in planning, implementation, monitoring and evaluation. </a:t>
                      </a:r>
                    </a:p>
                  </a:txBody>
                  <a:tcPr marL="7144" marR="7144" marT="7144" marB="0">
                    <a:solidFill>
                      <a:schemeClr val="bg2"/>
                    </a:solidFill>
                  </a:tcPr>
                </a:tc>
                <a:tc>
                  <a:txBody>
                    <a:bodyPr/>
                    <a:lstStyle/>
                    <a:p>
                      <a:pPr algn="l" fontAlgn="t"/>
                      <a:r>
                        <a:rPr lang="en-US" sz="1800" kern="1200" dirty="0">
                          <a:solidFill>
                            <a:schemeClr val="dk1"/>
                          </a:solidFill>
                          <a:effectLst/>
                          <a:latin typeface="Century Gothic" panose="020B0502020202020204" pitchFamily="34" charset="0"/>
                          <a:ea typeface="+mn-ea"/>
                          <a:cs typeface="+mn-cs"/>
                        </a:rPr>
                        <a:t>I can lead RCCE programs in which communities have the decision- making authority regarding planning, implementation, monitoring, and evaluation of RCCE activities.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54339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36387"/>
            <a:ext cx="11150600" cy="931731"/>
          </a:xfrm>
        </p:spPr>
        <p:txBody>
          <a:bodyPr anchor="t">
            <a:normAutofit fontScale="90000"/>
          </a:bodyPr>
          <a:lstStyle/>
          <a:p>
            <a:r>
              <a:rPr lang="en-US" sz="3000" dirty="0">
                <a:solidFill>
                  <a:srgbClr val="002060"/>
                </a:solidFill>
                <a:latin typeface="Century Gothic" charset="0"/>
                <a:ea typeface="Century Gothic" charset="0"/>
                <a:cs typeface="Century Gothic" charset="0"/>
              </a:rPr>
              <a:t>20. Identifying and Addressing Stigma</a:t>
            </a:r>
            <a:br>
              <a:rPr lang="en-US" sz="3000" dirty="0">
                <a:solidFill>
                  <a:srgbClr val="002060"/>
                </a:solidFill>
                <a:latin typeface="Century Gothic" charset="0"/>
                <a:ea typeface="Century Gothic" charset="0"/>
                <a:cs typeface="Century Gothic" charset="0"/>
              </a:rPr>
            </a:br>
            <a:br>
              <a:rPr lang="en-US" sz="3000" dirty="0">
                <a:solidFill>
                  <a:srgbClr val="002060"/>
                </a:solidFill>
                <a:latin typeface="Century Gothic" charset="0"/>
                <a:ea typeface="Century Gothic" charset="0"/>
                <a:cs typeface="Century Gothic" charset="0"/>
              </a:rPr>
            </a:br>
            <a:r>
              <a:rPr lang="en-US" sz="2400" i="1" dirty="0">
                <a:latin typeface="Century Gothic" panose="020B0502020202020204" pitchFamily="34" charset="0"/>
              </a:rPr>
              <a:t>How confident are you in your ability to address stigma with communication and community engagement?</a:t>
            </a:r>
          </a:p>
        </p:txBody>
      </p:sp>
      <p:graphicFrame>
        <p:nvGraphicFramePr>
          <p:cNvPr id="4" name="Table 3">
            <a:extLst>
              <a:ext uri="{FF2B5EF4-FFF2-40B4-BE49-F238E27FC236}">
                <a16:creationId xmlns:a16="http://schemas.microsoft.com/office/drawing/2014/main" id="{1E066575-5C93-5B40-9C67-C844BD7448DA}"/>
              </a:ext>
            </a:extLst>
          </p:cNvPr>
          <p:cNvGraphicFramePr>
            <a:graphicFrameLocks noGrp="1"/>
          </p:cNvGraphicFramePr>
          <p:nvPr>
            <p:extLst>
              <p:ext uri="{D42A27DB-BD31-4B8C-83A1-F6EECF244321}">
                <p14:modId xmlns:p14="http://schemas.microsoft.com/office/powerpoint/2010/main" val="379126741"/>
              </p:ext>
            </p:extLst>
          </p:nvPr>
        </p:nvGraphicFramePr>
        <p:xfrm>
          <a:off x="520700" y="1737590"/>
          <a:ext cx="11150600" cy="1549465"/>
        </p:xfrm>
        <a:graphic>
          <a:graphicData uri="http://schemas.openxmlformats.org/drawingml/2006/table">
            <a:tbl>
              <a:tblPr firstRow="1" bandRow="1">
                <a:tableStyleId>{5C22544A-7EE6-4342-B048-85BDC9FD1C3A}</a:tableStyleId>
              </a:tblPr>
              <a:tblGrid>
                <a:gridCol w="11150600">
                  <a:extLst>
                    <a:ext uri="{9D8B030D-6E8A-4147-A177-3AD203B41FA5}">
                      <a16:colId xmlns:a16="http://schemas.microsoft.com/office/drawing/2014/main" val="2430836986"/>
                    </a:ext>
                  </a:extLst>
                </a:gridCol>
              </a:tblGrid>
              <a:tr h="3836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Century Gothic" panose="020B0502020202020204" pitchFamily="34" charset="0"/>
                        </a:rPr>
                        <a:t>Guidelines</a:t>
                      </a:r>
                    </a:p>
                  </a:txBody>
                  <a:tcPr marL="68580" marR="68580" marT="34290" marB="34290">
                    <a:solidFill>
                      <a:srgbClr val="012377"/>
                    </a:solidFill>
                  </a:tcPr>
                </a:tc>
                <a:extLst>
                  <a:ext uri="{0D108BD9-81ED-4DB2-BD59-A6C34878D82A}">
                    <a16:rowId xmlns:a16="http://schemas.microsoft.com/office/drawing/2014/main" val="133040985"/>
                  </a:ext>
                </a:extLst>
              </a:tr>
              <a:tr h="870130">
                <a:tc>
                  <a:txBody>
                    <a:bodyPr/>
                    <a:lstStyle/>
                    <a:p>
                      <a:r>
                        <a:rPr lang="en-US" sz="1800" dirty="0">
                          <a:latin typeface="Century Gothic" panose="020B0502020202020204" pitchFamily="34" charset="0"/>
                        </a:rPr>
                        <a:t>Addressing stigma includes identifying which groups of people in a community are marginalized or stigmatized and actively working to reduce that stigma through communication and community engagement activities. Stigmatized community members may face reduced access to services and additional physical and emotional harm. </a:t>
                      </a:r>
                    </a:p>
                  </a:txBody>
                  <a:tcPr marL="68580" marR="68580" marT="34290" marB="34290">
                    <a:solidFill>
                      <a:schemeClr val="bg1">
                        <a:lumMod val="95000"/>
                      </a:schemeClr>
                    </a:solidFill>
                  </a:tcPr>
                </a:tc>
                <a:extLst>
                  <a:ext uri="{0D108BD9-81ED-4DB2-BD59-A6C34878D82A}">
                    <a16:rowId xmlns:a16="http://schemas.microsoft.com/office/drawing/2014/main" val="2658991957"/>
                  </a:ext>
                </a:extLst>
              </a:tr>
            </a:tbl>
          </a:graphicData>
        </a:graphic>
      </p:graphicFrame>
      <p:graphicFrame>
        <p:nvGraphicFramePr>
          <p:cNvPr id="3" name="Content Placeholder 4">
            <a:extLst>
              <a:ext uri="{FF2B5EF4-FFF2-40B4-BE49-F238E27FC236}">
                <a16:creationId xmlns:a16="http://schemas.microsoft.com/office/drawing/2014/main" id="{D807FD6E-EEA5-B09D-393E-C0BE89483379}"/>
              </a:ext>
            </a:extLst>
          </p:cNvPr>
          <p:cNvGraphicFramePr>
            <a:graphicFrameLocks/>
          </p:cNvGraphicFramePr>
          <p:nvPr>
            <p:extLst>
              <p:ext uri="{D42A27DB-BD31-4B8C-83A1-F6EECF244321}">
                <p14:modId xmlns:p14="http://schemas.microsoft.com/office/powerpoint/2010/main" val="1877805013"/>
              </p:ext>
            </p:extLst>
          </p:nvPr>
        </p:nvGraphicFramePr>
        <p:xfrm>
          <a:off x="520700" y="3381182"/>
          <a:ext cx="11150600" cy="3161824"/>
        </p:xfrm>
        <a:graphic>
          <a:graphicData uri="http://schemas.openxmlformats.org/drawingml/2006/table">
            <a:tbl>
              <a:tblPr firstRow="1" bandRow="1">
                <a:tableStyleId>{5C22544A-7EE6-4342-B048-85BDC9FD1C3A}</a:tableStyleId>
              </a:tblPr>
              <a:tblGrid>
                <a:gridCol w="2230120">
                  <a:extLst>
                    <a:ext uri="{9D8B030D-6E8A-4147-A177-3AD203B41FA5}">
                      <a16:colId xmlns:a16="http://schemas.microsoft.com/office/drawing/2014/main" val="20000"/>
                    </a:ext>
                  </a:extLst>
                </a:gridCol>
                <a:gridCol w="222758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2882900">
                  <a:extLst>
                    <a:ext uri="{9D8B030D-6E8A-4147-A177-3AD203B41FA5}">
                      <a16:colId xmlns:a16="http://schemas.microsoft.com/office/drawing/2014/main" val="485119141"/>
                    </a:ext>
                  </a:extLst>
                </a:gridCol>
                <a:gridCol w="1447800">
                  <a:extLst>
                    <a:ext uri="{9D8B030D-6E8A-4147-A177-3AD203B41FA5}">
                      <a16:colId xmlns:a16="http://schemas.microsoft.com/office/drawing/2014/main" val="3384134322"/>
                    </a:ext>
                  </a:extLst>
                </a:gridCol>
              </a:tblGrid>
              <a:tr h="0">
                <a:tc gridSpan="5">
                  <a:txBody>
                    <a:bodyPr/>
                    <a:lstStyle/>
                    <a:p>
                      <a:pPr algn="ctr"/>
                      <a:r>
                        <a:rPr lang="en-US" sz="1800" b="0" dirty="0">
                          <a:latin typeface="Century Gothic" panose="020B0502020202020204" pitchFamily="34"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pPr algn="ctr"/>
                      <a:endParaRPr lang="en-US" sz="1600" b="0" dirty="0">
                        <a:latin typeface="Century Gothic" charset="0"/>
                        <a:ea typeface="Century Gothic" charset="0"/>
                        <a:cs typeface="Century Gothic" charset="0"/>
                      </a:endParaRPr>
                    </a:p>
                  </a:txBody>
                  <a:tcPr marL="68580" marR="68580" marT="34290" marB="34290" anchor="ctr">
                    <a:solidFill>
                      <a:srgbClr val="012377"/>
                    </a:solidFill>
                  </a:tcPr>
                </a:tc>
                <a:extLst>
                  <a:ext uri="{0D108BD9-81ED-4DB2-BD59-A6C34878D82A}">
                    <a16:rowId xmlns:a16="http://schemas.microsoft.com/office/drawing/2014/main" val="10000"/>
                  </a:ext>
                </a:extLst>
              </a:tr>
              <a:tr h="0">
                <a:tc>
                  <a:txBody>
                    <a:bodyPr/>
                    <a:lstStyle/>
                    <a:p>
                      <a:pPr algn="ctr"/>
                      <a:r>
                        <a:rPr lang="en-US" sz="1800" b="0" dirty="0">
                          <a:solidFill>
                            <a:schemeClr val="bg1"/>
                          </a:solidFill>
                          <a:latin typeface="Century Gothic" panose="020B0502020202020204" pitchFamily="34" charset="0"/>
                          <a:ea typeface="Wingdings" charset="2"/>
                          <a:cs typeface="Wingdings" charset="2"/>
                        </a:rPr>
                        <a:t>1: Not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2: Somewhat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3: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4: Expert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Individual Score</a:t>
                      </a:r>
                    </a:p>
                  </a:txBody>
                  <a:tcPr marL="68580" marR="68580" marT="34290" marB="34290" anchor="ctr">
                    <a:solidFill>
                      <a:srgbClr val="012377"/>
                    </a:solidFill>
                  </a:tcPr>
                </a:tc>
                <a:extLst>
                  <a:ext uri="{0D108BD9-81ED-4DB2-BD59-A6C34878D82A}">
                    <a16:rowId xmlns:a16="http://schemas.microsoft.com/office/drawing/2014/main" val="10001"/>
                  </a:ext>
                </a:extLst>
              </a:tr>
              <a:tr h="0">
                <a:tc>
                  <a:txBody>
                    <a:bodyPr/>
                    <a:lstStyle/>
                    <a:p>
                      <a:pPr algn="l" fontAlgn="t"/>
                      <a:r>
                        <a:rPr lang="en-US" sz="1800" kern="1200" dirty="0">
                          <a:solidFill>
                            <a:schemeClr val="dk1"/>
                          </a:solidFill>
                          <a:effectLst/>
                          <a:latin typeface="Century Gothic" panose="020B0502020202020204" pitchFamily="34" charset="0"/>
                          <a:ea typeface="+mn-ea"/>
                          <a:cs typeface="+mn-cs"/>
                        </a:rPr>
                        <a:t>I do not feel confident I can address stigmatization with RCCE.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lvl="0" algn="l"/>
                      <a:r>
                        <a:rPr lang="en-US" sz="1800" kern="1200" dirty="0">
                          <a:solidFill>
                            <a:schemeClr val="dk1"/>
                          </a:solidFill>
                          <a:effectLst/>
                          <a:latin typeface="Century Gothic" panose="020B0502020202020204" pitchFamily="34" charset="0"/>
                          <a:ea typeface="+mn-ea"/>
                          <a:cs typeface="+mn-cs"/>
                        </a:rPr>
                        <a:t>I feel somewhat confident that I can address stigmatized groups with RCCE. </a:t>
                      </a:r>
                    </a:p>
                  </a:txBody>
                  <a:tcPr marL="7144" marR="7144" marT="7144" marB="0">
                    <a:solidFill>
                      <a:schemeClr val="bg2"/>
                    </a:solidFill>
                  </a:tcPr>
                </a:tc>
                <a:tc>
                  <a:txBody>
                    <a:bodyPr/>
                    <a:lstStyle/>
                    <a:p>
                      <a:pPr lvl="0"/>
                      <a:r>
                        <a:rPr lang="en-US" sz="1800" kern="1200" dirty="0">
                          <a:solidFill>
                            <a:schemeClr val="dk1"/>
                          </a:solidFill>
                          <a:effectLst/>
                          <a:latin typeface="Century Gothic" panose="020B0502020202020204" pitchFamily="34" charset="0"/>
                          <a:ea typeface="+mn-ea"/>
                          <a:cs typeface="+mn-cs"/>
                        </a:rPr>
                        <a:t>I am confident that I can develop 1-2 RCCE activities that actively reduce that stigma. </a:t>
                      </a:r>
                    </a:p>
                  </a:txBody>
                  <a:tcPr marL="7144" marR="7144" marT="7144" marB="0">
                    <a:solidFill>
                      <a:schemeClr val="bg2"/>
                    </a:solidFill>
                  </a:tcPr>
                </a:tc>
                <a:tc>
                  <a:txBody>
                    <a:bodyPr/>
                    <a:lstStyle/>
                    <a:p>
                      <a:pPr algn="l" fontAlgn="t"/>
                      <a:r>
                        <a:rPr lang="en-US" sz="1800" kern="1200" dirty="0">
                          <a:solidFill>
                            <a:schemeClr val="dk1"/>
                          </a:solidFill>
                          <a:effectLst/>
                          <a:latin typeface="Century Gothic" panose="020B0502020202020204" pitchFamily="34" charset="0"/>
                          <a:ea typeface="+mn-ea"/>
                          <a:cs typeface="+mn-cs"/>
                        </a:rPr>
                        <a:t>I can lead programs to address stigma with RCCE and teach others how to conduct RCCE programs that identify and address stigma through multiple RCCE activities.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62454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250" y="161334"/>
            <a:ext cx="10985500" cy="931731"/>
          </a:xfrm>
        </p:spPr>
        <p:txBody>
          <a:bodyPr anchor="t">
            <a:normAutofit fontScale="90000"/>
          </a:bodyPr>
          <a:lstStyle/>
          <a:p>
            <a:r>
              <a:rPr lang="en-US" sz="3000" dirty="0">
                <a:solidFill>
                  <a:srgbClr val="002060"/>
                </a:solidFill>
                <a:latin typeface="Century Gothic" charset="0"/>
                <a:ea typeface="Century Gothic" charset="0"/>
                <a:cs typeface="Century Gothic" charset="0"/>
              </a:rPr>
              <a:t>21. Frontline Worker Interpersonal Communication</a:t>
            </a:r>
            <a:br>
              <a:rPr lang="en-US" sz="3000" dirty="0">
                <a:solidFill>
                  <a:srgbClr val="002060"/>
                </a:solidFill>
                <a:latin typeface="Century Gothic" charset="0"/>
                <a:ea typeface="Century Gothic" charset="0"/>
                <a:cs typeface="Century Gothic" charset="0"/>
              </a:rPr>
            </a:br>
            <a:br>
              <a:rPr lang="en-US" sz="3000" dirty="0">
                <a:solidFill>
                  <a:srgbClr val="002060"/>
                </a:solidFill>
                <a:latin typeface="Century Gothic" charset="0"/>
                <a:ea typeface="Century Gothic" charset="0"/>
                <a:cs typeface="Century Gothic" charset="0"/>
              </a:rPr>
            </a:br>
            <a:r>
              <a:rPr lang="en-US" sz="2400" i="1" dirty="0">
                <a:latin typeface="Century Gothic" panose="020B0502020202020204" pitchFamily="34" charset="0"/>
              </a:rPr>
              <a:t>How confident are you in training frontline workers on the disease, outbreak response processes, and interpersonal communication to promote desired behaviors to other community members?</a:t>
            </a:r>
          </a:p>
        </p:txBody>
      </p:sp>
      <p:graphicFrame>
        <p:nvGraphicFramePr>
          <p:cNvPr id="4" name="Table 3">
            <a:extLst>
              <a:ext uri="{FF2B5EF4-FFF2-40B4-BE49-F238E27FC236}">
                <a16:creationId xmlns:a16="http://schemas.microsoft.com/office/drawing/2014/main" id="{1E066575-5C93-5B40-9C67-C844BD7448DA}"/>
              </a:ext>
            </a:extLst>
          </p:cNvPr>
          <p:cNvGraphicFramePr>
            <a:graphicFrameLocks noGrp="1"/>
          </p:cNvGraphicFramePr>
          <p:nvPr>
            <p:extLst>
              <p:ext uri="{D42A27DB-BD31-4B8C-83A1-F6EECF244321}">
                <p14:modId xmlns:p14="http://schemas.microsoft.com/office/powerpoint/2010/main" val="17694166"/>
              </p:ext>
            </p:extLst>
          </p:nvPr>
        </p:nvGraphicFramePr>
        <p:xfrm>
          <a:off x="603250" y="2085574"/>
          <a:ext cx="10985500" cy="1549465"/>
        </p:xfrm>
        <a:graphic>
          <a:graphicData uri="http://schemas.openxmlformats.org/drawingml/2006/table">
            <a:tbl>
              <a:tblPr firstRow="1" bandRow="1">
                <a:tableStyleId>{5C22544A-7EE6-4342-B048-85BDC9FD1C3A}</a:tableStyleId>
              </a:tblPr>
              <a:tblGrid>
                <a:gridCol w="10985500">
                  <a:extLst>
                    <a:ext uri="{9D8B030D-6E8A-4147-A177-3AD203B41FA5}">
                      <a16:colId xmlns:a16="http://schemas.microsoft.com/office/drawing/2014/main" val="2430836986"/>
                    </a:ext>
                  </a:extLst>
                </a:gridCol>
              </a:tblGrid>
              <a:tr h="3836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latin typeface="Century Gothic" panose="020B0502020202020204" pitchFamily="34" charset="0"/>
                        </a:rPr>
                        <a:t>Guidelines</a:t>
                      </a:r>
                    </a:p>
                  </a:txBody>
                  <a:tcPr marL="68580" marR="68580" marT="34290" marB="34290">
                    <a:solidFill>
                      <a:srgbClr val="012377"/>
                    </a:solidFill>
                  </a:tcPr>
                </a:tc>
                <a:extLst>
                  <a:ext uri="{0D108BD9-81ED-4DB2-BD59-A6C34878D82A}">
                    <a16:rowId xmlns:a16="http://schemas.microsoft.com/office/drawing/2014/main" val="133040985"/>
                  </a:ext>
                </a:extLst>
              </a:tr>
              <a:tr h="870130">
                <a:tc>
                  <a:txBody>
                    <a:bodyPr/>
                    <a:lstStyle/>
                    <a:p>
                      <a:r>
                        <a:rPr lang="en-US" sz="1800" dirty="0">
                          <a:latin typeface="Century Gothic" panose="020B0502020202020204" pitchFamily="34" charset="0"/>
                        </a:rPr>
                        <a:t>Key elements of interpersonal communication include: </a:t>
                      </a:r>
                      <a:r>
                        <a:rPr lang="en-US" sz="1800" b="1" dirty="0">
                          <a:latin typeface="Century Gothic" panose="020B0502020202020204" pitchFamily="34" charset="0"/>
                        </a:rPr>
                        <a:t>Listening</a:t>
                      </a:r>
                      <a:r>
                        <a:rPr lang="en-US" sz="1800" dirty="0">
                          <a:latin typeface="Century Gothic" panose="020B0502020202020204" pitchFamily="34" charset="0"/>
                        </a:rPr>
                        <a:t>: Active listening and reflection; </a:t>
                      </a:r>
                      <a:r>
                        <a:rPr lang="en-US" sz="1800" b="1" dirty="0">
                          <a:latin typeface="Century Gothic" panose="020B0502020202020204" pitchFamily="34" charset="0"/>
                        </a:rPr>
                        <a:t>Empathy</a:t>
                      </a:r>
                      <a:r>
                        <a:rPr lang="en-US" sz="1800" dirty="0">
                          <a:latin typeface="Century Gothic" panose="020B0502020202020204" pitchFamily="34" charset="0"/>
                        </a:rPr>
                        <a:t>: The ability to understand someone else’s perspective, to listen, support and encourage the speaker; </a:t>
                      </a:r>
                      <a:r>
                        <a:rPr lang="en-US" sz="1800" b="1" dirty="0">
                          <a:latin typeface="Century Gothic" panose="020B0502020202020204" pitchFamily="34" charset="0"/>
                        </a:rPr>
                        <a:t>Managing Conversations</a:t>
                      </a:r>
                      <a:r>
                        <a:rPr lang="en-US" sz="1800" dirty="0">
                          <a:latin typeface="Century Gothic" panose="020B0502020202020204" pitchFamily="34" charset="0"/>
                        </a:rPr>
                        <a:t>: Navigating challenging conversations; </a:t>
                      </a:r>
                      <a:r>
                        <a:rPr lang="en-US" sz="1800" b="1" dirty="0">
                          <a:latin typeface="Century Gothic" panose="020B0502020202020204" pitchFamily="34" charset="0"/>
                        </a:rPr>
                        <a:t>Building Trust</a:t>
                      </a:r>
                      <a:r>
                        <a:rPr lang="en-US" sz="1800" dirty="0">
                          <a:latin typeface="Century Gothic" panose="020B0502020202020204" pitchFamily="34" charset="0"/>
                        </a:rPr>
                        <a:t>: Understanding what makes trusting relationships including transparency and accountability.</a:t>
                      </a:r>
                    </a:p>
                  </a:txBody>
                  <a:tcPr marL="68580" marR="68580" marT="34290" marB="34290">
                    <a:solidFill>
                      <a:schemeClr val="bg1">
                        <a:lumMod val="95000"/>
                      </a:schemeClr>
                    </a:solidFill>
                  </a:tcPr>
                </a:tc>
                <a:extLst>
                  <a:ext uri="{0D108BD9-81ED-4DB2-BD59-A6C34878D82A}">
                    <a16:rowId xmlns:a16="http://schemas.microsoft.com/office/drawing/2014/main" val="2658991957"/>
                  </a:ext>
                </a:extLst>
              </a:tr>
            </a:tbl>
          </a:graphicData>
        </a:graphic>
      </p:graphicFrame>
      <p:graphicFrame>
        <p:nvGraphicFramePr>
          <p:cNvPr id="3" name="Content Placeholder 4">
            <a:extLst>
              <a:ext uri="{FF2B5EF4-FFF2-40B4-BE49-F238E27FC236}">
                <a16:creationId xmlns:a16="http://schemas.microsoft.com/office/drawing/2014/main" id="{D807FD6E-EEA5-B09D-393E-C0BE89483379}"/>
              </a:ext>
            </a:extLst>
          </p:cNvPr>
          <p:cNvGraphicFramePr>
            <a:graphicFrameLocks/>
          </p:cNvGraphicFramePr>
          <p:nvPr>
            <p:extLst>
              <p:ext uri="{D42A27DB-BD31-4B8C-83A1-F6EECF244321}">
                <p14:modId xmlns:p14="http://schemas.microsoft.com/office/powerpoint/2010/main" val="553041570"/>
              </p:ext>
            </p:extLst>
          </p:nvPr>
        </p:nvGraphicFramePr>
        <p:xfrm>
          <a:off x="603250" y="3769061"/>
          <a:ext cx="10985500" cy="2889505"/>
        </p:xfrm>
        <a:graphic>
          <a:graphicData uri="http://schemas.openxmlformats.org/drawingml/2006/table">
            <a:tbl>
              <a:tblPr firstRow="1" bandRow="1">
                <a:tableStyleId>{5C22544A-7EE6-4342-B048-85BDC9FD1C3A}</a:tableStyleId>
              </a:tblPr>
              <a:tblGrid>
                <a:gridCol w="2197100">
                  <a:extLst>
                    <a:ext uri="{9D8B030D-6E8A-4147-A177-3AD203B41FA5}">
                      <a16:colId xmlns:a16="http://schemas.microsoft.com/office/drawing/2014/main" val="20000"/>
                    </a:ext>
                  </a:extLst>
                </a:gridCol>
                <a:gridCol w="2197100">
                  <a:extLst>
                    <a:ext uri="{9D8B030D-6E8A-4147-A177-3AD203B41FA5}">
                      <a16:colId xmlns:a16="http://schemas.microsoft.com/office/drawing/2014/main" val="20001"/>
                    </a:ext>
                  </a:extLst>
                </a:gridCol>
                <a:gridCol w="2603500">
                  <a:extLst>
                    <a:ext uri="{9D8B030D-6E8A-4147-A177-3AD203B41FA5}">
                      <a16:colId xmlns:a16="http://schemas.microsoft.com/office/drawing/2014/main" val="20002"/>
                    </a:ext>
                  </a:extLst>
                </a:gridCol>
                <a:gridCol w="2476500">
                  <a:extLst>
                    <a:ext uri="{9D8B030D-6E8A-4147-A177-3AD203B41FA5}">
                      <a16:colId xmlns:a16="http://schemas.microsoft.com/office/drawing/2014/main" val="485119141"/>
                    </a:ext>
                  </a:extLst>
                </a:gridCol>
                <a:gridCol w="1511300">
                  <a:extLst>
                    <a:ext uri="{9D8B030D-6E8A-4147-A177-3AD203B41FA5}">
                      <a16:colId xmlns:a16="http://schemas.microsoft.com/office/drawing/2014/main" val="3384134322"/>
                    </a:ext>
                  </a:extLst>
                </a:gridCol>
              </a:tblGrid>
              <a:tr h="343138">
                <a:tc gridSpan="5">
                  <a:txBody>
                    <a:bodyPr/>
                    <a:lstStyle/>
                    <a:p>
                      <a:pPr algn="ctr"/>
                      <a:r>
                        <a:rPr lang="en-US" sz="1800" b="0" dirty="0">
                          <a:latin typeface="Century Gothic" panose="020B0502020202020204" pitchFamily="34"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pPr algn="ctr"/>
                      <a:endParaRPr lang="en-US" sz="1600" b="0" dirty="0">
                        <a:latin typeface="Century Gothic" charset="0"/>
                        <a:ea typeface="Century Gothic" charset="0"/>
                        <a:cs typeface="Century Gothic" charset="0"/>
                      </a:endParaRPr>
                    </a:p>
                  </a:txBody>
                  <a:tcPr marL="68580" marR="68580" marT="34290" marB="34290" anchor="ctr">
                    <a:solidFill>
                      <a:srgbClr val="012377"/>
                    </a:solidFill>
                  </a:tcPr>
                </a:tc>
                <a:extLst>
                  <a:ext uri="{0D108BD9-81ED-4DB2-BD59-A6C34878D82A}">
                    <a16:rowId xmlns:a16="http://schemas.microsoft.com/office/drawing/2014/main" val="10000"/>
                  </a:ext>
                </a:extLst>
              </a:tr>
              <a:tr h="617648">
                <a:tc>
                  <a:txBody>
                    <a:bodyPr/>
                    <a:lstStyle/>
                    <a:p>
                      <a:pPr algn="ctr"/>
                      <a:r>
                        <a:rPr lang="en-US" sz="1800" b="0" dirty="0">
                          <a:solidFill>
                            <a:schemeClr val="bg1"/>
                          </a:solidFill>
                          <a:latin typeface="Century Gothic" panose="020B0502020202020204" pitchFamily="34" charset="0"/>
                          <a:ea typeface="Wingdings" charset="2"/>
                          <a:cs typeface="Wingdings" charset="2"/>
                        </a:rPr>
                        <a:t>1: Not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2: Somewhat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3: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4: Expert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Individual Score</a:t>
                      </a:r>
                    </a:p>
                  </a:txBody>
                  <a:tcPr marL="68580" marR="68580" marT="34290" marB="34290" anchor="ctr">
                    <a:solidFill>
                      <a:srgbClr val="012377"/>
                    </a:solidFill>
                  </a:tcPr>
                </a:tc>
                <a:extLst>
                  <a:ext uri="{0D108BD9-81ED-4DB2-BD59-A6C34878D82A}">
                    <a16:rowId xmlns:a16="http://schemas.microsoft.com/office/drawing/2014/main" val="10001"/>
                  </a:ext>
                </a:extLst>
              </a:tr>
              <a:tr h="1928719">
                <a:tc>
                  <a:txBody>
                    <a:bodyPr/>
                    <a:lstStyle/>
                    <a:p>
                      <a:pPr algn="l" fontAlgn="t"/>
                      <a:r>
                        <a:rPr lang="en-US" sz="1800" kern="1200" dirty="0">
                          <a:solidFill>
                            <a:schemeClr val="dk1"/>
                          </a:solidFill>
                          <a:effectLst/>
                          <a:latin typeface="Century Gothic" panose="020B0502020202020204" pitchFamily="34" charset="0"/>
                          <a:ea typeface="+mn-ea"/>
                          <a:cs typeface="+mn-cs"/>
                        </a:rPr>
                        <a:t>Unsure if I can deliver trainings with interpersonal communication.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lvl="0" algn="l"/>
                      <a:r>
                        <a:rPr lang="en-US" sz="1800" kern="1200" dirty="0">
                          <a:solidFill>
                            <a:schemeClr val="dk1"/>
                          </a:solidFill>
                          <a:effectLst/>
                          <a:latin typeface="Century Gothic" panose="020B0502020202020204" pitchFamily="34" charset="0"/>
                          <a:ea typeface="+mn-ea"/>
                          <a:cs typeface="+mn-cs"/>
                        </a:rPr>
                        <a:t>Can deliver trainings with interpersonal communication approaches with a few of these elements.</a:t>
                      </a:r>
                    </a:p>
                  </a:txBody>
                  <a:tcPr marL="7144" marR="7144" marT="7144" marB="0">
                    <a:solidFill>
                      <a:schemeClr val="bg2"/>
                    </a:solidFill>
                  </a:tcPr>
                </a:tc>
                <a:tc>
                  <a:txBody>
                    <a:bodyPr/>
                    <a:lstStyle/>
                    <a:p>
                      <a:pPr lvl="0"/>
                      <a:r>
                        <a:rPr lang="en-US" sz="1800" kern="1200" dirty="0">
                          <a:solidFill>
                            <a:schemeClr val="dk1"/>
                          </a:solidFill>
                          <a:effectLst/>
                          <a:latin typeface="Century Gothic" panose="020B0502020202020204" pitchFamily="34" charset="0"/>
                          <a:ea typeface="+mn-ea"/>
                          <a:cs typeface="+mn-cs"/>
                        </a:rPr>
                        <a:t>Can deliver trainings with interpersonal communication with a few of these elements but doesn’t include empathy or building trust. </a:t>
                      </a:r>
                    </a:p>
                  </a:txBody>
                  <a:tcPr marL="7144" marR="7144" marT="7144" marB="0">
                    <a:solidFill>
                      <a:schemeClr val="bg2"/>
                    </a:solidFill>
                  </a:tcPr>
                </a:tc>
                <a:tc>
                  <a:txBody>
                    <a:bodyPr/>
                    <a:lstStyle/>
                    <a:p>
                      <a:pPr algn="l" fontAlgn="t"/>
                      <a:r>
                        <a:rPr lang="en-US" sz="1800" kern="1200" dirty="0">
                          <a:solidFill>
                            <a:schemeClr val="dk1"/>
                          </a:solidFill>
                          <a:effectLst/>
                          <a:latin typeface="Century Gothic" panose="020B0502020202020204" pitchFamily="34" charset="0"/>
                          <a:ea typeface="+mn-ea"/>
                          <a:cs typeface="+mn-cs"/>
                        </a:rPr>
                        <a:t>Can deliver trainings with interpersonal communication with all or most of these elements.</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1578705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36387"/>
            <a:ext cx="11226800" cy="810281"/>
          </a:xfrm>
        </p:spPr>
        <p:txBody>
          <a:bodyPr anchor="t">
            <a:normAutofit fontScale="90000"/>
          </a:bodyPr>
          <a:lstStyle/>
          <a:p>
            <a:r>
              <a:rPr lang="en-US" sz="3000" dirty="0">
                <a:solidFill>
                  <a:srgbClr val="002060"/>
                </a:solidFill>
                <a:latin typeface="Century Gothic" charset="0"/>
                <a:ea typeface="Century Gothic" charset="0"/>
                <a:cs typeface="Century Gothic" charset="0"/>
              </a:rPr>
              <a:t>22. Community Training and Capacity Building</a:t>
            </a:r>
            <a:br>
              <a:rPr lang="en-US" sz="3000" dirty="0">
                <a:solidFill>
                  <a:srgbClr val="002060"/>
                </a:solidFill>
                <a:latin typeface="Century Gothic" charset="0"/>
                <a:ea typeface="Century Gothic" charset="0"/>
                <a:cs typeface="Century Gothic" charset="0"/>
              </a:rPr>
            </a:br>
            <a:br>
              <a:rPr lang="en-US" sz="3000" dirty="0">
                <a:solidFill>
                  <a:srgbClr val="002060"/>
                </a:solidFill>
                <a:latin typeface="Century Gothic" charset="0"/>
                <a:ea typeface="Century Gothic" charset="0"/>
                <a:cs typeface="Century Gothic" charset="0"/>
              </a:rPr>
            </a:br>
            <a:r>
              <a:rPr lang="en-US" sz="2400" i="1" dirty="0">
                <a:latin typeface="Century Gothic" panose="020B0502020202020204" pitchFamily="34" charset="0"/>
              </a:rPr>
              <a:t>How confident are you in training and building capacity of community members? </a:t>
            </a:r>
          </a:p>
        </p:txBody>
      </p:sp>
      <p:graphicFrame>
        <p:nvGraphicFramePr>
          <p:cNvPr id="4" name="Table 3">
            <a:extLst>
              <a:ext uri="{FF2B5EF4-FFF2-40B4-BE49-F238E27FC236}">
                <a16:creationId xmlns:a16="http://schemas.microsoft.com/office/drawing/2014/main" id="{1E066575-5C93-5B40-9C67-C844BD7448DA}"/>
              </a:ext>
            </a:extLst>
          </p:cNvPr>
          <p:cNvGraphicFramePr>
            <a:graphicFrameLocks noGrp="1"/>
          </p:cNvGraphicFramePr>
          <p:nvPr>
            <p:extLst>
              <p:ext uri="{D42A27DB-BD31-4B8C-83A1-F6EECF244321}">
                <p14:modId xmlns:p14="http://schemas.microsoft.com/office/powerpoint/2010/main" val="2607354448"/>
              </p:ext>
            </p:extLst>
          </p:nvPr>
        </p:nvGraphicFramePr>
        <p:xfrm>
          <a:off x="406400" y="1694446"/>
          <a:ext cx="11226800" cy="1508760"/>
        </p:xfrm>
        <a:graphic>
          <a:graphicData uri="http://schemas.openxmlformats.org/drawingml/2006/table">
            <a:tbl>
              <a:tblPr firstRow="1" bandRow="1">
                <a:tableStyleId>{5C22544A-7EE6-4342-B048-85BDC9FD1C3A}</a:tableStyleId>
              </a:tblPr>
              <a:tblGrid>
                <a:gridCol w="11226800">
                  <a:extLst>
                    <a:ext uri="{9D8B030D-6E8A-4147-A177-3AD203B41FA5}">
                      <a16:colId xmlns:a16="http://schemas.microsoft.com/office/drawing/2014/main" val="2430836986"/>
                    </a:ext>
                  </a:extLst>
                </a:gridCol>
              </a:tblGrid>
              <a:tr h="3133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latin typeface="Century Gothic" panose="020B0502020202020204" pitchFamily="34" charset="0"/>
                        </a:rPr>
                        <a:t>Guidelines</a:t>
                      </a:r>
                    </a:p>
                  </a:txBody>
                  <a:tcPr marL="68580" marR="68580" marT="34290" marB="34290">
                    <a:solidFill>
                      <a:srgbClr val="012377"/>
                    </a:solidFill>
                  </a:tcPr>
                </a:tc>
                <a:extLst>
                  <a:ext uri="{0D108BD9-81ED-4DB2-BD59-A6C34878D82A}">
                    <a16:rowId xmlns:a16="http://schemas.microsoft.com/office/drawing/2014/main" val="133040985"/>
                  </a:ext>
                </a:extLst>
              </a:tr>
              <a:tr h="710775">
                <a:tc>
                  <a:txBody>
                    <a:bodyPr/>
                    <a:lstStyle/>
                    <a:p>
                      <a:r>
                        <a:rPr lang="en-US" sz="1800" dirty="0">
                          <a:latin typeface="Century Gothic" panose="020B0502020202020204" pitchFamily="34" charset="0"/>
                        </a:rPr>
                        <a:t>Responding effectively to outbreaks requires extensive community participation to tackle a wide variety of issues such as case identification, supporting with referrals to service providers, community-based surveillance, and community-led outbreak mitigation activities. For communities to effectively address these issues, they will need significant training and capacity building.</a:t>
                      </a:r>
                    </a:p>
                  </a:txBody>
                  <a:tcPr marL="68580" marR="68580" marT="34290" marB="34290">
                    <a:solidFill>
                      <a:schemeClr val="bg1">
                        <a:lumMod val="95000"/>
                      </a:schemeClr>
                    </a:solidFill>
                  </a:tcPr>
                </a:tc>
                <a:extLst>
                  <a:ext uri="{0D108BD9-81ED-4DB2-BD59-A6C34878D82A}">
                    <a16:rowId xmlns:a16="http://schemas.microsoft.com/office/drawing/2014/main" val="2658991957"/>
                  </a:ext>
                </a:extLst>
              </a:tr>
            </a:tbl>
          </a:graphicData>
        </a:graphic>
      </p:graphicFrame>
      <p:graphicFrame>
        <p:nvGraphicFramePr>
          <p:cNvPr id="3" name="Content Placeholder 4">
            <a:extLst>
              <a:ext uri="{FF2B5EF4-FFF2-40B4-BE49-F238E27FC236}">
                <a16:creationId xmlns:a16="http://schemas.microsoft.com/office/drawing/2014/main" id="{D807FD6E-EEA5-B09D-393E-C0BE89483379}"/>
              </a:ext>
            </a:extLst>
          </p:cNvPr>
          <p:cNvGraphicFramePr>
            <a:graphicFrameLocks/>
          </p:cNvGraphicFramePr>
          <p:nvPr>
            <p:extLst>
              <p:ext uri="{D42A27DB-BD31-4B8C-83A1-F6EECF244321}">
                <p14:modId xmlns:p14="http://schemas.microsoft.com/office/powerpoint/2010/main" val="293055206"/>
              </p:ext>
            </p:extLst>
          </p:nvPr>
        </p:nvGraphicFramePr>
        <p:xfrm>
          <a:off x="406400" y="3355606"/>
          <a:ext cx="11315700" cy="3161824"/>
        </p:xfrm>
        <a:graphic>
          <a:graphicData uri="http://schemas.openxmlformats.org/drawingml/2006/table">
            <a:tbl>
              <a:tblPr firstRow="1" bandRow="1">
                <a:tableStyleId>{5C22544A-7EE6-4342-B048-85BDC9FD1C3A}</a:tableStyleId>
              </a:tblPr>
              <a:tblGrid>
                <a:gridCol w="2263140">
                  <a:extLst>
                    <a:ext uri="{9D8B030D-6E8A-4147-A177-3AD203B41FA5}">
                      <a16:colId xmlns:a16="http://schemas.microsoft.com/office/drawing/2014/main" val="20000"/>
                    </a:ext>
                  </a:extLst>
                </a:gridCol>
                <a:gridCol w="2263140">
                  <a:extLst>
                    <a:ext uri="{9D8B030D-6E8A-4147-A177-3AD203B41FA5}">
                      <a16:colId xmlns:a16="http://schemas.microsoft.com/office/drawing/2014/main" val="20001"/>
                    </a:ext>
                  </a:extLst>
                </a:gridCol>
                <a:gridCol w="2263140">
                  <a:extLst>
                    <a:ext uri="{9D8B030D-6E8A-4147-A177-3AD203B41FA5}">
                      <a16:colId xmlns:a16="http://schemas.microsoft.com/office/drawing/2014/main" val="20002"/>
                    </a:ext>
                  </a:extLst>
                </a:gridCol>
                <a:gridCol w="3188143">
                  <a:extLst>
                    <a:ext uri="{9D8B030D-6E8A-4147-A177-3AD203B41FA5}">
                      <a16:colId xmlns:a16="http://schemas.microsoft.com/office/drawing/2014/main" val="485119141"/>
                    </a:ext>
                  </a:extLst>
                </a:gridCol>
                <a:gridCol w="1338137">
                  <a:extLst>
                    <a:ext uri="{9D8B030D-6E8A-4147-A177-3AD203B41FA5}">
                      <a16:colId xmlns:a16="http://schemas.microsoft.com/office/drawing/2014/main" val="3384134322"/>
                    </a:ext>
                  </a:extLst>
                </a:gridCol>
              </a:tblGrid>
              <a:tr h="312011">
                <a:tc gridSpan="5">
                  <a:txBody>
                    <a:bodyPr/>
                    <a:lstStyle/>
                    <a:p>
                      <a:pPr algn="ctr"/>
                      <a:r>
                        <a:rPr lang="en-US" sz="1800" b="0" dirty="0">
                          <a:latin typeface="Century Gothic"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pPr algn="ctr"/>
                      <a:endParaRPr lang="en-US" sz="1600" b="0" dirty="0">
                        <a:latin typeface="Century Gothic" charset="0"/>
                        <a:ea typeface="Century Gothic" charset="0"/>
                        <a:cs typeface="Century Gothic" charset="0"/>
                      </a:endParaRPr>
                    </a:p>
                  </a:txBody>
                  <a:tcPr marL="68580" marR="68580" marT="34290" marB="34290" anchor="ctr">
                    <a:solidFill>
                      <a:srgbClr val="012377"/>
                    </a:solidFill>
                  </a:tcPr>
                </a:tc>
                <a:extLst>
                  <a:ext uri="{0D108BD9-81ED-4DB2-BD59-A6C34878D82A}">
                    <a16:rowId xmlns:a16="http://schemas.microsoft.com/office/drawing/2014/main" val="10000"/>
                  </a:ext>
                </a:extLst>
              </a:tr>
              <a:tr h="616413">
                <a:tc>
                  <a:txBody>
                    <a:bodyPr/>
                    <a:lstStyle/>
                    <a:p>
                      <a:pPr algn="ctr"/>
                      <a:r>
                        <a:rPr lang="en-US" sz="1800" b="0" dirty="0">
                          <a:solidFill>
                            <a:schemeClr val="bg1"/>
                          </a:solidFill>
                          <a:latin typeface="Century Gothic" panose="020B0502020202020204" pitchFamily="34" charset="0"/>
                          <a:ea typeface="Wingdings" charset="2"/>
                          <a:cs typeface="Wingdings" charset="2"/>
                        </a:rPr>
                        <a:t>1: Not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2: Somewhat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3: Confident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4: Expert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Individual Score</a:t>
                      </a:r>
                    </a:p>
                  </a:txBody>
                  <a:tcPr marL="68580" marR="68580" marT="34290" marB="34290" anchor="ctr">
                    <a:solidFill>
                      <a:srgbClr val="012377"/>
                    </a:solidFill>
                  </a:tcPr>
                </a:tc>
                <a:extLst>
                  <a:ext uri="{0D108BD9-81ED-4DB2-BD59-A6C34878D82A}">
                    <a16:rowId xmlns:a16="http://schemas.microsoft.com/office/drawing/2014/main" val="10001"/>
                  </a:ext>
                </a:extLst>
              </a:tr>
              <a:tr h="2198824">
                <a:tc>
                  <a:txBody>
                    <a:bodyPr/>
                    <a:lstStyle/>
                    <a:p>
                      <a:pPr algn="l" fontAlgn="t"/>
                      <a:r>
                        <a:rPr lang="en-US" sz="1800" kern="1200" dirty="0">
                          <a:solidFill>
                            <a:schemeClr val="dk1"/>
                          </a:solidFill>
                          <a:effectLst/>
                          <a:latin typeface="Century Gothic" panose="020B0502020202020204" pitchFamily="34" charset="0"/>
                          <a:ea typeface="+mn-ea"/>
                          <a:cs typeface="+mn-cs"/>
                        </a:rPr>
                        <a:t>Unsure if I can deliver trainings to build capacity of community members.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lvl="0"/>
                      <a:r>
                        <a:rPr lang="en-US" sz="1800" kern="1200" dirty="0">
                          <a:solidFill>
                            <a:schemeClr val="dk1"/>
                          </a:solidFill>
                          <a:effectLst/>
                          <a:latin typeface="Century Gothic" panose="020B0502020202020204" pitchFamily="34" charset="0"/>
                          <a:ea typeface="+mn-ea"/>
                          <a:cs typeface="+mn-cs"/>
                        </a:rPr>
                        <a:t>Can deliver trainings to teach community members about the outbreak but not to identify and address issues. </a:t>
                      </a:r>
                    </a:p>
                  </a:txBody>
                  <a:tcPr marL="7144" marR="7144" marT="7144" marB="0">
                    <a:solidFill>
                      <a:schemeClr val="bg2"/>
                    </a:solidFill>
                  </a:tcPr>
                </a:tc>
                <a:tc>
                  <a:txBody>
                    <a:bodyPr/>
                    <a:lstStyle/>
                    <a:p>
                      <a:pPr lvl="0"/>
                      <a:r>
                        <a:rPr lang="en-US" sz="1800" kern="1200" dirty="0">
                          <a:solidFill>
                            <a:schemeClr val="dk1"/>
                          </a:solidFill>
                          <a:effectLst/>
                          <a:latin typeface="Century Gothic" panose="020B0502020202020204" pitchFamily="34" charset="0"/>
                          <a:ea typeface="+mn-ea"/>
                          <a:cs typeface="+mn-cs"/>
                        </a:rPr>
                        <a:t>Can deliver trainings to teach community members about the outbreak and identify issues but not how to address issues. </a:t>
                      </a:r>
                    </a:p>
                  </a:txBody>
                  <a:tcPr marL="7144" marR="7144" marT="7144" marB="0">
                    <a:solidFill>
                      <a:schemeClr val="bg2"/>
                    </a:solidFill>
                  </a:tcPr>
                </a:tc>
                <a:tc>
                  <a:txBody>
                    <a:bodyPr/>
                    <a:lstStyle/>
                    <a:p>
                      <a:pPr algn="l" fontAlgn="t"/>
                      <a:r>
                        <a:rPr lang="en-US" sz="1800" kern="1200" dirty="0">
                          <a:solidFill>
                            <a:schemeClr val="dk1"/>
                          </a:solidFill>
                          <a:effectLst/>
                          <a:latin typeface="Century Gothic" panose="020B0502020202020204" pitchFamily="34" charset="0"/>
                          <a:ea typeface="+mn-ea"/>
                          <a:cs typeface="+mn-cs"/>
                        </a:rPr>
                        <a:t>Can deliver trainings to teach community members about the outbreak and identify and address issues.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69050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0"/>
            <a:ext cx="11188700" cy="810281"/>
          </a:xfrm>
        </p:spPr>
        <p:txBody>
          <a:bodyPr anchor="t">
            <a:normAutofit fontScale="90000"/>
          </a:bodyPr>
          <a:lstStyle/>
          <a:p>
            <a:r>
              <a:rPr lang="en-US" sz="3000" dirty="0">
                <a:solidFill>
                  <a:srgbClr val="002060"/>
                </a:solidFill>
                <a:latin typeface="Century Gothic" charset="0"/>
                <a:ea typeface="Century Gothic" charset="0"/>
                <a:cs typeface="Century Gothic" charset="0"/>
              </a:rPr>
              <a:t>23. Managing and Monitoring Community Volunteers</a:t>
            </a:r>
            <a:br>
              <a:rPr lang="en-US" sz="3000" dirty="0">
                <a:solidFill>
                  <a:srgbClr val="002060"/>
                </a:solidFill>
                <a:latin typeface="Century Gothic" charset="0"/>
                <a:ea typeface="Century Gothic" charset="0"/>
                <a:cs typeface="Century Gothic" charset="0"/>
              </a:rPr>
            </a:br>
            <a:br>
              <a:rPr lang="en-US" sz="3000" dirty="0">
                <a:solidFill>
                  <a:srgbClr val="002060"/>
                </a:solidFill>
                <a:latin typeface="Century Gothic" charset="0"/>
                <a:ea typeface="Century Gothic" charset="0"/>
                <a:cs typeface="Century Gothic" charset="0"/>
              </a:rPr>
            </a:br>
            <a:r>
              <a:rPr lang="en-US" sz="2200" i="1" dirty="0">
                <a:latin typeface="Century Gothic" panose="020B0502020202020204" pitchFamily="34" charset="0"/>
              </a:rPr>
              <a:t>How would you rate your skills in managing and monitoring community-based volunteers to resolve issues, ensure they have updated information, and have skills in interpersonal communication? </a:t>
            </a:r>
          </a:p>
        </p:txBody>
      </p:sp>
      <p:graphicFrame>
        <p:nvGraphicFramePr>
          <p:cNvPr id="4" name="Table 3">
            <a:extLst>
              <a:ext uri="{FF2B5EF4-FFF2-40B4-BE49-F238E27FC236}">
                <a16:creationId xmlns:a16="http://schemas.microsoft.com/office/drawing/2014/main" id="{1E066575-5C93-5B40-9C67-C844BD7448DA}"/>
              </a:ext>
            </a:extLst>
          </p:cNvPr>
          <p:cNvGraphicFramePr>
            <a:graphicFrameLocks noGrp="1"/>
          </p:cNvGraphicFramePr>
          <p:nvPr>
            <p:extLst>
              <p:ext uri="{D42A27DB-BD31-4B8C-83A1-F6EECF244321}">
                <p14:modId xmlns:p14="http://schemas.microsoft.com/office/powerpoint/2010/main" val="3763544850"/>
              </p:ext>
            </p:extLst>
          </p:nvPr>
        </p:nvGraphicFramePr>
        <p:xfrm>
          <a:off x="368300" y="1702960"/>
          <a:ext cx="11188700" cy="1753375"/>
        </p:xfrm>
        <a:graphic>
          <a:graphicData uri="http://schemas.openxmlformats.org/drawingml/2006/table">
            <a:tbl>
              <a:tblPr firstRow="1" bandRow="1">
                <a:tableStyleId>{5C22544A-7EE6-4342-B048-85BDC9FD1C3A}</a:tableStyleId>
              </a:tblPr>
              <a:tblGrid>
                <a:gridCol w="11188700">
                  <a:extLst>
                    <a:ext uri="{9D8B030D-6E8A-4147-A177-3AD203B41FA5}">
                      <a16:colId xmlns:a16="http://schemas.microsoft.com/office/drawing/2014/main" val="2430836986"/>
                    </a:ext>
                  </a:extLst>
                </a:gridCol>
              </a:tblGrid>
              <a:tr h="4655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Century Gothic" panose="020B0502020202020204" pitchFamily="34" charset="0"/>
                        </a:rPr>
                        <a:t>Guidelines</a:t>
                      </a:r>
                    </a:p>
                  </a:txBody>
                  <a:tcPr marL="68580" marR="68580" marT="34290" marB="34290">
                    <a:solidFill>
                      <a:srgbClr val="012377"/>
                    </a:solidFill>
                  </a:tcPr>
                </a:tc>
                <a:extLst>
                  <a:ext uri="{0D108BD9-81ED-4DB2-BD59-A6C34878D82A}">
                    <a16:rowId xmlns:a16="http://schemas.microsoft.com/office/drawing/2014/main" val="133040985"/>
                  </a:ext>
                </a:extLst>
              </a:tr>
              <a:tr h="1230544">
                <a:tc>
                  <a:txBody>
                    <a:bodyPr/>
                    <a:lstStyle/>
                    <a:p>
                      <a:r>
                        <a:rPr lang="en-US" sz="1600" dirty="0">
                          <a:latin typeface="Century Gothic" panose="020B0502020202020204" pitchFamily="34" charset="0"/>
                        </a:rPr>
                        <a:t>This requires not only training volunteers but ensuring the quality of activities in communities. This may include conducting supportive supervision to ensure fidelity to program design, additional capacity building activities for volunteers who are struggling to conduct activities effectively. Also includes creating an implementation plan and monitoring that the implementation is sound, and adapting program design when issues such as new information about the outbreak arises or making mid-course corrections to improve implementation. </a:t>
                      </a:r>
                    </a:p>
                  </a:txBody>
                  <a:tcPr marL="68580" marR="68580" marT="34290" marB="34290">
                    <a:solidFill>
                      <a:schemeClr val="bg1">
                        <a:lumMod val="95000"/>
                      </a:schemeClr>
                    </a:solidFill>
                  </a:tcPr>
                </a:tc>
                <a:extLst>
                  <a:ext uri="{0D108BD9-81ED-4DB2-BD59-A6C34878D82A}">
                    <a16:rowId xmlns:a16="http://schemas.microsoft.com/office/drawing/2014/main" val="2658991957"/>
                  </a:ext>
                </a:extLst>
              </a:tr>
            </a:tbl>
          </a:graphicData>
        </a:graphic>
      </p:graphicFrame>
      <p:graphicFrame>
        <p:nvGraphicFramePr>
          <p:cNvPr id="5" name="Content Placeholder 4">
            <a:extLst>
              <a:ext uri="{FF2B5EF4-FFF2-40B4-BE49-F238E27FC236}">
                <a16:creationId xmlns:a16="http://schemas.microsoft.com/office/drawing/2014/main" id="{8822FF2E-AF79-0D76-52CB-20C6BD3C5F9D}"/>
              </a:ext>
            </a:extLst>
          </p:cNvPr>
          <p:cNvGraphicFramePr>
            <a:graphicFrameLocks/>
          </p:cNvGraphicFramePr>
          <p:nvPr>
            <p:extLst>
              <p:ext uri="{D42A27DB-BD31-4B8C-83A1-F6EECF244321}">
                <p14:modId xmlns:p14="http://schemas.microsoft.com/office/powerpoint/2010/main" val="2259740801"/>
              </p:ext>
            </p:extLst>
          </p:nvPr>
        </p:nvGraphicFramePr>
        <p:xfrm>
          <a:off x="368300" y="3543300"/>
          <a:ext cx="11188700" cy="3072384"/>
        </p:xfrm>
        <a:graphic>
          <a:graphicData uri="http://schemas.openxmlformats.org/drawingml/2006/table">
            <a:tbl>
              <a:tblPr firstRow="1" bandRow="1">
                <a:tableStyleId>{5C22544A-7EE6-4342-B048-85BDC9FD1C3A}</a:tableStyleId>
              </a:tblPr>
              <a:tblGrid>
                <a:gridCol w="2237740">
                  <a:extLst>
                    <a:ext uri="{9D8B030D-6E8A-4147-A177-3AD203B41FA5}">
                      <a16:colId xmlns:a16="http://schemas.microsoft.com/office/drawing/2014/main" val="20000"/>
                    </a:ext>
                  </a:extLst>
                </a:gridCol>
                <a:gridCol w="2537300">
                  <a:extLst>
                    <a:ext uri="{9D8B030D-6E8A-4147-A177-3AD203B41FA5}">
                      <a16:colId xmlns:a16="http://schemas.microsoft.com/office/drawing/2014/main" val="20001"/>
                    </a:ext>
                  </a:extLst>
                </a:gridCol>
                <a:gridCol w="2483533">
                  <a:extLst>
                    <a:ext uri="{9D8B030D-6E8A-4147-A177-3AD203B41FA5}">
                      <a16:colId xmlns:a16="http://schemas.microsoft.com/office/drawing/2014/main" val="20002"/>
                    </a:ext>
                  </a:extLst>
                </a:gridCol>
                <a:gridCol w="2470731">
                  <a:extLst>
                    <a:ext uri="{9D8B030D-6E8A-4147-A177-3AD203B41FA5}">
                      <a16:colId xmlns:a16="http://schemas.microsoft.com/office/drawing/2014/main" val="485119141"/>
                    </a:ext>
                  </a:extLst>
                </a:gridCol>
                <a:gridCol w="1459396">
                  <a:extLst>
                    <a:ext uri="{9D8B030D-6E8A-4147-A177-3AD203B41FA5}">
                      <a16:colId xmlns:a16="http://schemas.microsoft.com/office/drawing/2014/main" val="2842744141"/>
                    </a:ext>
                  </a:extLst>
                </a:gridCol>
              </a:tblGrid>
              <a:tr h="312624">
                <a:tc gridSpan="5">
                  <a:txBody>
                    <a:bodyPr/>
                    <a:lstStyle/>
                    <a:p>
                      <a:pPr algn="ctr"/>
                      <a:r>
                        <a:rPr lang="en-US" sz="1600" b="0" dirty="0">
                          <a:latin typeface="Century Gothic"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pPr algn="ctr"/>
                      <a:endParaRPr lang="en-US" sz="1600" b="0" dirty="0">
                        <a:latin typeface="Century Gothic" charset="0"/>
                        <a:ea typeface="Century Gothic" charset="0"/>
                        <a:cs typeface="Century Gothic" charset="0"/>
                      </a:endParaRPr>
                    </a:p>
                  </a:txBody>
                  <a:tcPr marL="68580" marR="68580" marT="34290" marB="34290" anchor="ctr">
                    <a:solidFill>
                      <a:srgbClr val="012377"/>
                    </a:solidFill>
                  </a:tcPr>
                </a:tc>
                <a:extLst>
                  <a:ext uri="{0D108BD9-81ED-4DB2-BD59-A6C34878D82A}">
                    <a16:rowId xmlns:a16="http://schemas.microsoft.com/office/drawing/2014/main" val="10000"/>
                  </a:ext>
                </a:extLst>
              </a:tr>
              <a:tr h="556622">
                <a:tc>
                  <a:txBody>
                    <a:bodyPr/>
                    <a:lstStyle/>
                    <a:p>
                      <a:pPr algn="ctr"/>
                      <a:r>
                        <a:rPr lang="en-US" sz="1600" b="0" dirty="0">
                          <a:solidFill>
                            <a:schemeClr val="bg1"/>
                          </a:solidFill>
                          <a:latin typeface="Century Gothic" panose="020B0502020202020204" pitchFamily="34" charset="0"/>
                          <a:ea typeface="Wingdings" charset="2"/>
                          <a:cs typeface="Wingdings" charset="2"/>
                        </a:rPr>
                        <a:t>1: Limited</a:t>
                      </a:r>
                    </a:p>
                  </a:txBody>
                  <a:tcPr marL="68580" marR="68580" marT="34290" marB="34290" anchor="ctr">
                    <a:solidFill>
                      <a:srgbClr val="012377"/>
                    </a:solidFill>
                  </a:tcPr>
                </a:tc>
                <a:tc>
                  <a:txBody>
                    <a:bodyPr/>
                    <a:lstStyle/>
                    <a:p>
                      <a:pPr algn="ctr"/>
                      <a:r>
                        <a:rPr lang="en-US" sz="1600" b="0" dirty="0">
                          <a:solidFill>
                            <a:schemeClr val="bg1"/>
                          </a:solidFill>
                          <a:latin typeface="Century Gothic" panose="020B0502020202020204" pitchFamily="34" charset="0"/>
                          <a:ea typeface="Wingdings" charset="2"/>
                          <a:cs typeface="Wingdings" charset="2"/>
                        </a:rPr>
                        <a:t>2: Novice</a:t>
                      </a:r>
                    </a:p>
                  </a:txBody>
                  <a:tcPr marL="68580" marR="68580" marT="34290" marB="34290" anchor="ctr">
                    <a:solidFill>
                      <a:srgbClr val="012377"/>
                    </a:solidFill>
                  </a:tcPr>
                </a:tc>
                <a:tc>
                  <a:txBody>
                    <a:bodyPr/>
                    <a:lstStyle/>
                    <a:p>
                      <a:pPr algn="ctr"/>
                      <a:r>
                        <a:rPr lang="en-US" sz="1600" b="0" dirty="0">
                          <a:solidFill>
                            <a:schemeClr val="bg1"/>
                          </a:solidFill>
                          <a:latin typeface="Century Gothic" panose="020B0502020202020204" pitchFamily="34" charset="0"/>
                          <a:ea typeface="Wingdings" charset="2"/>
                          <a:cs typeface="Wingdings" charset="2"/>
                        </a:rPr>
                        <a:t>3: Experienced</a:t>
                      </a:r>
                    </a:p>
                  </a:txBody>
                  <a:tcPr marL="68580" marR="68580" marT="34290" marB="34290" anchor="ctr">
                    <a:solidFill>
                      <a:srgbClr val="012377"/>
                    </a:solidFill>
                  </a:tcPr>
                </a:tc>
                <a:tc>
                  <a:txBody>
                    <a:bodyPr/>
                    <a:lstStyle/>
                    <a:p>
                      <a:pPr algn="ctr"/>
                      <a:r>
                        <a:rPr lang="en-US" sz="1600" b="0" dirty="0">
                          <a:solidFill>
                            <a:schemeClr val="bg1"/>
                          </a:solidFill>
                          <a:latin typeface="Century Gothic" panose="020B0502020202020204" pitchFamily="34" charset="0"/>
                          <a:ea typeface="Wingdings" charset="2"/>
                          <a:cs typeface="Wingdings" charset="2"/>
                        </a:rPr>
                        <a:t>4: Expert</a:t>
                      </a:r>
                    </a:p>
                  </a:txBody>
                  <a:tcPr marL="68580" marR="68580" marT="34290" marB="34290" anchor="ctr">
                    <a:solidFill>
                      <a:srgbClr val="012377"/>
                    </a:solidFill>
                  </a:tcPr>
                </a:tc>
                <a:tc>
                  <a:txBody>
                    <a:bodyPr/>
                    <a:lstStyle/>
                    <a:p>
                      <a:pPr algn="ctr"/>
                      <a:r>
                        <a:rPr lang="en-US" sz="1600" b="0" dirty="0">
                          <a:solidFill>
                            <a:schemeClr val="bg1"/>
                          </a:solidFill>
                          <a:latin typeface="Century Gothic" panose="020B0502020202020204" pitchFamily="34" charset="0"/>
                          <a:ea typeface="Wingdings" charset="2"/>
                          <a:cs typeface="Wingdings" charset="2"/>
                        </a:rPr>
                        <a:t>Individual Score</a:t>
                      </a:r>
                    </a:p>
                  </a:txBody>
                  <a:tcPr marL="68580" marR="68580" marT="34290" marB="34290" anchor="ctr">
                    <a:solidFill>
                      <a:srgbClr val="012377"/>
                    </a:solidFill>
                  </a:tcPr>
                </a:tc>
                <a:extLst>
                  <a:ext uri="{0D108BD9-81ED-4DB2-BD59-A6C34878D82A}">
                    <a16:rowId xmlns:a16="http://schemas.microsoft.com/office/drawing/2014/main" val="10001"/>
                  </a:ext>
                </a:extLst>
              </a:tr>
              <a:tr h="2203138">
                <a:tc>
                  <a:txBody>
                    <a:bodyPr/>
                    <a:lstStyle/>
                    <a:p>
                      <a:pPr algn="l" fontAlgn="t"/>
                      <a:r>
                        <a:rPr lang="en-US" sz="1600" kern="1200" dirty="0">
                          <a:solidFill>
                            <a:schemeClr val="dk1"/>
                          </a:solidFill>
                          <a:effectLst/>
                          <a:latin typeface="Century Gothic" panose="020B0502020202020204" pitchFamily="34" charset="0"/>
                          <a:ea typeface="+mn-ea"/>
                          <a:cs typeface="+mn-cs"/>
                        </a:rPr>
                        <a:t>I can conduct trainings for volunteers, but I do not conduct monitoring and supportive supervision. </a:t>
                      </a:r>
                      <a:endParaRPr lang="en-US" sz="16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lvl="0" algn="l"/>
                      <a:r>
                        <a:rPr lang="en-US" sz="1600" kern="1200" dirty="0">
                          <a:solidFill>
                            <a:schemeClr val="dk1"/>
                          </a:solidFill>
                          <a:effectLst/>
                          <a:latin typeface="Century Gothic" panose="020B0502020202020204" pitchFamily="34" charset="0"/>
                          <a:ea typeface="+mn-ea"/>
                          <a:cs typeface="+mn-cs"/>
                        </a:rPr>
                        <a:t>In addition to training volunteers, I have some experience is identifying implementation issues and conducting supportive capacity strengthening. </a:t>
                      </a:r>
                    </a:p>
                  </a:txBody>
                  <a:tcPr marL="7144" marR="7144" marT="7144" marB="0">
                    <a:solidFill>
                      <a:schemeClr val="bg2"/>
                    </a:solidFill>
                  </a:tcPr>
                </a:tc>
                <a:tc>
                  <a:txBody>
                    <a:bodyPr/>
                    <a:lstStyle/>
                    <a:p>
                      <a:pPr algn="l" fontAlgn="t"/>
                      <a:r>
                        <a:rPr lang="en-US" sz="1600" b="0" i="0" u="none" strike="noStrike" dirty="0">
                          <a:solidFill>
                            <a:srgbClr val="000000"/>
                          </a:solidFill>
                          <a:effectLst/>
                          <a:latin typeface="Century Gothic" panose="020B0502020202020204" pitchFamily="34" charset="0"/>
                        </a:rPr>
                        <a:t>I develop sound implementation plans with key moments to monitor the fidelity of volunteer activities and provide supportive capacity strengthening to improve implementation. </a:t>
                      </a:r>
                    </a:p>
                  </a:txBody>
                  <a:tcPr marL="7144" marR="7144" marT="7144" marB="0">
                    <a:solidFill>
                      <a:schemeClr val="bg2"/>
                    </a:solidFill>
                  </a:tcPr>
                </a:tc>
                <a:tc>
                  <a:txBody>
                    <a:bodyPr/>
                    <a:lstStyle/>
                    <a:p>
                      <a:pPr algn="l" fontAlgn="t"/>
                      <a:r>
                        <a:rPr lang="en-US" sz="1600" kern="1200" dirty="0">
                          <a:solidFill>
                            <a:schemeClr val="dk1"/>
                          </a:solidFill>
                          <a:effectLst/>
                          <a:latin typeface="Century Gothic" panose="020B0502020202020204" pitchFamily="34" charset="0"/>
                          <a:ea typeface="+mn-ea"/>
                          <a:cs typeface="+mn-cs"/>
                        </a:rPr>
                        <a:t>I can design and manage monitoring systems to ensure program fidelity, identify specific problematic issues, and design capacity strengthening interventions to address those capacity gaps.  </a:t>
                      </a:r>
                      <a:endParaRPr lang="en-US" sz="16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t"/>
                      <a:endParaRPr lang="en-US" sz="1600" b="0" i="0" u="none" strike="noStrike" dirty="0">
                        <a:solidFill>
                          <a:srgbClr val="000000"/>
                        </a:solidFill>
                        <a:effectLst/>
                        <a:latin typeface="Century Gothic" panose="020B0502020202020204" pitchFamily="34" charset="0"/>
                      </a:endParaRPr>
                    </a:p>
                    <a:p>
                      <a:pPr algn="ctr" fontAlgn="t"/>
                      <a:endParaRPr lang="en-US" sz="1600" b="0" i="0" u="none" strike="noStrike" dirty="0">
                        <a:solidFill>
                          <a:srgbClr val="000000"/>
                        </a:solidFill>
                        <a:effectLst/>
                        <a:latin typeface="Century Gothic" panose="020B0502020202020204" pitchFamily="34" charset="0"/>
                      </a:endParaRPr>
                    </a:p>
                    <a:p>
                      <a:pPr algn="ctr" fontAlgn="t"/>
                      <a:endParaRPr lang="en-US" sz="1600" b="0" i="0" u="none" strike="noStrike" dirty="0">
                        <a:solidFill>
                          <a:srgbClr val="000000"/>
                        </a:solidFill>
                        <a:effectLst/>
                        <a:latin typeface="Century Gothic" panose="020B0502020202020204" pitchFamily="34" charset="0"/>
                      </a:endParaRPr>
                    </a:p>
                    <a:p>
                      <a:pPr algn="ctr" fontAlgn="t"/>
                      <a:endParaRPr lang="en-US" sz="1600" b="0" i="0" u="none" strike="noStrike" dirty="0">
                        <a:solidFill>
                          <a:srgbClr val="000000"/>
                        </a:solidFill>
                        <a:effectLst/>
                        <a:latin typeface="Century Gothic" panose="020B0502020202020204" pitchFamily="34" charset="0"/>
                      </a:endParaRPr>
                    </a:p>
                    <a:p>
                      <a:pPr algn="ctr" fontAlgn="t"/>
                      <a:endParaRPr lang="en-US" sz="16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1304910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37987"/>
            <a:ext cx="11404600" cy="810281"/>
          </a:xfrm>
        </p:spPr>
        <p:txBody>
          <a:bodyPr anchor="t">
            <a:normAutofit fontScale="90000"/>
          </a:bodyPr>
          <a:lstStyle/>
          <a:p>
            <a:r>
              <a:rPr lang="en-US" sz="3000" dirty="0">
                <a:solidFill>
                  <a:srgbClr val="002060"/>
                </a:solidFill>
                <a:latin typeface="Century Gothic" charset="0"/>
                <a:ea typeface="Century Gothic" charset="0"/>
                <a:cs typeface="Century Gothic" charset="0"/>
              </a:rPr>
              <a:t>24. Monitoring and Evaluating RCCE</a:t>
            </a:r>
            <a:br>
              <a:rPr lang="en-US" sz="3000" dirty="0">
                <a:solidFill>
                  <a:srgbClr val="002060"/>
                </a:solidFill>
                <a:highlight>
                  <a:srgbClr val="FFFF00"/>
                </a:highlight>
                <a:latin typeface="Century Gothic" charset="0"/>
                <a:ea typeface="Century Gothic" charset="0"/>
                <a:cs typeface="Century Gothic" charset="0"/>
              </a:rPr>
            </a:br>
            <a:br>
              <a:rPr lang="en-US" sz="3000" dirty="0">
                <a:solidFill>
                  <a:srgbClr val="002060"/>
                </a:solidFill>
                <a:highlight>
                  <a:srgbClr val="FFFF00"/>
                </a:highlight>
                <a:latin typeface="Century Gothic" charset="0"/>
                <a:ea typeface="Century Gothic" charset="0"/>
                <a:cs typeface="Century Gothic" charset="0"/>
              </a:rPr>
            </a:br>
            <a:r>
              <a:rPr lang="en-US" sz="2400" i="1" dirty="0">
                <a:latin typeface="Century Gothic" panose="020B0502020202020204" pitchFamily="34" charset="0"/>
              </a:rPr>
              <a:t>To what degree are you able to develop RCCE indicators and monitoring and evaluation (M&amp;E) plans, tools, and templates? </a:t>
            </a:r>
          </a:p>
        </p:txBody>
      </p:sp>
      <p:graphicFrame>
        <p:nvGraphicFramePr>
          <p:cNvPr id="4" name="Table 3">
            <a:extLst>
              <a:ext uri="{FF2B5EF4-FFF2-40B4-BE49-F238E27FC236}">
                <a16:creationId xmlns:a16="http://schemas.microsoft.com/office/drawing/2014/main" id="{1E066575-5C93-5B40-9C67-C844BD7448DA}"/>
              </a:ext>
            </a:extLst>
          </p:cNvPr>
          <p:cNvGraphicFramePr>
            <a:graphicFrameLocks noGrp="1"/>
          </p:cNvGraphicFramePr>
          <p:nvPr>
            <p:extLst>
              <p:ext uri="{D42A27DB-BD31-4B8C-83A1-F6EECF244321}">
                <p14:modId xmlns:p14="http://schemas.microsoft.com/office/powerpoint/2010/main" val="2118772838"/>
              </p:ext>
            </p:extLst>
          </p:nvPr>
        </p:nvGraphicFramePr>
        <p:xfrm>
          <a:off x="342900" y="1705783"/>
          <a:ext cx="11404600" cy="960120"/>
        </p:xfrm>
        <a:graphic>
          <a:graphicData uri="http://schemas.openxmlformats.org/drawingml/2006/table">
            <a:tbl>
              <a:tblPr firstRow="1" bandRow="1">
                <a:tableStyleId>{5C22544A-7EE6-4342-B048-85BDC9FD1C3A}</a:tableStyleId>
              </a:tblPr>
              <a:tblGrid>
                <a:gridCol w="11404600">
                  <a:extLst>
                    <a:ext uri="{9D8B030D-6E8A-4147-A177-3AD203B41FA5}">
                      <a16:colId xmlns:a16="http://schemas.microsoft.com/office/drawing/2014/main" val="2430836986"/>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Century Gothic" panose="020B0502020202020204" pitchFamily="34" charset="0"/>
                        </a:rPr>
                        <a:t>Guidelines</a:t>
                      </a:r>
                    </a:p>
                  </a:txBody>
                  <a:tcPr marL="68580" marR="68580" marT="34290" marB="34290">
                    <a:solidFill>
                      <a:srgbClr val="012377"/>
                    </a:solidFill>
                  </a:tcPr>
                </a:tc>
                <a:extLst>
                  <a:ext uri="{0D108BD9-81ED-4DB2-BD59-A6C34878D82A}">
                    <a16:rowId xmlns:a16="http://schemas.microsoft.com/office/drawing/2014/main" val="133040985"/>
                  </a:ext>
                </a:extLst>
              </a:tr>
              <a:tr h="0">
                <a:tc>
                  <a:txBody>
                    <a:bodyPr/>
                    <a:lstStyle/>
                    <a:p>
                      <a:r>
                        <a:rPr lang="en-US" sz="1800" dirty="0">
                          <a:latin typeface="Century Gothic" panose="020B0502020202020204" pitchFamily="34" charset="0"/>
                        </a:rPr>
                        <a:t>M&amp;E includes the selection, adaptation or design of RCCE indicators, the design of plans, tools and templates to facilitate the implementation of data collection and analyze that data. </a:t>
                      </a:r>
                    </a:p>
                  </a:txBody>
                  <a:tcPr marL="68580" marR="68580" marT="34290" marB="34290">
                    <a:solidFill>
                      <a:schemeClr val="bg1">
                        <a:lumMod val="95000"/>
                      </a:schemeClr>
                    </a:solidFill>
                  </a:tcPr>
                </a:tc>
                <a:extLst>
                  <a:ext uri="{0D108BD9-81ED-4DB2-BD59-A6C34878D82A}">
                    <a16:rowId xmlns:a16="http://schemas.microsoft.com/office/drawing/2014/main" val="2658991957"/>
                  </a:ext>
                </a:extLst>
              </a:tr>
            </a:tbl>
          </a:graphicData>
        </a:graphic>
      </p:graphicFrame>
      <p:graphicFrame>
        <p:nvGraphicFramePr>
          <p:cNvPr id="5" name="Content Placeholder 4">
            <a:extLst>
              <a:ext uri="{FF2B5EF4-FFF2-40B4-BE49-F238E27FC236}">
                <a16:creationId xmlns:a16="http://schemas.microsoft.com/office/drawing/2014/main" id="{8822FF2E-AF79-0D76-52CB-20C6BD3C5F9D}"/>
              </a:ext>
            </a:extLst>
          </p:cNvPr>
          <p:cNvGraphicFramePr>
            <a:graphicFrameLocks/>
          </p:cNvGraphicFramePr>
          <p:nvPr>
            <p:extLst>
              <p:ext uri="{D42A27DB-BD31-4B8C-83A1-F6EECF244321}">
                <p14:modId xmlns:p14="http://schemas.microsoft.com/office/powerpoint/2010/main" val="116324512"/>
              </p:ext>
            </p:extLst>
          </p:nvPr>
        </p:nvGraphicFramePr>
        <p:xfrm>
          <a:off x="342900" y="2958494"/>
          <a:ext cx="11404600" cy="3710464"/>
        </p:xfrm>
        <a:graphic>
          <a:graphicData uri="http://schemas.openxmlformats.org/drawingml/2006/table">
            <a:tbl>
              <a:tblPr firstRow="1" bandRow="1">
                <a:tableStyleId>{5C22544A-7EE6-4342-B048-85BDC9FD1C3A}</a:tableStyleId>
              </a:tblPr>
              <a:tblGrid>
                <a:gridCol w="2280920">
                  <a:extLst>
                    <a:ext uri="{9D8B030D-6E8A-4147-A177-3AD203B41FA5}">
                      <a16:colId xmlns:a16="http://schemas.microsoft.com/office/drawing/2014/main" val="20000"/>
                    </a:ext>
                  </a:extLst>
                </a:gridCol>
                <a:gridCol w="2280920">
                  <a:extLst>
                    <a:ext uri="{9D8B030D-6E8A-4147-A177-3AD203B41FA5}">
                      <a16:colId xmlns:a16="http://schemas.microsoft.com/office/drawing/2014/main" val="20001"/>
                    </a:ext>
                  </a:extLst>
                </a:gridCol>
                <a:gridCol w="2804160">
                  <a:extLst>
                    <a:ext uri="{9D8B030D-6E8A-4147-A177-3AD203B41FA5}">
                      <a16:colId xmlns:a16="http://schemas.microsoft.com/office/drawing/2014/main" val="20002"/>
                    </a:ext>
                  </a:extLst>
                </a:gridCol>
                <a:gridCol w="2463800">
                  <a:extLst>
                    <a:ext uri="{9D8B030D-6E8A-4147-A177-3AD203B41FA5}">
                      <a16:colId xmlns:a16="http://schemas.microsoft.com/office/drawing/2014/main" val="485119141"/>
                    </a:ext>
                  </a:extLst>
                </a:gridCol>
                <a:gridCol w="1574800">
                  <a:extLst>
                    <a:ext uri="{9D8B030D-6E8A-4147-A177-3AD203B41FA5}">
                      <a16:colId xmlns:a16="http://schemas.microsoft.com/office/drawing/2014/main" val="2842744141"/>
                    </a:ext>
                  </a:extLst>
                </a:gridCol>
              </a:tblGrid>
              <a:tr h="312624">
                <a:tc gridSpan="5">
                  <a:txBody>
                    <a:bodyPr/>
                    <a:lstStyle/>
                    <a:p>
                      <a:pPr algn="ctr"/>
                      <a:r>
                        <a:rPr lang="en-US" sz="1800" b="0" dirty="0">
                          <a:latin typeface="Century Gothic" panose="020B0502020202020204" pitchFamily="34" charset="0"/>
                          <a:ea typeface="Century Gothic" charset="0"/>
                          <a:cs typeface="Century Gothic" charset="0"/>
                        </a:rPr>
                        <a:t>Level of Capacity</a:t>
                      </a:r>
                    </a:p>
                  </a:txBody>
                  <a:tcPr marL="68580" marR="68580" marT="34290" marB="34290" anchor="ctr">
                    <a:solidFill>
                      <a:srgbClr val="012377"/>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pPr algn="ctr"/>
                      <a:endParaRPr lang="en-US" sz="1600" b="0" dirty="0">
                        <a:latin typeface="Century Gothic" charset="0"/>
                        <a:ea typeface="Century Gothic" charset="0"/>
                        <a:cs typeface="Century Gothic" charset="0"/>
                      </a:endParaRPr>
                    </a:p>
                  </a:txBody>
                  <a:tcPr marL="68580" marR="68580" marT="34290" marB="34290" anchor="ctr">
                    <a:solidFill>
                      <a:srgbClr val="012377"/>
                    </a:solidFill>
                  </a:tcPr>
                </a:tc>
                <a:extLst>
                  <a:ext uri="{0D108BD9-81ED-4DB2-BD59-A6C34878D82A}">
                    <a16:rowId xmlns:a16="http://schemas.microsoft.com/office/drawing/2014/main" val="10000"/>
                  </a:ext>
                </a:extLst>
              </a:tr>
              <a:tr h="312624">
                <a:tc>
                  <a:txBody>
                    <a:bodyPr/>
                    <a:lstStyle/>
                    <a:p>
                      <a:pPr algn="ctr"/>
                      <a:r>
                        <a:rPr lang="en-US" sz="1800" b="0" dirty="0">
                          <a:solidFill>
                            <a:schemeClr val="bg1"/>
                          </a:solidFill>
                          <a:latin typeface="Century Gothic" panose="020B0502020202020204" pitchFamily="34" charset="0"/>
                          <a:ea typeface="Wingdings" charset="2"/>
                          <a:cs typeface="Wingdings" charset="2"/>
                        </a:rPr>
                        <a:t>1: Limited</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2: Novice</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3: Experienced</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4: Expert</a:t>
                      </a:r>
                    </a:p>
                  </a:txBody>
                  <a:tcPr marL="68580" marR="68580" marT="34290" marB="34290" anchor="ctr">
                    <a:solidFill>
                      <a:srgbClr val="012377"/>
                    </a:solidFill>
                  </a:tcPr>
                </a:tc>
                <a:tc>
                  <a:txBody>
                    <a:bodyPr/>
                    <a:lstStyle/>
                    <a:p>
                      <a:pPr algn="ctr"/>
                      <a:r>
                        <a:rPr lang="en-US" sz="1800" b="0" dirty="0">
                          <a:solidFill>
                            <a:schemeClr val="bg1"/>
                          </a:solidFill>
                          <a:latin typeface="Century Gothic" panose="020B0502020202020204" pitchFamily="34" charset="0"/>
                          <a:ea typeface="Wingdings" charset="2"/>
                          <a:cs typeface="Wingdings" charset="2"/>
                        </a:rPr>
                        <a:t>Individual Score</a:t>
                      </a:r>
                    </a:p>
                  </a:txBody>
                  <a:tcPr marL="68580" marR="68580" marT="34290" marB="34290" anchor="ctr">
                    <a:solidFill>
                      <a:srgbClr val="012377"/>
                    </a:solidFill>
                  </a:tcPr>
                </a:tc>
                <a:extLst>
                  <a:ext uri="{0D108BD9-81ED-4DB2-BD59-A6C34878D82A}">
                    <a16:rowId xmlns:a16="http://schemas.microsoft.com/office/drawing/2014/main" val="10001"/>
                  </a:ext>
                </a:extLst>
              </a:tr>
              <a:tr h="2447137">
                <a:tc>
                  <a:txBody>
                    <a:bodyPr/>
                    <a:lstStyle/>
                    <a:p>
                      <a:pPr algn="l" fontAlgn="t"/>
                      <a:r>
                        <a:rPr lang="en-US" sz="1800" kern="1200" dirty="0">
                          <a:solidFill>
                            <a:schemeClr val="dk1"/>
                          </a:solidFill>
                          <a:effectLst/>
                          <a:latin typeface="Century Gothic" panose="020B0502020202020204" pitchFamily="34" charset="0"/>
                          <a:ea typeface="+mn-ea"/>
                          <a:cs typeface="+mn-cs"/>
                        </a:rPr>
                        <a:t>I do not have the capacity to conduct M&amp;E for RCCE.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lvl="0" algn="l"/>
                      <a:r>
                        <a:rPr lang="en-US" sz="1800" kern="1200" dirty="0">
                          <a:solidFill>
                            <a:schemeClr val="dk1"/>
                          </a:solidFill>
                          <a:effectLst/>
                          <a:latin typeface="Century Gothic" panose="020B0502020202020204" pitchFamily="34" charset="0"/>
                          <a:ea typeface="+mn-ea"/>
                          <a:cs typeface="+mn-cs"/>
                        </a:rPr>
                        <a:t>I have a basic idea and used templates, tools and indicators for monitoring of RCCE programming. </a:t>
                      </a:r>
                    </a:p>
                  </a:txBody>
                  <a:tcPr marL="7144" marR="7144" marT="7144" marB="0">
                    <a:solidFill>
                      <a:schemeClr val="bg2"/>
                    </a:solidFill>
                  </a:tcPr>
                </a:tc>
                <a:tc>
                  <a:txBody>
                    <a:bodyPr/>
                    <a:lstStyle/>
                    <a:p>
                      <a:pPr algn="l" fontAlgn="t"/>
                      <a:r>
                        <a:rPr lang="en-US" sz="1800" b="0" i="0" u="none" strike="noStrike" dirty="0">
                          <a:solidFill>
                            <a:srgbClr val="000000"/>
                          </a:solidFill>
                          <a:effectLst/>
                          <a:latin typeface="Century Gothic" panose="020B0502020202020204" pitchFamily="34" charset="0"/>
                        </a:rPr>
                        <a:t>I can build an RCCE monitoring plan and identify and adapt potential indicators, tools and templates for RCCE program monitoring. I have some experience with using tools and templates for RCCE program evaluation. </a:t>
                      </a:r>
                    </a:p>
                  </a:txBody>
                  <a:tcPr marL="7144" marR="7144" marT="7144" marB="0">
                    <a:solidFill>
                      <a:schemeClr val="bg2"/>
                    </a:solidFill>
                  </a:tcPr>
                </a:tc>
                <a:tc>
                  <a:txBody>
                    <a:bodyPr/>
                    <a:lstStyle/>
                    <a:p>
                      <a:pPr algn="l" fontAlgn="t"/>
                      <a:r>
                        <a:rPr lang="en-US" sz="1800" kern="1200" dirty="0">
                          <a:solidFill>
                            <a:schemeClr val="dk1"/>
                          </a:solidFill>
                          <a:effectLst/>
                          <a:latin typeface="Century Gothic" panose="020B0502020202020204" pitchFamily="34" charset="0"/>
                          <a:ea typeface="+mn-ea"/>
                          <a:cs typeface="+mn-cs"/>
                        </a:rPr>
                        <a:t>I can design and manage RCCE M&amp;E systems (templates, tools, and  indicators) to ensure program fidelity, adapt programming as need, and measure impact of behavior change activities. </a:t>
                      </a:r>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tc>
                  <a:txBody>
                    <a:bodyPr/>
                    <a:lstStyle/>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p>
                      <a:pPr algn="ctr" fontAlgn="t"/>
                      <a:endParaRPr lang="en-US" sz="1800" b="0" i="0" u="none" strike="noStrike" dirty="0">
                        <a:solidFill>
                          <a:srgbClr val="000000"/>
                        </a:solidFill>
                        <a:effectLst/>
                        <a:latin typeface="Century Gothic" panose="020B0502020202020204" pitchFamily="34" charset="0"/>
                      </a:endParaRPr>
                    </a:p>
                  </a:txBody>
                  <a:tcPr marL="7144" marR="7144" marT="7144" marB="0">
                    <a:solidFill>
                      <a:schemeClr val="bg2"/>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01318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a:extLst>
              <a:ext uri="{FF2B5EF4-FFF2-40B4-BE49-F238E27FC236}">
                <a16:creationId xmlns:a16="http://schemas.microsoft.com/office/drawing/2014/main" id="{FC4A342B-21B9-9D5E-3D20-9C77557E05E6}"/>
              </a:ext>
            </a:extLst>
          </p:cNvPr>
          <p:cNvSpPr txBox="1"/>
          <p:nvPr/>
        </p:nvSpPr>
        <p:spPr>
          <a:xfrm>
            <a:off x="-9672" y="6615402"/>
            <a:ext cx="12241427" cy="230832"/>
          </a:xfrm>
          <a:prstGeom prst="rect">
            <a:avLst/>
          </a:prstGeom>
          <a:noFill/>
        </p:spPr>
        <p:txBody>
          <a:bodyPr wrap="square" rtlCol="0">
            <a:spAutoFit/>
          </a:bodyPr>
          <a:lstStyle/>
          <a:p>
            <a:pPr algn="ctr"/>
            <a:r>
              <a:rPr lang="en-AU" sz="900" b="1" dirty="0">
                <a:solidFill>
                  <a:srgbClr val="BA2031"/>
                </a:solidFill>
                <a:latin typeface="Lato" panose="020F0502020204030203" pitchFamily="34" charset="0"/>
                <a:ea typeface="Lato" panose="020F0502020204030203" pitchFamily="34" charset="0"/>
                <a:cs typeface="Lato" panose="020F0502020204030203" pitchFamily="34" charset="0"/>
              </a:rPr>
              <a:t>READY: </a:t>
            </a:r>
            <a:r>
              <a:rPr lang="en-AU" sz="9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Global Readiness for Major Disease Outbreak Response</a:t>
            </a:r>
            <a:endParaRPr lang="en-US" sz="9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5" name="Slide Number">
            <a:extLst>
              <a:ext uri="{FF2B5EF4-FFF2-40B4-BE49-F238E27FC236}">
                <a16:creationId xmlns:a16="http://schemas.microsoft.com/office/drawing/2014/main" id="{2374A80D-46F4-BCC4-F50D-4A46C1E5B1B9}"/>
              </a:ext>
            </a:extLst>
          </p:cNvPr>
          <p:cNvSpPr txBox="1"/>
          <p:nvPr/>
        </p:nvSpPr>
        <p:spPr>
          <a:xfrm>
            <a:off x="11213077" y="6575429"/>
            <a:ext cx="870065" cy="238527"/>
          </a:xfrm>
          <a:prstGeom prst="rect">
            <a:avLst/>
          </a:prstGeom>
          <a:noFill/>
        </p:spPr>
        <p:txBody>
          <a:bodyPr wrap="square" rtlCol="0">
            <a:spAutoFit/>
          </a:bodyPr>
          <a:lstStyle/>
          <a:p>
            <a:r>
              <a:rPr lang="en-US" sz="950" b="1" dirty="0">
                <a:solidFill>
                  <a:schemeClr val="bg1"/>
                </a:solidFill>
                <a:latin typeface="Lato" panose="020F0502020204030203" pitchFamily="34" charset="0"/>
                <a:ea typeface="Lato" panose="020F0502020204030203" pitchFamily="34" charset="0"/>
                <a:cs typeface="Lato" panose="020F0502020204030203" pitchFamily="34" charset="0"/>
              </a:rPr>
              <a:t>SLIDE TWO</a:t>
            </a:r>
          </a:p>
        </p:txBody>
      </p:sp>
      <p:sp>
        <p:nvSpPr>
          <p:cNvPr id="10" name="vertical line">
            <a:extLst>
              <a:ext uri="{FF2B5EF4-FFF2-40B4-BE49-F238E27FC236}">
                <a16:creationId xmlns:a16="http://schemas.microsoft.com/office/drawing/2014/main" id="{1FE99D2B-AF39-E6CB-A1C1-8061DB46BB9B}"/>
              </a:ext>
            </a:extLst>
          </p:cNvPr>
          <p:cNvSpPr/>
          <p:nvPr/>
        </p:nvSpPr>
        <p:spPr>
          <a:xfrm>
            <a:off x="12083141" y="0"/>
            <a:ext cx="148613" cy="6858000"/>
          </a:xfrm>
          <a:prstGeom prst="rect">
            <a:avLst/>
          </a:prstGeom>
          <a:solidFill>
            <a:srgbClr val="BA2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Title">
            <a:extLst>
              <a:ext uri="{FF2B5EF4-FFF2-40B4-BE49-F238E27FC236}">
                <a16:creationId xmlns:a16="http://schemas.microsoft.com/office/drawing/2014/main" id="{300E03E4-0ADB-2446-5456-83DC6A469310}"/>
              </a:ext>
            </a:extLst>
          </p:cNvPr>
          <p:cNvSpPr txBox="1"/>
          <p:nvPr/>
        </p:nvSpPr>
        <p:spPr>
          <a:xfrm>
            <a:off x="257931" y="158834"/>
            <a:ext cx="11825209" cy="1138773"/>
          </a:xfrm>
          <a:prstGeom prst="rect">
            <a:avLst/>
          </a:prstGeom>
          <a:noFill/>
        </p:spPr>
        <p:txBody>
          <a:bodyPr wrap="square" rtlCol="0">
            <a:spAutoFit/>
          </a:bodyPr>
          <a:lstStyle/>
          <a:p>
            <a:r>
              <a:rPr lang="en-US" sz="3400" b="1" spc="600" dirty="0">
                <a:ln w="25400">
                  <a:noFill/>
                </a:ln>
                <a:solidFill>
                  <a:srgbClr val="BA2031"/>
                </a:solidFill>
                <a:latin typeface="Century Gothic" panose="020B0502020202020204" pitchFamily="34" charset="0"/>
                <a:ea typeface="Lato" panose="020F0502020204030203" pitchFamily="34" charset="0"/>
                <a:cs typeface="Lato" panose="020F0502020204030203" pitchFamily="34" charset="0"/>
              </a:rPr>
              <a:t>What is Risk Communication and Community Engagement (RCCE)?</a:t>
            </a:r>
          </a:p>
        </p:txBody>
      </p:sp>
      <p:sp>
        <p:nvSpPr>
          <p:cNvPr id="13" name="text box">
            <a:extLst>
              <a:ext uri="{FF2B5EF4-FFF2-40B4-BE49-F238E27FC236}">
                <a16:creationId xmlns:a16="http://schemas.microsoft.com/office/drawing/2014/main" id="{3F0E3942-8B8A-D474-FD12-B73057AD265E}"/>
              </a:ext>
            </a:extLst>
          </p:cNvPr>
          <p:cNvSpPr txBox="1"/>
          <p:nvPr/>
        </p:nvSpPr>
        <p:spPr>
          <a:xfrm>
            <a:off x="381904" y="1674360"/>
            <a:ext cx="10530267" cy="4832092"/>
          </a:xfrm>
          <a:prstGeom prst="rect">
            <a:avLst/>
          </a:prstGeom>
          <a:noFill/>
        </p:spPr>
        <p:txBody>
          <a:bodyPr wrap="square" rtlCol="0">
            <a:spAutoFit/>
          </a:bodyPr>
          <a:lstStyle/>
          <a:p>
            <a:pPr marL="11113" lvl="1">
              <a:buSzPts val="2400"/>
            </a:pPr>
            <a:r>
              <a:rPr lang="en-US" sz="2200" dirty="0">
                <a:latin typeface="Century Gothic"/>
                <a:ea typeface="Century Gothic"/>
                <a:cs typeface="Century Gothic"/>
                <a:sym typeface="Century Gothic"/>
              </a:rPr>
              <a:t>Risk Communication and Community Engagement (RCCE) is one of WHO’s key outbreak response pillars, which combines the functions of community engagement and strategic communication used in emergencies to:</a:t>
            </a:r>
          </a:p>
          <a:p>
            <a:pPr marL="354013" lvl="1" indent="-342900">
              <a:buSzPts val="2400"/>
              <a:buFont typeface="Arial" panose="020B0604020202020204" pitchFamily="34" charset="0"/>
              <a:buChar char="•"/>
            </a:pPr>
            <a:r>
              <a:rPr lang="en-US" sz="2200" dirty="0">
                <a:latin typeface="Century Gothic"/>
                <a:ea typeface="Century Gothic"/>
                <a:cs typeface="Century Gothic"/>
                <a:sym typeface="Century Gothic"/>
              </a:rPr>
              <a:t>facilitate the adoption of behaviors that reduce disease transmission, and</a:t>
            </a:r>
          </a:p>
          <a:p>
            <a:pPr marL="354013" lvl="1" indent="-342900">
              <a:buSzPts val="2400"/>
              <a:buFont typeface="Arial" panose="020B0604020202020204" pitchFamily="34" charset="0"/>
              <a:buChar char="•"/>
            </a:pPr>
            <a:r>
              <a:rPr lang="en-US" sz="2200" dirty="0">
                <a:latin typeface="Century Gothic"/>
                <a:ea typeface="Century Gothic"/>
                <a:cs typeface="Century Gothic"/>
                <a:sym typeface="Century Gothic"/>
              </a:rPr>
              <a:t>localize outbreak control measures according to the context and needs of communities.</a:t>
            </a:r>
          </a:p>
          <a:p>
            <a:pPr marL="11113" lvl="1">
              <a:buSzPts val="2400"/>
            </a:pPr>
            <a:br>
              <a:rPr lang="en-US" sz="2200" dirty="0">
                <a:latin typeface="Century Gothic"/>
                <a:ea typeface="Century Gothic"/>
                <a:cs typeface="Century Gothic"/>
                <a:sym typeface="Century Gothic"/>
              </a:rPr>
            </a:br>
            <a:r>
              <a:rPr lang="en-US" sz="2200" dirty="0">
                <a:latin typeface="Century Gothic"/>
                <a:ea typeface="Century Gothic"/>
                <a:cs typeface="Century Gothic"/>
                <a:sym typeface="Century Gothic"/>
              </a:rPr>
              <a:t>To that end, RCCE embraces the importance of understanding and addressing behavioral determinants that can prevent or enable the adoption of desired health behaviors. We use RCCE to continuously monitor what people think and feel about an outbreak, identify and address rumors and community questions and concerns, and engage communities to rapidly contain transmission and reduce the impacts of the outbreak on people’s lives. </a:t>
            </a:r>
          </a:p>
        </p:txBody>
      </p:sp>
      <p:sp>
        <p:nvSpPr>
          <p:cNvPr id="28" name="horizontal line">
            <a:extLst>
              <a:ext uri="{FF2B5EF4-FFF2-40B4-BE49-F238E27FC236}">
                <a16:creationId xmlns:a16="http://schemas.microsoft.com/office/drawing/2014/main" id="{1A0A43A7-00DE-B807-EC16-AA249E5CD907}"/>
              </a:ext>
            </a:extLst>
          </p:cNvPr>
          <p:cNvSpPr/>
          <p:nvPr/>
        </p:nvSpPr>
        <p:spPr>
          <a:xfrm>
            <a:off x="-9672" y="1340371"/>
            <a:ext cx="5656710" cy="45719"/>
          </a:xfrm>
          <a:prstGeom prst="rect">
            <a:avLst/>
          </a:prstGeom>
          <a:solidFill>
            <a:srgbClr val="BA2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A2031"/>
              </a:solidFill>
            </a:endParaRPr>
          </a:p>
        </p:txBody>
      </p:sp>
    </p:spTree>
    <p:extLst>
      <p:ext uri="{BB962C8B-B14F-4D97-AF65-F5344CB8AC3E}">
        <p14:creationId xmlns:p14="http://schemas.microsoft.com/office/powerpoint/2010/main" val="8676975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7030A0">
            <a:alpha val="70000"/>
          </a:srgbClr>
        </a:solidFill>
        <a:effectLst/>
      </p:bgPr>
    </p:bg>
    <p:spTree>
      <p:nvGrpSpPr>
        <p:cNvPr id="1" name=""/>
        <p:cNvGrpSpPr/>
        <p:nvPr/>
      </p:nvGrpSpPr>
      <p:grpSpPr>
        <a:xfrm>
          <a:off x="0" y="0"/>
          <a:ext cx="0" cy="0"/>
          <a:chOff x="0" y="0"/>
          <a:chExt cx="0" cy="0"/>
        </a:xfrm>
      </p:grpSpPr>
      <p:sp>
        <p:nvSpPr>
          <p:cNvPr id="4" name="Oval 3"/>
          <p:cNvSpPr/>
          <p:nvPr/>
        </p:nvSpPr>
        <p:spPr>
          <a:xfrm>
            <a:off x="3337893" y="608772"/>
            <a:ext cx="5575852" cy="5575852"/>
          </a:xfrm>
          <a:prstGeom prst="ellipse">
            <a:avLst/>
          </a:prstGeom>
          <a:solidFill>
            <a:schemeClr val="tx1"/>
          </a:solidFill>
          <a:ln w="254000">
            <a:solidFill>
              <a:srgbClr val="521B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350" dirty="0">
              <a:solidFill>
                <a:prstClr val="white"/>
              </a:solidFill>
              <a:latin typeface="Calibri" panose="020F0502020204030204"/>
            </a:endParaRPr>
          </a:p>
        </p:txBody>
      </p:sp>
      <p:sp>
        <p:nvSpPr>
          <p:cNvPr id="2" name="Title 1"/>
          <p:cNvSpPr>
            <a:spLocks noGrp="1"/>
          </p:cNvSpPr>
          <p:nvPr>
            <p:ph type="ctrTitle"/>
          </p:nvPr>
        </p:nvSpPr>
        <p:spPr>
          <a:xfrm>
            <a:off x="1524000" y="1539998"/>
            <a:ext cx="9144000" cy="1790700"/>
          </a:xfrm>
        </p:spPr>
        <p:txBody>
          <a:bodyPr>
            <a:normAutofit/>
          </a:bodyPr>
          <a:lstStyle/>
          <a:p>
            <a:r>
              <a:rPr lang="en-US" sz="7200" dirty="0">
                <a:solidFill>
                  <a:schemeClr val="bg1"/>
                </a:solidFill>
                <a:latin typeface="Century Gothic" charset="0"/>
                <a:ea typeface="Century Gothic" charset="0"/>
                <a:cs typeface="Century Gothic" charset="0"/>
              </a:rPr>
              <a:t>Summary</a:t>
            </a:r>
          </a:p>
        </p:txBody>
      </p:sp>
      <p:cxnSp>
        <p:nvCxnSpPr>
          <p:cNvPr id="5" name="Straight Connector 4"/>
          <p:cNvCxnSpPr/>
          <p:nvPr/>
        </p:nvCxnSpPr>
        <p:spPr>
          <a:xfrm>
            <a:off x="3586372" y="3400271"/>
            <a:ext cx="505404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p:nvSpPr>
        <p:spPr>
          <a:xfrm>
            <a:off x="1524000" y="3807280"/>
            <a:ext cx="9144000" cy="1164773"/>
          </a:xfrm>
          <a:prstGeom prst="rect">
            <a:avLst/>
          </a:prstGeom>
        </p:spPr>
        <p:txBody>
          <a:bodyPr vert="horz" lIns="68580" tIns="34290" rIns="68580" bIns="3429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defTabSz="685800">
              <a:defRPr/>
            </a:pPr>
            <a:r>
              <a:rPr lang="en-US" sz="4050" dirty="0">
                <a:solidFill>
                  <a:prstClr val="white"/>
                </a:solidFill>
                <a:latin typeface="Century Gothic" charset="0"/>
                <a:ea typeface="Century Gothic" charset="0"/>
                <a:cs typeface="Century Gothic" charset="0"/>
              </a:rPr>
              <a:t>Priorities</a:t>
            </a:r>
          </a:p>
          <a:p>
            <a:pPr defTabSz="685800">
              <a:defRPr/>
            </a:pPr>
            <a:r>
              <a:rPr lang="en-US" sz="4050" dirty="0">
                <a:solidFill>
                  <a:prstClr val="white"/>
                </a:solidFill>
                <a:latin typeface="Century Gothic" charset="0"/>
                <a:ea typeface="Century Gothic" charset="0"/>
                <a:cs typeface="Century Gothic" charset="0"/>
              </a:rPr>
              <a:t>going forward</a:t>
            </a:r>
          </a:p>
        </p:txBody>
      </p:sp>
    </p:spTree>
    <p:extLst>
      <p:ext uri="{BB962C8B-B14F-4D97-AF65-F5344CB8AC3E}">
        <p14:creationId xmlns:p14="http://schemas.microsoft.com/office/powerpoint/2010/main" val="31309827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34394" y="230903"/>
            <a:ext cx="8514825" cy="800944"/>
          </a:xfrm>
        </p:spPr>
        <p:txBody>
          <a:bodyPr>
            <a:noAutofit/>
          </a:bodyPr>
          <a:lstStyle/>
          <a:p>
            <a:pPr algn="ctr"/>
            <a:r>
              <a:rPr lang="en-US" sz="3200" b="1" dirty="0">
                <a:solidFill>
                  <a:schemeClr val="bg1"/>
                </a:solidFill>
                <a:latin typeface="Century Gothic" charset="0"/>
                <a:ea typeface="Century Gothic" charset="0"/>
                <a:cs typeface="Century Gothic" charset="0"/>
              </a:rPr>
              <a:t>What are our capacity building priorities?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75035453"/>
              </p:ext>
            </p:extLst>
          </p:nvPr>
        </p:nvGraphicFramePr>
        <p:xfrm>
          <a:off x="2152650" y="1144288"/>
          <a:ext cx="7893050" cy="5365569"/>
        </p:xfrm>
        <a:graphic>
          <a:graphicData uri="http://schemas.openxmlformats.org/drawingml/2006/table">
            <a:tbl>
              <a:tblPr firstRow="1" bandRow="1">
                <a:tableStyleId>{5C22544A-7EE6-4342-B048-85BDC9FD1C3A}</a:tableStyleId>
              </a:tblPr>
              <a:tblGrid>
                <a:gridCol w="3829050">
                  <a:extLst>
                    <a:ext uri="{9D8B030D-6E8A-4147-A177-3AD203B41FA5}">
                      <a16:colId xmlns:a16="http://schemas.microsoft.com/office/drawing/2014/main" val="20000"/>
                    </a:ext>
                  </a:extLst>
                </a:gridCol>
                <a:gridCol w="162560">
                  <a:extLst>
                    <a:ext uri="{9D8B030D-6E8A-4147-A177-3AD203B41FA5}">
                      <a16:colId xmlns:a16="http://schemas.microsoft.com/office/drawing/2014/main" val="20001"/>
                    </a:ext>
                  </a:extLst>
                </a:gridCol>
                <a:gridCol w="3901440">
                  <a:extLst>
                    <a:ext uri="{9D8B030D-6E8A-4147-A177-3AD203B41FA5}">
                      <a16:colId xmlns:a16="http://schemas.microsoft.com/office/drawing/2014/main" val="20002"/>
                    </a:ext>
                  </a:extLst>
                </a:gridCol>
              </a:tblGrid>
              <a:tr h="1081670">
                <a:tc>
                  <a:txBody>
                    <a:bodyPr/>
                    <a:lstStyle/>
                    <a:p>
                      <a:pPr algn="ctr"/>
                      <a:r>
                        <a:rPr lang="en-US" sz="3600" b="0" dirty="0"/>
                        <a:t>Year</a:t>
                      </a:r>
                      <a:r>
                        <a:rPr lang="en-US" sz="3600" b="0" baseline="0" dirty="0"/>
                        <a:t> 1</a:t>
                      </a:r>
                      <a:endParaRPr lang="en-US" sz="3600" b="0" dirty="0"/>
                    </a:p>
                  </a:txBody>
                  <a:tcPr marL="68580" marR="68580" marT="34290" marB="34290">
                    <a:lnL w="12700" cmpd="sng">
                      <a:noFill/>
                    </a:lnL>
                    <a:lnR w="12700" cmpd="sng">
                      <a:noFill/>
                    </a:lnR>
                    <a:lnT w="571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7030A0"/>
                    </a:solidFill>
                  </a:tcPr>
                </a:tc>
                <a:tc>
                  <a:txBody>
                    <a:bodyPr/>
                    <a:lstStyle/>
                    <a:p>
                      <a:pPr algn="ctr"/>
                      <a:endParaRPr lang="en-US" sz="3600" b="0" dirty="0"/>
                    </a:p>
                  </a:txBody>
                  <a:tcPr marL="68580" marR="68580" marT="34290" marB="34290">
                    <a:lnL w="12700" cmpd="sng">
                      <a:noFill/>
                    </a:lnL>
                    <a:lnR w="12700" cmpd="sng">
                      <a:noFill/>
                    </a:lnR>
                    <a:lnT w="571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1"/>
                    </a:solidFill>
                  </a:tcPr>
                </a:tc>
                <a:tc>
                  <a:txBody>
                    <a:bodyPr/>
                    <a:lstStyle/>
                    <a:p>
                      <a:pPr algn="ctr"/>
                      <a:r>
                        <a:rPr lang="en-US" sz="3600" b="0" dirty="0"/>
                        <a:t>Year 2</a:t>
                      </a:r>
                    </a:p>
                  </a:txBody>
                  <a:tcPr marL="68580" marR="68580" marT="34290" marB="34290">
                    <a:lnL w="12700" cmpd="sng">
                      <a:noFill/>
                    </a:lnL>
                    <a:lnR w="12700" cmpd="sng">
                      <a:noFill/>
                    </a:lnR>
                    <a:lnT w="571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10000"/>
                  </a:ext>
                </a:extLst>
              </a:tr>
              <a:tr h="4283899">
                <a:tc>
                  <a:txBody>
                    <a:bodyPr/>
                    <a:lstStyle/>
                    <a:p>
                      <a:pPr marL="0" indent="0">
                        <a:buFont typeface="Arial" panose="020B0604020202020204" pitchFamily="34" charset="0"/>
                        <a:buNone/>
                      </a:pPr>
                      <a:endParaRPr lang="en-US" sz="1200" baseline="0" dirty="0"/>
                    </a:p>
                  </a:txBody>
                  <a:tcPr marL="68580" marR="68580" marT="34290" marB="34290">
                    <a:lnR w="12700" cmpd="sng">
                      <a:noFill/>
                    </a:lnR>
                    <a:lnT w="38100" cmpd="sng">
                      <a:noFill/>
                    </a:lnT>
                    <a:solidFill>
                      <a:schemeClr val="bg2"/>
                    </a:solidFill>
                  </a:tcPr>
                </a:tc>
                <a:tc>
                  <a:txBody>
                    <a:bodyPr/>
                    <a:lstStyle/>
                    <a:p>
                      <a:endParaRPr lang="en-US" sz="1000" dirty="0"/>
                    </a:p>
                  </a:txBody>
                  <a:tcPr marL="68580" marR="68580" marT="34290" marB="34290">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tx1"/>
                    </a:solidFill>
                  </a:tcPr>
                </a:tc>
                <a:tc>
                  <a:txBody>
                    <a:bodyPr/>
                    <a:lstStyle/>
                    <a:p>
                      <a:pPr marL="285750" indent="-285750">
                        <a:buFont typeface="Arial" charset="0"/>
                        <a:buChar char="•"/>
                      </a:pPr>
                      <a:endParaRPr lang="en-US" sz="12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txBody>
                  <a:tcPr marL="68580" marR="68580" marT="34290" marB="34290">
                    <a:lnL w="12700" cmpd="sng">
                      <a:noFill/>
                    </a:lnL>
                    <a:lnT w="38100" cmpd="sng">
                      <a:noFill/>
                    </a:lnT>
                    <a:solidFill>
                      <a:schemeClr val="bg2"/>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449015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152650" y="247681"/>
            <a:ext cx="7886700" cy="1325563"/>
          </a:xfrm>
        </p:spPr>
        <p:txBody>
          <a:bodyPr>
            <a:normAutofit/>
          </a:bodyPr>
          <a:lstStyle/>
          <a:p>
            <a:pPr algn="ctr"/>
            <a:r>
              <a:rPr lang="en-US" sz="3200" b="1" dirty="0">
                <a:solidFill>
                  <a:schemeClr val="bg1"/>
                </a:solidFill>
                <a:latin typeface="Century Gothic" charset="0"/>
                <a:ea typeface="Century Gothic" charset="0"/>
                <a:cs typeface="Century Gothic" charset="0"/>
              </a:rPr>
              <a:t>What do you need to address these priorities?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65091362"/>
              </p:ext>
            </p:extLst>
          </p:nvPr>
        </p:nvGraphicFramePr>
        <p:xfrm>
          <a:off x="2152650" y="1588905"/>
          <a:ext cx="7893050" cy="4820284"/>
        </p:xfrm>
        <a:graphic>
          <a:graphicData uri="http://schemas.openxmlformats.org/drawingml/2006/table">
            <a:tbl>
              <a:tblPr firstRow="1" bandRow="1">
                <a:tableStyleId>{5C22544A-7EE6-4342-B048-85BDC9FD1C3A}</a:tableStyleId>
              </a:tblPr>
              <a:tblGrid>
                <a:gridCol w="3829050">
                  <a:extLst>
                    <a:ext uri="{9D8B030D-6E8A-4147-A177-3AD203B41FA5}">
                      <a16:colId xmlns:a16="http://schemas.microsoft.com/office/drawing/2014/main" val="20000"/>
                    </a:ext>
                  </a:extLst>
                </a:gridCol>
                <a:gridCol w="162560">
                  <a:extLst>
                    <a:ext uri="{9D8B030D-6E8A-4147-A177-3AD203B41FA5}">
                      <a16:colId xmlns:a16="http://schemas.microsoft.com/office/drawing/2014/main" val="20001"/>
                    </a:ext>
                  </a:extLst>
                </a:gridCol>
                <a:gridCol w="3901440">
                  <a:extLst>
                    <a:ext uri="{9D8B030D-6E8A-4147-A177-3AD203B41FA5}">
                      <a16:colId xmlns:a16="http://schemas.microsoft.com/office/drawing/2014/main" val="20002"/>
                    </a:ext>
                  </a:extLst>
                </a:gridCol>
              </a:tblGrid>
              <a:tr h="971744">
                <a:tc>
                  <a:txBody>
                    <a:bodyPr/>
                    <a:lstStyle/>
                    <a:p>
                      <a:pPr algn="ctr"/>
                      <a:r>
                        <a:rPr lang="en-US" sz="3600" b="0" dirty="0"/>
                        <a:t>Year</a:t>
                      </a:r>
                      <a:r>
                        <a:rPr lang="en-US" sz="3600" b="0" baseline="0" dirty="0"/>
                        <a:t> 1</a:t>
                      </a:r>
                      <a:endParaRPr lang="en-US" sz="3600" b="0" dirty="0"/>
                    </a:p>
                  </a:txBody>
                  <a:tcPr marL="68580" marR="68580" marT="34290" marB="34290">
                    <a:lnL w="12700" cmpd="sng">
                      <a:noFill/>
                    </a:lnL>
                    <a:lnR w="12700" cmpd="sng">
                      <a:noFill/>
                    </a:lnR>
                    <a:lnT w="571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7030A0"/>
                    </a:solidFill>
                  </a:tcPr>
                </a:tc>
                <a:tc>
                  <a:txBody>
                    <a:bodyPr/>
                    <a:lstStyle/>
                    <a:p>
                      <a:pPr algn="ctr"/>
                      <a:endParaRPr lang="en-US" sz="3600" b="0" dirty="0"/>
                    </a:p>
                  </a:txBody>
                  <a:tcPr marL="68580" marR="68580" marT="34290" marB="34290">
                    <a:lnL w="12700" cmpd="sng">
                      <a:noFill/>
                    </a:lnL>
                    <a:lnR w="12700" cmpd="sng">
                      <a:noFill/>
                    </a:lnR>
                    <a:lnT w="571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1"/>
                    </a:solidFill>
                  </a:tcPr>
                </a:tc>
                <a:tc>
                  <a:txBody>
                    <a:bodyPr/>
                    <a:lstStyle/>
                    <a:p>
                      <a:pPr algn="ctr"/>
                      <a:r>
                        <a:rPr lang="en-US" sz="3600" b="0" dirty="0"/>
                        <a:t>Year 2</a:t>
                      </a:r>
                    </a:p>
                  </a:txBody>
                  <a:tcPr marL="68580" marR="68580" marT="34290" marB="34290">
                    <a:lnL w="12700" cmpd="sng">
                      <a:noFill/>
                    </a:lnL>
                    <a:lnR w="12700" cmpd="sng">
                      <a:noFill/>
                    </a:lnR>
                    <a:lnT w="571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10000"/>
                  </a:ext>
                </a:extLst>
              </a:tr>
              <a:tr h="3848540">
                <a:tc>
                  <a:txBody>
                    <a:bodyPr/>
                    <a:lstStyle/>
                    <a:p>
                      <a:pPr marL="171450" indent="-171450">
                        <a:buFont typeface="Arial" panose="020B0604020202020204" pitchFamily="34" charset="0"/>
                        <a:buChar char="•"/>
                      </a:pPr>
                      <a:endParaRPr lang="en-US" sz="1200" baseline="0" dirty="0"/>
                    </a:p>
                  </a:txBody>
                  <a:tcPr marL="68580" marR="68580" marT="34290" marB="34290">
                    <a:lnR w="12700" cmpd="sng">
                      <a:noFill/>
                    </a:lnR>
                    <a:lnT w="38100" cmpd="sng">
                      <a:noFill/>
                    </a:lnT>
                    <a:solidFill>
                      <a:schemeClr val="bg2"/>
                    </a:solidFill>
                  </a:tcPr>
                </a:tc>
                <a:tc>
                  <a:txBody>
                    <a:bodyPr/>
                    <a:lstStyle/>
                    <a:p>
                      <a:endParaRPr lang="en-US" sz="1000" dirty="0"/>
                    </a:p>
                  </a:txBody>
                  <a:tcPr marL="68580" marR="68580" marT="34290" marB="34290">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tx1"/>
                    </a:solidFill>
                  </a:tcPr>
                </a:tc>
                <a:tc>
                  <a:txBody>
                    <a:bodyPr/>
                    <a:lstStyle/>
                    <a:p>
                      <a:pPr marL="285750" indent="-285750">
                        <a:buFont typeface="Arial" charset="0"/>
                        <a:buChar char="•"/>
                      </a:pPr>
                      <a:endParaRPr lang="en-US" sz="12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txBody>
                  <a:tcPr marL="68580" marR="68580" marT="34290" marB="34290">
                    <a:lnL w="12700" cmpd="sng">
                      <a:noFill/>
                    </a:lnL>
                    <a:lnT w="38100" cmpd="sng">
                      <a:noFill/>
                    </a:lnT>
                    <a:solidFill>
                      <a:schemeClr val="bg2"/>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07735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a:extLst>
              <a:ext uri="{FF2B5EF4-FFF2-40B4-BE49-F238E27FC236}">
                <a16:creationId xmlns:a16="http://schemas.microsoft.com/office/drawing/2014/main" id="{FC4A342B-21B9-9D5E-3D20-9C77557E05E6}"/>
              </a:ext>
            </a:extLst>
          </p:cNvPr>
          <p:cNvSpPr txBox="1"/>
          <p:nvPr/>
        </p:nvSpPr>
        <p:spPr>
          <a:xfrm>
            <a:off x="-9672" y="6615402"/>
            <a:ext cx="12241427" cy="230832"/>
          </a:xfrm>
          <a:prstGeom prst="rect">
            <a:avLst/>
          </a:prstGeom>
          <a:noFill/>
        </p:spPr>
        <p:txBody>
          <a:bodyPr wrap="square" rtlCol="0">
            <a:spAutoFit/>
          </a:bodyPr>
          <a:lstStyle/>
          <a:p>
            <a:pPr algn="ctr"/>
            <a:r>
              <a:rPr lang="en-AU" sz="900" b="1" dirty="0">
                <a:solidFill>
                  <a:srgbClr val="BA2031"/>
                </a:solidFill>
                <a:latin typeface="Lato" panose="020F0502020204030203" pitchFamily="34" charset="0"/>
                <a:ea typeface="Lato" panose="020F0502020204030203" pitchFamily="34" charset="0"/>
                <a:cs typeface="Lato" panose="020F0502020204030203" pitchFamily="34" charset="0"/>
              </a:rPr>
              <a:t>READY: </a:t>
            </a:r>
            <a:r>
              <a:rPr lang="en-AU" sz="9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Global Readiness for Major Disease Outbreak Response</a:t>
            </a:r>
            <a:endParaRPr lang="en-US" sz="9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5" name="Slide Number">
            <a:extLst>
              <a:ext uri="{FF2B5EF4-FFF2-40B4-BE49-F238E27FC236}">
                <a16:creationId xmlns:a16="http://schemas.microsoft.com/office/drawing/2014/main" id="{2374A80D-46F4-BCC4-F50D-4A46C1E5B1B9}"/>
              </a:ext>
            </a:extLst>
          </p:cNvPr>
          <p:cNvSpPr txBox="1"/>
          <p:nvPr/>
        </p:nvSpPr>
        <p:spPr>
          <a:xfrm>
            <a:off x="11213077" y="6575429"/>
            <a:ext cx="870065" cy="238527"/>
          </a:xfrm>
          <a:prstGeom prst="rect">
            <a:avLst/>
          </a:prstGeom>
          <a:noFill/>
        </p:spPr>
        <p:txBody>
          <a:bodyPr wrap="square" rtlCol="0">
            <a:spAutoFit/>
          </a:bodyPr>
          <a:lstStyle/>
          <a:p>
            <a:r>
              <a:rPr lang="en-US" sz="950" b="1" dirty="0">
                <a:solidFill>
                  <a:schemeClr val="bg1"/>
                </a:solidFill>
                <a:latin typeface="Lato" panose="020F0502020204030203" pitchFamily="34" charset="0"/>
                <a:ea typeface="Lato" panose="020F0502020204030203" pitchFamily="34" charset="0"/>
                <a:cs typeface="Lato" panose="020F0502020204030203" pitchFamily="34" charset="0"/>
              </a:rPr>
              <a:t>SLIDE TWO</a:t>
            </a:r>
          </a:p>
        </p:txBody>
      </p:sp>
      <p:sp>
        <p:nvSpPr>
          <p:cNvPr id="10" name="vertical line">
            <a:extLst>
              <a:ext uri="{FF2B5EF4-FFF2-40B4-BE49-F238E27FC236}">
                <a16:creationId xmlns:a16="http://schemas.microsoft.com/office/drawing/2014/main" id="{1FE99D2B-AF39-E6CB-A1C1-8061DB46BB9B}"/>
              </a:ext>
            </a:extLst>
          </p:cNvPr>
          <p:cNvSpPr/>
          <p:nvPr/>
        </p:nvSpPr>
        <p:spPr>
          <a:xfrm>
            <a:off x="12083141" y="0"/>
            <a:ext cx="148613" cy="6858000"/>
          </a:xfrm>
          <a:prstGeom prst="rect">
            <a:avLst/>
          </a:prstGeom>
          <a:solidFill>
            <a:srgbClr val="BA2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Title">
            <a:extLst>
              <a:ext uri="{FF2B5EF4-FFF2-40B4-BE49-F238E27FC236}">
                <a16:creationId xmlns:a16="http://schemas.microsoft.com/office/drawing/2014/main" id="{300E03E4-0ADB-2446-5456-83DC6A469310}"/>
              </a:ext>
            </a:extLst>
          </p:cNvPr>
          <p:cNvSpPr txBox="1"/>
          <p:nvPr/>
        </p:nvSpPr>
        <p:spPr>
          <a:xfrm>
            <a:off x="257931" y="158834"/>
            <a:ext cx="11825209" cy="1138773"/>
          </a:xfrm>
          <a:prstGeom prst="rect">
            <a:avLst/>
          </a:prstGeom>
          <a:noFill/>
        </p:spPr>
        <p:txBody>
          <a:bodyPr wrap="square" rtlCol="0">
            <a:spAutoFit/>
          </a:bodyPr>
          <a:lstStyle/>
          <a:p>
            <a:r>
              <a:rPr lang="en-US" sz="3400" b="1" spc="600" dirty="0">
                <a:ln w="25400">
                  <a:noFill/>
                </a:ln>
                <a:solidFill>
                  <a:srgbClr val="BA2031"/>
                </a:solidFill>
                <a:latin typeface="Century Gothic" panose="020B0502020202020204" pitchFamily="34" charset="0"/>
                <a:ea typeface="Lato" panose="020F0502020204030203" pitchFamily="34" charset="0"/>
                <a:cs typeface="Lato" panose="020F0502020204030203" pitchFamily="34" charset="0"/>
              </a:rPr>
              <a:t>What is Risk Communication and Community Engagement (RCCE)?</a:t>
            </a:r>
          </a:p>
        </p:txBody>
      </p:sp>
      <p:sp>
        <p:nvSpPr>
          <p:cNvPr id="13" name="text box">
            <a:extLst>
              <a:ext uri="{FF2B5EF4-FFF2-40B4-BE49-F238E27FC236}">
                <a16:creationId xmlns:a16="http://schemas.microsoft.com/office/drawing/2014/main" id="{3F0E3942-8B8A-D474-FD12-B73057AD265E}"/>
              </a:ext>
            </a:extLst>
          </p:cNvPr>
          <p:cNvSpPr txBox="1"/>
          <p:nvPr/>
        </p:nvSpPr>
        <p:spPr>
          <a:xfrm>
            <a:off x="381904" y="1508933"/>
            <a:ext cx="10530267" cy="4524315"/>
          </a:xfrm>
          <a:prstGeom prst="rect">
            <a:avLst/>
          </a:prstGeom>
          <a:noFill/>
        </p:spPr>
        <p:txBody>
          <a:bodyPr wrap="square" rtlCol="0">
            <a:spAutoFit/>
          </a:bodyPr>
          <a:lstStyle/>
          <a:p>
            <a:pPr marL="11113" lvl="1" indent="0">
              <a:spcBef>
                <a:spcPts val="0"/>
              </a:spcBef>
              <a:buSzPts val="2400"/>
              <a:buNone/>
            </a:pPr>
            <a:r>
              <a:rPr lang="en-US" sz="2400" dirty="0">
                <a:latin typeface="Century Gothic"/>
                <a:ea typeface="Century Gothic"/>
                <a:cs typeface="Century Gothic"/>
                <a:sym typeface="Century Gothic"/>
              </a:rPr>
              <a:t>Examples of channels typically used for RCCE include community dialogues, community listening/feedback systems (including rumors tracking), social mobilization, mass and local media, social media, mobile technology, and forums with trusted spokespeople and influencers. </a:t>
            </a:r>
          </a:p>
          <a:p>
            <a:pPr marL="11113" lvl="1" indent="0">
              <a:spcBef>
                <a:spcPts val="0"/>
              </a:spcBef>
              <a:buSzPts val="2400"/>
              <a:buNone/>
            </a:pPr>
            <a:endParaRPr lang="en-US" sz="2400" dirty="0">
              <a:latin typeface="Century Gothic"/>
              <a:ea typeface="Century Gothic"/>
              <a:cs typeface="Century Gothic"/>
              <a:sym typeface="Century Gothic"/>
            </a:endParaRPr>
          </a:p>
          <a:p>
            <a:pPr marL="11113" lvl="1" indent="0">
              <a:spcBef>
                <a:spcPts val="0"/>
              </a:spcBef>
              <a:buSzPts val="2400"/>
              <a:buNone/>
            </a:pPr>
            <a:r>
              <a:rPr lang="en-US" sz="2400" dirty="0">
                <a:latin typeface="Century Gothic"/>
                <a:ea typeface="Century Gothic"/>
                <a:cs typeface="Century Gothic"/>
                <a:sym typeface="Century Gothic"/>
              </a:rPr>
              <a:t>Stakeholders involved in RCCE typically include traditional, community, and religious leaders and groups; civil society; government; and opinion groups. Community engagement empowers social groups and social networks, builds upon community capacities and improves local participation, ownership, adaptation, and communication to control an outbreak.</a:t>
            </a:r>
          </a:p>
        </p:txBody>
      </p:sp>
      <p:sp>
        <p:nvSpPr>
          <p:cNvPr id="28" name="horizontal line">
            <a:extLst>
              <a:ext uri="{FF2B5EF4-FFF2-40B4-BE49-F238E27FC236}">
                <a16:creationId xmlns:a16="http://schemas.microsoft.com/office/drawing/2014/main" id="{1A0A43A7-00DE-B807-EC16-AA249E5CD907}"/>
              </a:ext>
            </a:extLst>
          </p:cNvPr>
          <p:cNvSpPr/>
          <p:nvPr/>
        </p:nvSpPr>
        <p:spPr>
          <a:xfrm>
            <a:off x="-9672" y="1340371"/>
            <a:ext cx="5656710" cy="45719"/>
          </a:xfrm>
          <a:prstGeom prst="rect">
            <a:avLst/>
          </a:prstGeom>
          <a:solidFill>
            <a:srgbClr val="BA2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A2031"/>
              </a:solidFill>
            </a:endParaRPr>
          </a:p>
        </p:txBody>
      </p:sp>
    </p:spTree>
    <p:extLst>
      <p:ext uri="{BB962C8B-B14F-4D97-AF65-F5344CB8AC3E}">
        <p14:creationId xmlns:p14="http://schemas.microsoft.com/office/powerpoint/2010/main" val="2739696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a:extLst>
              <a:ext uri="{FF2B5EF4-FFF2-40B4-BE49-F238E27FC236}">
                <a16:creationId xmlns:a16="http://schemas.microsoft.com/office/drawing/2014/main" id="{FC4A342B-21B9-9D5E-3D20-9C77557E05E6}"/>
              </a:ext>
            </a:extLst>
          </p:cNvPr>
          <p:cNvSpPr txBox="1"/>
          <p:nvPr/>
        </p:nvSpPr>
        <p:spPr>
          <a:xfrm>
            <a:off x="-9672" y="6615402"/>
            <a:ext cx="12241427" cy="230832"/>
          </a:xfrm>
          <a:prstGeom prst="rect">
            <a:avLst/>
          </a:prstGeom>
          <a:noFill/>
        </p:spPr>
        <p:txBody>
          <a:bodyPr wrap="square" rtlCol="0">
            <a:spAutoFit/>
          </a:bodyPr>
          <a:lstStyle/>
          <a:p>
            <a:pPr algn="ctr"/>
            <a:r>
              <a:rPr lang="en-AU" sz="900" b="1" dirty="0">
                <a:solidFill>
                  <a:srgbClr val="BA2031"/>
                </a:solidFill>
                <a:latin typeface="Lato" panose="020F0502020204030203" pitchFamily="34" charset="0"/>
                <a:ea typeface="Lato" panose="020F0502020204030203" pitchFamily="34" charset="0"/>
                <a:cs typeface="Lato" panose="020F0502020204030203" pitchFamily="34" charset="0"/>
              </a:rPr>
              <a:t>READY: </a:t>
            </a:r>
            <a:r>
              <a:rPr lang="en-AU" sz="9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Global Readiness for Major Disease Outbreak Response</a:t>
            </a:r>
            <a:endParaRPr lang="en-US" sz="9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5" name="Slide Number">
            <a:extLst>
              <a:ext uri="{FF2B5EF4-FFF2-40B4-BE49-F238E27FC236}">
                <a16:creationId xmlns:a16="http://schemas.microsoft.com/office/drawing/2014/main" id="{2374A80D-46F4-BCC4-F50D-4A46C1E5B1B9}"/>
              </a:ext>
            </a:extLst>
          </p:cNvPr>
          <p:cNvSpPr txBox="1"/>
          <p:nvPr/>
        </p:nvSpPr>
        <p:spPr>
          <a:xfrm>
            <a:off x="11213077" y="6575429"/>
            <a:ext cx="870065" cy="238527"/>
          </a:xfrm>
          <a:prstGeom prst="rect">
            <a:avLst/>
          </a:prstGeom>
          <a:noFill/>
        </p:spPr>
        <p:txBody>
          <a:bodyPr wrap="square" rtlCol="0">
            <a:spAutoFit/>
          </a:bodyPr>
          <a:lstStyle/>
          <a:p>
            <a:r>
              <a:rPr lang="en-US" sz="950" b="1" dirty="0">
                <a:solidFill>
                  <a:schemeClr val="bg1"/>
                </a:solidFill>
                <a:latin typeface="Lato" panose="020F0502020204030203" pitchFamily="34" charset="0"/>
                <a:ea typeface="Lato" panose="020F0502020204030203" pitchFamily="34" charset="0"/>
                <a:cs typeface="Lato" panose="020F0502020204030203" pitchFamily="34" charset="0"/>
              </a:rPr>
              <a:t>SLIDE TWO</a:t>
            </a:r>
          </a:p>
        </p:txBody>
      </p:sp>
      <p:sp>
        <p:nvSpPr>
          <p:cNvPr id="10" name="vertical line">
            <a:extLst>
              <a:ext uri="{FF2B5EF4-FFF2-40B4-BE49-F238E27FC236}">
                <a16:creationId xmlns:a16="http://schemas.microsoft.com/office/drawing/2014/main" id="{1FE99D2B-AF39-E6CB-A1C1-8061DB46BB9B}"/>
              </a:ext>
            </a:extLst>
          </p:cNvPr>
          <p:cNvSpPr/>
          <p:nvPr/>
        </p:nvSpPr>
        <p:spPr>
          <a:xfrm>
            <a:off x="12083141" y="0"/>
            <a:ext cx="148613" cy="6858000"/>
          </a:xfrm>
          <a:prstGeom prst="rect">
            <a:avLst/>
          </a:prstGeom>
          <a:solidFill>
            <a:srgbClr val="BA2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Title">
            <a:extLst>
              <a:ext uri="{FF2B5EF4-FFF2-40B4-BE49-F238E27FC236}">
                <a16:creationId xmlns:a16="http://schemas.microsoft.com/office/drawing/2014/main" id="{300E03E4-0ADB-2446-5456-83DC6A469310}"/>
              </a:ext>
            </a:extLst>
          </p:cNvPr>
          <p:cNvSpPr txBox="1"/>
          <p:nvPr/>
        </p:nvSpPr>
        <p:spPr>
          <a:xfrm>
            <a:off x="257931" y="298316"/>
            <a:ext cx="11825209" cy="615553"/>
          </a:xfrm>
          <a:prstGeom prst="rect">
            <a:avLst/>
          </a:prstGeom>
          <a:noFill/>
        </p:spPr>
        <p:txBody>
          <a:bodyPr wrap="square" rtlCol="0">
            <a:spAutoFit/>
          </a:bodyPr>
          <a:lstStyle/>
          <a:p>
            <a:r>
              <a:rPr lang="en-US" sz="3400" b="1" spc="600" dirty="0">
                <a:ln w="25400">
                  <a:noFill/>
                </a:ln>
                <a:solidFill>
                  <a:srgbClr val="BA2031"/>
                </a:solidFill>
                <a:latin typeface="Century Gothic" panose="020B0502020202020204" pitchFamily="34" charset="0"/>
                <a:ea typeface="Lato" panose="020F0502020204030203" pitchFamily="34" charset="0"/>
                <a:cs typeface="Lato" panose="020F0502020204030203" pitchFamily="34" charset="0"/>
              </a:rPr>
              <a:t>What is Social and Behavior Change?</a:t>
            </a:r>
          </a:p>
        </p:txBody>
      </p:sp>
      <p:sp>
        <p:nvSpPr>
          <p:cNvPr id="13" name="text box">
            <a:extLst>
              <a:ext uri="{FF2B5EF4-FFF2-40B4-BE49-F238E27FC236}">
                <a16:creationId xmlns:a16="http://schemas.microsoft.com/office/drawing/2014/main" id="{3F0E3942-8B8A-D474-FD12-B73057AD265E}"/>
              </a:ext>
            </a:extLst>
          </p:cNvPr>
          <p:cNvSpPr txBox="1"/>
          <p:nvPr/>
        </p:nvSpPr>
        <p:spPr>
          <a:xfrm>
            <a:off x="381904" y="1508932"/>
            <a:ext cx="10530267" cy="2677656"/>
          </a:xfrm>
          <a:prstGeom prst="rect">
            <a:avLst/>
          </a:prstGeom>
          <a:noFill/>
        </p:spPr>
        <p:txBody>
          <a:bodyPr wrap="square" rtlCol="0">
            <a:spAutoFit/>
          </a:bodyPr>
          <a:lstStyle/>
          <a:p>
            <a:pPr marL="0" indent="0">
              <a:spcBef>
                <a:spcPts val="0"/>
              </a:spcBef>
              <a:buSzPts val="2800"/>
              <a:buNone/>
            </a:pPr>
            <a:r>
              <a:rPr lang="en-US" sz="2800" dirty="0">
                <a:latin typeface="Century Gothic"/>
                <a:ea typeface="Century Gothic"/>
                <a:cs typeface="Century Gothic"/>
                <a:sym typeface="Century Gothic"/>
              </a:rPr>
              <a:t>Social behavior change (SBC) is a strategic design process to develop solutions tailored to each unique behavioral challenge by understanding individual, social, environmental and structural determinants that drive them, to achieve positive health and development outcomes. RCCE is an SBC approach.</a:t>
            </a:r>
          </a:p>
        </p:txBody>
      </p:sp>
      <p:sp>
        <p:nvSpPr>
          <p:cNvPr id="28" name="horizontal line">
            <a:extLst>
              <a:ext uri="{FF2B5EF4-FFF2-40B4-BE49-F238E27FC236}">
                <a16:creationId xmlns:a16="http://schemas.microsoft.com/office/drawing/2014/main" id="{1A0A43A7-00DE-B807-EC16-AA249E5CD907}"/>
              </a:ext>
            </a:extLst>
          </p:cNvPr>
          <p:cNvSpPr/>
          <p:nvPr/>
        </p:nvSpPr>
        <p:spPr>
          <a:xfrm>
            <a:off x="-9672" y="1107901"/>
            <a:ext cx="5656710" cy="45719"/>
          </a:xfrm>
          <a:prstGeom prst="rect">
            <a:avLst/>
          </a:prstGeom>
          <a:solidFill>
            <a:srgbClr val="BA2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A2031"/>
              </a:solidFill>
            </a:endParaRPr>
          </a:p>
        </p:txBody>
      </p:sp>
    </p:spTree>
    <p:extLst>
      <p:ext uri="{BB962C8B-B14F-4D97-AF65-F5344CB8AC3E}">
        <p14:creationId xmlns:p14="http://schemas.microsoft.com/office/powerpoint/2010/main" val="4245086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a:extLst>
              <a:ext uri="{FF2B5EF4-FFF2-40B4-BE49-F238E27FC236}">
                <a16:creationId xmlns:a16="http://schemas.microsoft.com/office/drawing/2014/main" id="{FC4A342B-21B9-9D5E-3D20-9C77557E05E6}"/>
              </a:ext>
            </a:extLst>
          </p:cNvPr>
          <p:cNvSpPr txBox="1"/>
          <p:nvPr/>
        </p:nvSpPr>
        <p:spPr>
          <a:xfrm>
            <a:off x="-9672" y="6615402"/>
            <a:ext cx="12241427" cy="230832"/>
          </a:xfrm>
          <a:prstGeom prst="rect">
            <a:avLst/>
          </a:prstGeom>
          <a:noFill/>
        </p:spPr>
        <p:txBody>
          <a:bodyPr wrap="square" rtlCol="0">
            <a:spAutoFit/>
          </a:bodyPr>
          <a:lstStyle/>
          <a:p>
            <a:pPr algn="ctr"/>
            <a:r>
              <a:rPr lang="en-AU" sz="900" b="1" dirty="0">
                <a:solidFill>
                  <a:srgbClr val="BA2031"/>
                </a:solidFill>
                <a:latin typeface="Lato" panose="020F0502020204030203" pitchFamily="34" charset="0"/>
                <a:ea typeface="Lato" panose="020F0502020204030203" pitchFamily="34" charset="0"/>
                <a:cs typeface="Lato" panose="020F0502020204030203" pitchFamily="34" charset="0"/>
              </a:rPr>
              <a:t>READY: </a:t>
            </a:r>
            <a:r>
              <a:rPr lang="en-AU" sz="9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Global Readiness for Major Disease Outbreak Response</a:t>
            </a:r>
            <a:endParaRPr lang="en-US" sz="9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5" name="Slide Number">
            <a:extLst>
              <a:ext uri="{FF2B5EF4-FFF2-40B4-BE49-F238E27FC236}">
                <a16:creationId xmlns:a16="http://schemas.microsoft.com/office/drawing/2014/main" id="{2374A80D-46F4-BCC4-F50D-4A46C1E5B1B9}"/>
              </a:ext>
            </a:extLst>
          </p:cNvPr>
          <p:cNvSpPr txBox="1"/>
          <p:nvPr/>
        </p:nvSpPr>
        <p:spPr>
          <a:xfrm>
            <a:off x="11213077" y="6575429"/>
            <a:ext cx="870065" cy="238527"/>
          </a:xfrm>
          <a:prstGeom prst="rect">
            <a:avLst/>
          </a:prstGeom>
          <a:noFill/>
        </p:spPr>
        <p:txBody>
          <a:bodyPr wrap="square" rtlCol="0">
            <a:spAutoFit/>
          </a:bodyPr>
          <a:lstStyle/>
          <a:p>
            <a:r>
              <a:rPr lang="en-US" sz="950" b="1" dirty="0">
                <a:solidFill>
                  <a:schemeClr val="bg1"/>
                </a:solidFill>
                <a:latin typeface="Lato" panose="020F0502020204030203" pitchFamily="34" charset="0"/>
                <a:ea typeface="Lato" panose="020F0502020204030203" pitchFamily="34" charset="0"/>
                <a:cs typeface="Lato" panose="020F0502020204030203" pitchFamily="34" charset="0"/>
              </a:rPr>
              <a:t>SLIDE TWO</a:t>
            </a:r>
          </a:p>
        </p:txBody>
      </p:sp>
      <p:sp>
        <p:nvSpPr>
          <p:cNvPr id="10" name="vertical line">
            <a:extLst>
              <a:ext uri="{FF2B5EF4-FFF2-40B4-BE49-F238E27FC236}">
                <a16:creationId xmlns:a16="http://schemas.microsoft.com/office/drawing/2014/main" id="{1FE99D2B-AF39-E6CB-A1C1-8061DB46BB9B}"/>
              </a:ext>
            </a:extLst>
          </p:cNvPr>
          <p:cNvSpPr/>
          <p:nvPr/>
        </p:nvSpPr>
        <p:spPr>
          <a:xfrm>
            <a:off x="12083141" y="0"/>
            <a:ext cx="148613" cy="6858000"/>
          </a:xfrm>
          <a:prstGeom prst="rect">
            <a:avLst/>
          </a:prstGeom>
          <a:solidFill>
            <a:srgbClr val="BA2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Title">
            <a:extLst>
              <a:ext uri="{FF2B5EF4-FFF2-40B4-BE49-F238E27FC236}">
                <a16:creationId xmlns:a16="http://schemas.microsoft.com/office/drawing/2014/main" id="{300E03E4-0ADB-2446-5456-83DC6A469310}"/>
              </a:ext>
            </a:extLst>
          </p:cNvPr>
          <p:cNvSpPr txBox="1"/>
          <p:nvPr/>
        </p:nvSpPr>
        <p:spPr>
          <a:xfrm>
            <a:off x="257931" y="455420"/>
            <a:ext cx="11825209" cy="615553"/>
          </a:xfrm>
          <a:prstGeom prst="rect">
            <a:avLst/>
          </a:prstGeom>
          <a:noFill/>
        </p:spPr>
        <p:txBody>
          <a:bodyPr wrap="square" rtlCol="0">
            <a:spAutoFit/>
          </a:bodyPr>
          <a:lstStyle/>
          <a:p>
            <a:r>
              <a:rPr lang="en-US" sz="3400" b="1" spc="600" dirty="0">
                <a:ln w="25400">
                  <a:noFill/>
                </a:ln>
                <a:solidFill>
                  <a:srgbClr val="BA2031"/>
                </a:solidFill>
                <a:latin typeface="Century Gothic" panose="020B0502020202020204" pitchFamily="34" charset="0"/>
                <a:ea typeface="Lato" panose="020F0502020204030203" pitchFamily="34" charset="0"/>
                <a:cs typeface="Lato" panose="020F0502020204030203" pitchFamily="34" charset="0"/>
              </a:rPr>
              <a:t>What are Behavioral Determinants? </a:t>
            </a:r>
          </a:p>
        </p:txBody>
      </p:sp>
      <p:sp>
        <p:nvSpPr>
          <p:cNvPr id="13" name="text box">
            <a:extLst>
              <a:ext uri="{FF2B5EF4-FFF2-40B4-BE49-F238E27FC236}">
                <a16:creationId xmlns:a16="http://schemas.microsoft.com/office/drawing/2014/main" id="{3F0E3942-8B8A-D474-FD12-B73057AD265E}"/>
              </a:ext>
            </a:extLst>
          </p:cNvPr>
          <p:cNvSpPr txBox="1"/>
          <p:nvPr/>
        </p:nvSpPr>
        <p:spPr>
          <a:xfrm>
            <a:off x="381904" y="1508933"/>
            <a:ext cx="10530267" cy="4893647"/>
          </a:xfrm>
          <a:prstGeom prst="rect">
            <a:avLst/>
          </a:prstGeom>
          <a:noFill/>
        </p:spPr>
        <p:txBody>
          <a:bodyPr wrap="square" rtlCol="0">
            <a:spAutoFit/>
          </a:bodyPr>
          <a:lstStyle/>
          <a:p>
            <a:pPr marL="0" indent="0">
              <a:spcBef>
                <a:spcPts val="0"/>
              </a:spcBef>
              <a:buSzPct val="100000"/>
              <a:buNone/>
            </a:pPr>
            <a:r>
              <a:rPr lang="en-US" sz="2400" dirty="0">
                <a:latin typeface="Century Gothic"/>
                <a:ea typeface="Century Gothic"/>
                <a:cs typeface="Century Gothic"/>
                <a:sym typeface="Century Gothic"/>
              </a:rPr>
              <a:t>People generally don’t just consider pros and cons to make a rational decision on the best path of action: providing them with the right information will rarely automatically translate into the ‘’logical choice.” People are also emotional, influenced by their context, and by those they live and interact with. This is especially so in an emergency context when stress and fear can be high, and people tend to be less receptive to complex information.  </a:t>
            </a:r>
          </a:p>
          <a:p>
            <a:pPr marL="0" indent="0">
              <a:spcBef>
                <a:spcPts val="0"/>
              </a:spcBef>
              <a:buSzPct val="100000"/>
              <a:buNone/>
            </a:pPr>
            <a:endParaRPr lang="en-US" sz="2400" b="1" dirty="0">
              <a:latin typeface="Century Gothic"/>
              <a:ea typeface="Century Gothic"/>
              <a:cs typeface="Century Gothic"/>
              <a:sym typeface="Century Gothic"/>
            </a:endParaRPr>
          </a:p>
          <a:p>
            <a:pPr marL="0" indent="0">
              <a:spcBef>
                <a:spcPts val="0"/>
              </a:spcBef>
              <a:buSzPct val="100000"/>
              <a:buNone/>
            </a:pPr>
            <a:r>
              <a:rPr lang="en-US" sz="2400" b="1" dirty="0">
                <a:latin typeface="Century Gothic"/>
                <a:ea typeface="Century Gothic"/>
                <a:cs typeface="Century Gothic"/>
                <a:sym typeface="Century Gothic"/>
              </a:rPr>
              <a:t>Behavioral determinants </a:t>
            </a:r>
            <a:r>
              <a:rPr lang="en-US" sz="2400" dirty="0">
                <a:latin typeface="Century Gothic"/>
                <a:ea typeface="Century Gothic"/>
                <a:cs typeface="Century Gothic"/>
                <a:sym typeface="Century Gothic"/>
              </a:rPr>
              <a:t>are those multiple factors in our own psychology, sociology and in our environment that influence our decisions. This could include anything from personal values and beliefs to family power dynamics to policies and constructs such as racism, gender, and religion, to name just some examples.</a:t>
            </a:r>
          </a:p>
        </p:txBody>
      </p:sp>
      <p:sp>
        <p:nvSpPr>
          <p:cNvPr id="28" name="horizontal line">
            <a:extLst>
              <a:ext uri="{FF2B5EF4-FFF2-40B4-BE49-F238E27FC236}">
                <a16:creationId xmlns:a16="http://schemas.microsoft.com/office/drawing/2014/main" id="{1A0A43A7-00DE-B807-EC16-AA249E5CD907}"/>
              </a:ext>
            </a:extLst>
          </p:cNvPr>
          <p:cNvSpPr/>
          <p:nvPr/>
        </p:nvSpPr>
        <p:spPr>
          <a:xfrm>
            <a:off x="-9672" y="1340371"/>
            <a:ext cx="5656710" cy="45719"/>
          </a:xfrm>
          <a:prstGeom prst="rect">
            <a:avLst/>
          </a:prstGeom>
          <a:solidFill>
            <a:srgbClr val="BA2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A2031"/>
              </a:solidFill>
            </a:endParaRPr>
          </a:p>
        </p:txBody>
      </p:sp>
    </p:spTree>
    <p:extLst>
      <p:ext uri="{BB962C8B-B14F-4D97-AF65-F5344CB8AC3E}">
        <p14:creationId xmlns:p14="http://schemas.microsoft.com/office/powerpoint/2010/main" val="1909800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a:extLst>
              <a:ext uri="{FF2B5EF4-FFF2-40B4-BE49-F238E27FC236}">
                <a16:creationId xmlns:a16="http://schemas.microsoft.com/office/drawing/2014/main" id="{FC4A342B-21B9-9D5E-3D20-9C77557E05E6}"/>
              </a:ext>
            </a:extLst>
          </p:cNvPr>
          <p:cNvSpPr txBox="1"/>
          <p:nvPr/>
        </p:nvSpPr>
        <p:spPr>
          <a:xfrm>
            <a:off x="-9672" y="6615402"/>
            <a:ext cx="12241427" cy="230832"/>
          </a:xfrm>
          <a:prstGeom prst="rect">
            <a:avLst/>
          </a:prstGeom>
          <a:noFill/>
        </p:spPr>
        <p:txBody>
          <a:bodyPr wrap="square" rtlCol="0">
            <a:spAutoFit/>
          </a:bodyPr>
          <a:lstStyle/>
          <a:p>
            <a:pPr algn="ctr"/>
            <a:r>
              <a:rPr lang="en-AU" sz="900" b="1" dirty="0">
                <a:solidFill>
                  <a:srgbClr val="BA2031"/>
                </a:solidFill>
                <a:latin typeface="Lato" panose="020F0502020204030203" pitchFamily="34" charset="0"/>
                <a:ea typeface="Lato" panose="020F0502020204030203" pitchFamily="34" charset="0"/>
                <a:cs typeface="Lato" panose="020F0502020204030203" pitchFamily="34" charset="0"/>
              </a:rPr>
              <a:t>READY: </a:t>
            </a:r>
            <a:r>
              <a:rPr lang="en-AU" sz="9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Global Readiness for Major Disease Outbreak Response</a:t>
            </a:r>
            <a:endParaRPr lang="en-US" sz="9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5" name="Slide Number">
            <a:extLst>
              <a:ext uri="{FF2B5EF4-FFF2-40B4-BE49-F238E27FC236}">
                <a16:creationId xmlns:a16="http://schemas.microsoft.com/office/drawing/2014/main" id="{2374A80D-46F4-BCC4-F50D-4A46C1E5B1B9}"/>
              </a:ext>
            </a:extLst>
          </p:cNvPr>
          <p:cNvSpPr txBox="1"/>
          <p:nvPr/>
        </p:nvSpPr>
        <p:spPr>
          <a:xfrm>
            <a:off x="11213077" y="6575429"/>
            <a:ext cx="870065" cy="238527"/>
          </a:xfrm>
          <a:prstGeom prst="rect">
            <a:avLst/>
          </a:prstGeom>
          <a:noFill/>
        </p:spPr>
        <p:txBody>
          <a:bodyPr wrap="square" rtlCol="0">
            <a:spAutoFit/>
          </a:bodyPr>
          <a:lstStyle/>
          <a:p>
            <a:r>
              <a:rPr lang="en-US" sz="950" b="1" dirty="0">
                <a:solidFill>
                  <a:schemeClr val="bg1"/>
                </a:solidFill>
                <a:latin typeface="Lato" panose="020F0502020204030203" pitchFamily="34" charset="0"/>
                <a:ea typeface="Lato" panose="020F0502020204030203" pitchFamily="34" charset="0"/>
                <a:cs typeface="Lato" panose="020F0502020204030203" pitchFamily="34" charset="0"/>
              </a:rPr>
              <a:t>SLIDE TWO</a:t>
            </a:r>
          </a:p>
        </p:txBody>
      </p:sp>
      <p:sp>
        <p:nvSpPr>
          <p:cNvPr id="10" name="vertical line">
            <a:extLst>
              <a:ext uri="{FF2B5EF4-FFF2-40B4-BE49-F238E27FC236}">
                <a16:creationId xmlns:a16="http://schemas.microsoft.com/office/drawing/2014/main" id="{1FE99D2B-AF39-E6CB-A1C1-8061DB46BB9B}"/>
              </a:ext>
            </a:extLst>
          </p:cNvPr>
          <p:cNvSpPr/>
          <p:nvPr/>
        </p:nvSpPr>
        <p:spPr>
          <a:xfrm>
            <a:off x="12083141" y="0"/>
            <a:ext cx="148613" cy="6858000"/>
          </a:xfrm>
          <a:prstGeom prst="rect">
            <a:avLst/>
          </a:prstGeom>
          <a:solidFill>
            <a:srgbClr val="BA2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Title">
            <a:extLst>
              <a:ext uri="{FF2B5EF4-FFF2-40B4-BE49-F238E27FC236}">
                <a16:creationId xmlns:a16="http://schemas.microsoft.com/office/drawing/2014/main" id="{300E03E4-0ADB-2446-5456-83DC6A469310}"/>
              </a:ext>
            </a:extLst>
          </p:cNvPr>
          <p:cNvSpPr txBox="1"/>
          <p:nvPr/>
        </p:nvSpPr>
        <p:spPr>
          <a:xfrm>
            <a:off x="364333" y="79081"/>
            <a:ext cx="11133323" cy="1138773"/>
          </a:xfrm>
          <a:prstGeom prst="rect">
            <a:avLst/>
          </a:prstGeom>
          <a:noFill/>
        </p:spPr>
        <p:txBody>
          <a:bodyPr wrap="square" rtlCol="0">
            <a:spAutoFit/>
          </a:bodyPr>
          <a:lstStyle/>
          <a:p>
            <a:r>
              <a:rPr lang="en-US" sz="3400" b="1" spc="600" dirty="0">
                <a:ln w="25400">
                  <a:noFill/>
                </a:ln>
                <a:solidFill>
                  <a:srgbClr val="BA2031"/>
                </a:solidFill>
                <a:latin typeface="Century Gothic" panose="020B0502020202020204" pitchFamily="34" charset="0"/>
                <a:ea typeface="Lato" panose="020F0502020204030203" pitchFamily="34" charset="0"/>
                <a:cs typeface="Lato" panose="020F0502020204030203" pitchFamily="34" charset="0"/>
              </a:rPr>
              <a:t>What is Different about Operating in Outbreaks?</a:t>
            </a:r>
          </a:p>
        </p:txBody>
      </p:sp>
      <p:sp>
        <p:nvSpPr>
          <p:cNvPr id="13" name="text box">
            <a:extLst>
              <a:ext uri="{FF2B5EF4-FFF2-40B4-BE49-F238E27FC236}">
                <a16:creationId xmlns:a16="http://schemas.microsoft.com/office/drawing/2014/main" id="{3F0E3942-8B8A-D474-FD12-B73057AD265E}"/>
              </a:ext>
            </a:extLst>
          </p:cNvPr>
          <p:cNvSpPr txBox="1"/>
          <p:nvPr/>
        </p:nvSpPr>
        <p:spPr>
          <a:xfrm>
            <a:off x="381904" y="1508932"/>
            <a:ext cx="10530267" cy="461665"/>
          </a:xfrm>
          <a:prstGeom prst="rect">
            <a:avLst/>
          </a:prstGeom>
          <a:noFill/>
        </p:spPr>
        <p:txBody>
          <a:bodyPr wrap="square" rtlCol="0">
            <a:spAutoFit/>
          </a:bodyPr>
          <a:lstStyle/>
          <a:p>
            <a:pPr marL="0" indent="0">
              <a:spcBef>
                <a:spcPts val="0"/>
              </a:spcBef>
              <a:buSzPct val="100000"/>
              <a:buNone/>
            </a:pPr>
            <a:endParaRPr lang="en-US" sz="2400" dirty="0"/>
          </a:p>
        </p:txBody>
      </p:sp>
      <p:sp>
        <p:nvSpPr>
          <p:cNvPr id="28" name="horizontal line">
            <a:extLst>
              <a:ext uri="{FF2B5EF4-FFF2-40B4-BE49-F238E27FC236}">
                <a16:creationId xmlns:a16="http://schemas.microsoft.com/office/drawing/2014/main" id="{1A0A43A7-00DE-B807-EC16-AA249E5CD907}"/>
              </a:ext>
            </a:extLst>
          </p:cNvPr>
          <p:cNvSpPr/>
          <p:nvPr/>
        </p:nvSpPr>
        <p:spPr>
          <a:xfrm>
            <a:off x="-9672" y="1340533"/>
            <a:ext cx="5656710" cy="45719"/>
          </a:xfrm>
          <a:prstGeom prst="rect">
            <a:avLst/>
          </a:prstGeom>
          <a:solidFill>
            <a:srgbClr val="BA2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A2031"/>
              </a:solidFill>
            </a:endParaRPr>
          </a:p>
        </p:txBody>
      </p:sp>
      <p:sp>
        <p:nvSpPr>
          <p:cNvPr id="2" name="text box">
            <a:extLst>
              <a:ext uri="{FF2B5EF4-FFF2-40B4-BE49-F238E27FC236}">
                <a16:creationId xmlns:a16="http://schemas.microsoft.com/office/drawing/2014/main" id="{E3C80008-E32D-8A32-86FB-C450ADD3EF81}"/>
              </a:ext>
            </a:extLst>
          </p:cNvPr>
          <p:cNvSpPr txBox="1"/>
          <p:nvPr/>
        </p:nvSpPr>
        <p:spPr>
          <a:xfrm>
            <a:off x="381904" y="1761667"/>
            <a:ext cx="10530267" cy="4154984"/>
          </a:xfrm>
          <a:prstGeom prst="rect">
            <a:avLst/>
          </a:prstGeom>
          <a:noFill/>
        </p:spPr>
        <p:txBody>
          <a:bodyPr wrap="square" rtlCol="0">
            <a:spAutoFit/>
          </a:bodyPr>
          <a:lstStyle/>
          <a:p>
            <a:pPr>
              <a:buSzPct val="100000"/>
            </a:pPr>
            <a:r>
              <a:rPr lang="en-US" sz="2400" dirty="0">
                <a:latin typeface="Century Gothic"/>
                <a:ea typeface="Century Gothic"/>
                <a:cs typeface="Century Gothic"/>
                <a:sym typeface="Century Gothic"/>
              </a:rPr>
              <a:t>During infectious disease outbreaks, safety risks or movement restrictions can make it difficult to engage communities and build trust in a response. In some cases, implementers may have to adopt protocols for conducting safe in-person engagement or switch to remote options, such as interactive digital platforms. Special considerations will be needed to engage marginalized populations, hard-to-reach populations in areas with limited media exposure, or populations within conflict settings. There are many challenges to effectively carry out RCCE in such contexts. Organizations will need to be agile and equipped with various options to communicate and engage effectively in different outbreak scenarios. </a:t>
            </a:r>
          </a:p>
        </p:txBody>
      </p:sp>
    </p:spTree>
    <p:extLst>
      <p:ext uri="{BB962C8B-B14F-4D97-AF65-F5344CB8AC3E}">
        <p14:creationId xmlns:p14="http://schemas.microsoft.com/office/powerpoint/2010/main" val="1465434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a:extLst>
              <a:ext uri="{FF2B5EF4-FFF2-40B4-BE49-F238E27FC236}">
                <a16:creationId xmlns:a16="http://schemas.microsoft.com/office/drawing/2014/main" id="{FC4A342B-21B9-9D5E-3D20-9C77557E05E6}"/>
              </a:ext>
            </a:extLst>
          </p:cNvPr>
          <p:cNvSpPr txBox="1"/>
          <p:nvPr/>
        </p:nvSpPr>
        <p:spPr>
          <a:xfrm>
            <a:off x="-9672" y="6615402"/>
            <a:ext cx="12241427" cy="230832"/>
          </a:xfrm>
          <a:prstGeom prst="rect">
            <a:avLst/>
          </a:prstGeom>
          <a:noFill/>
        </p:spPr>
        <p:txBody>
          <a:bodyPr wrap="square" rtlCol="0">
            <a:spAutoFit/>
          </a:bodyPr>
          <a:lstStyle/>
          <a:p>
            <a:pPr algn="ctr"/>
            <a:r>
              <a:rPr lang="en-AU" sz="900" b="1" dirty="0">
                <a:solidFill>
                  <a:srgbClr val="BA2031"/>
                </a:solidFill>
                <a:latin typeface="Lato" panose="020F0502020204030203" pitchFamily="34" charset="0"/>
                <a:ea typeface="Lato" panose="020F0502020204030203" pitchFamily="34" charset="0"/>
                <a:cs typeface="Lato" panose="020F0502020204030203" pitchFamily="34" charset="0"/>
              </a:rPr>
              <a:t>READY: </a:t>
            </a:r>
            <a:r>
              <a:rPr lang="en-AU" sz="9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Global Readiness for Major Disease Outbreak Response</a:t>
            </a:r>
            <a:endParaRPr lang="en-US" sz="9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5" name="Slide Number">
            <a:extLst>
              <a:ext uri="{FF2B5EF4-FFF2-40B4-BE49-F238E27FC236}">
                <a16:creationId xmlns:a16="http://schemas.microsoft.com/office/drawing/2014/main" id="{2374A80D-46F4-BCC4-F50D-4A46C1E5B1B9}"/>
              </a:ext>
            </a:extLst>
          </p:cNvPr>
          <p:cNvSpPr txBox="1"/>
          <p:nvPr/>
        </p:nvSpPr>
        <p:spPr>
          <a:xfrm>
            <a:off x="11213077" y="6575429"/>
            <a:ext cx="870065" cy="238527"/>
          </a:xfrm>
          <a:prstGeom prst="rect">
            <a:avLst/>
          </a:prstGeom>
          <a:noFill/>
        </p:spPr>
        <p:txBody>
          <a:bodyPr wrap="square" rtlCol="0">
            <a:spAutoFit/>
          </a:bodyPr>
          <a:lstStyle/>
          <a:p>
            <a:r>
              <a:rPr lang="en-US" sz="950" b="1" dirty="0">
                <a:solidFill>
                  <a:schemeClr val="bg1"/>
                </a:solidFill>
                <a:latin typeface="Lato" panose="020F0502020204030203" pitchFamily="34" charset="0"/>
                <a:ea typeface="Lato" panose="020F0502020204030203" pitchFamily="34" charset="0"/>
                <a:cs typeface="Lato" panose="020F0502020204030203" pitchFamily="34" charset="0"/>
              </a:rPr>
              <a:t>SLIDE TWO</a:t>
            </a:r>
          </a:p>
        </p:txBody>
      </p:sp>
      <p:sp>
        <p:nvSpPr>
          <p:cNvPr id="10" name="vertical line">
            <a:extLst>
              <a:ext uri="{FF2B5EF4-FFF2-40B4-BE49-F238E27FC236}">
                <a16:creationId xmlns:a16="http://schemas.microsoft.com/office/drawing/2014/main" id="{1FE99D2B-AF39-E6CB-A1C1-8061DB46BB9B}"/>
              </a:ext>
            </a:extLst>
          </p:cNvPr>
          <p:cNvSpPr/>
          <p:nvPr/>
        </p:nvSpPr>
        <p:spPr>
          <a:xfrm>
            <a:off x="12083141" y="0"/>
            <a:ext cx="148613" cy="6858000"/>
          </a:xfrm>
          <a:prstGeom prst="rect">
            <a:avLst/>
          </a:prstGeom>
          <a:solidFill>
            <a:srgbClr val="BA2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Title">
            <a:extLst>
              <a:ext uri="{FF2B5EF4-FFF2-40B4-BE49-F238E27FC236}">
                <a16:creationId xmlns:a16="http://schemas.microsoft.com/office/drawing/2014/main" id="{300E03E4-0ADB-2446-5456-83DC6A469310}"/>
              </a:ext>
            </a:extLst>
          </p:cNvPr>
          <p:cNvSpPr txBox="1"/>
          <p:nvPr/>
        </p:nvSpPr>
        <p:spPr>
          <a:xfrm>
            <a:off x="257931" y="298316"/>
            <a:ext cx="6564253" cy="630942"/>
          </a:xfrm>
          <a:prstGeom prst="rect">
            <a:avLst/>
          </a:prstGeom>
          <a:noFill/>
        </p:spPr>
        <p:txBody>
          <a:bodyPr wrap="square" rtlCol="0">
            <a:spAutoFit/>
          </a:bodyPr>
          <a:lstStyle/>
          <a:p>
            <a:r>
              <a:rPr lang="en-US" sz="3400" b="1" spc="600" dirty="0">
                <a:ln w="25400">
                  <a:noFill/>
                </a:ln>
                <a:solidFill>
                  <a:srgbClr val="BA2031"/>
                </a:solidFill>
                <a:latin typeface="Century Gothic" panose="020B0502020202020204" pitchFamily="34" charset="0"/>
                <a:ea typeface="Lato" panose="020F0502020204030203" pitchFamily="34" charset="0"/>
                <a:cs typeface="Lato" panose="020F0502020204030203" pitchFamily="34" charset="0"/>
              </a:rPr>
              <a:t>What is Readiness?</a:t>
            </a:r>
          </a:p>
        </p:txBody>
      </p:sp>
      <p:sp>
        <p:nvSpPr>
          <p:cNvPr id="13" name="text box">
            <a:extLst>
              <a:ext uri="{FF2B5EF4-FFF2-40B4-BE49-F238E27FC236}">
                <a16:creationId xmlns:a16="http://schemas.microsoft.com/office/drawing/2014/main" id="{3F0E3942-8B8A-D474-FD12-B73057AD265E}"/>
              </a:ext>
            </a:extLst>
          </p:cNvPr>
          <p:cNvSpPr txBox="1"/>
          <p:nvPr/>
        </p:nvSpPr>
        <p:spPr>
          <a:xfrm>
            <a:off x="95484" y="1364809"/>
            <a:ext cx="11552625" cy="4832092"/>
          </a:xfrm>
          <a:prstGeom prst="rect">
            <a:avLst/>
          </a:prstGeom>
          <a:noFill/>
        </p:spPr>
        <p:txBody>
          <a:bodyPr wrap="square" rtlCol="0">
            <a:spAutoFit/>
          </a:bodyPr>
          <a:lstStyle/>
          <a:p>
            <a:pPr marL="0" indent="0">
              <a:spcBef>
                <a:spcPts val="0"/>
              </a:spcBef>
              <a:buSzPct val="100000"/>
              <a:buNone/>
            </a:pPr>
            <a:r>
              <a:rPr lang="en-US" sz="2800" dirty="0">
                <a:latin typeface="Century Gothic" panose="020B0502020202020204" pitchFamily="34" charset="0"/>
              </a:rPr>
              <a:t>For individual staff, being “ready” to conduct RCCE means understanding the preparedness needs for data-driven communication and engagement during outbreak preparedness planning; having the skills to design RCCE strategies to contain the spread from early on, knowing how to mobilize and tailor the right approaches to the right audiences to mitigate the progression of the outbreak if it starts to climb, then how to adapt programming based on new circumstances and maintain momentum to control it as the outbreak slows down, and finally how to keep the situation under control and build resilience among communities in the recovery phase.</a:t>
            </a:r>
          </a:p>
        </p:txBody>
      </p:sp>
      <p:sp>
        <p:nvSpPr>
          <p:cNvPr id="28" name="horizontal line">
            <a:extLst>
              <a:ext uri="{FF2B5EF4-FFF2-40B4-BE49-F238E27FC236}">
                <a16:creationId xmlns:a16="http://schemas.microsoft.com/office/drawing/2014/main" id="{1A0A43A7-00DE-B807-EC16-AA249E5CD907}"/>
              </a:ext>
            </a:extLst>
          </p:cNvPr>
          <p:cNvSpPr/>
          <p:nvPr/>
        </p:nvSpPr>
        <p:spPr>
          <a:xfrm>
            <a:off x="-9672" y="1107901"/>
            <a:ext cx="5656710" cy="45719"/>
          </a:xfrm>
          <a:prstGeom prst="rect">
            <a:avLst/>
          </a:prstGeom>
          <a:solidFill>
            <a:srgbClr val="BA20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A2031"/>
              </a:solidFill>
            </a:endParaRPr>
          </a:p>
        </p:txBody>
      </p:sp>
    </p:spTree>
    <p:extLst>
      <p:ext uri="{BB962C8B-B14F-4D97-AF65-F5344CB8AC3E}">
        <p14:creationId xmlns:p14="http://schemas.microsoft.com/office/powerpoint/2010/main" val="3566913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95BE34E8E82694DA369619592B64037" ma:contentTypeVersion="18" ma:contentTypeDescription="Create a new document." ma:contentTypeScope="" ma:versionID="504d58b3d9bc477d44ab45e371aae6a5">
  <xsd:schema xmlns:xsd="http://www.w3.org/2001/XMLSchema" xmlns:xs="http://www.w3.org/2001/XMLSchema" xmlns:p="http://schemas.microsoft.com/office/2006/metadata/properties" xmlns:ns1="http://schemas.microsoft.com/sharepoint/v3" xmlns:ns2="2f48e1d0-7cb8-41d9-828b-ed81fdeb0972" xmlns:ns3="5e5cfa32-f11a-48b5-b101-6ccd0d9d11b7" targetNamespace="http://schemas.microsoft.com/office/2006/metadata/properties" ma:root="true" ma:fieldsID="238ef410da5911526d2b24f7a7ff3235" ns1:_="" ns2:_="" ns3:_="">
    <xsd:import namespace="http://schemas.microsoft.com/sharepoint/v3"/>
    <xsd:import namespace="2f48e1d0-7cb8-41d9-828b-ed81fdeb0972"/>
    <xsd:import namespace="5e5cfa32-f11a-48b5-b101-6ccd0d9d11b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LengthInSeconds" minOccurs="0"/>
                <xsd:element ref="ns3:MediaServiceLocation" minOccurs="0"/>
                <xsd:element ref="ns3:lcf76f155ced4ddcb4097134ff3c332f" minOccurs="0"/>
                <xsd:element ref="ns2:TaxCatchAll"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4" nillable="true" ma:displayName="Unified Compliance Policy Properties" ma:hidden="true" ma:internalName="_ip_UnifiedCompliancePolicyProperties">
      <xsd:simpleType>
        <xsd:restriction base="dms:Note"/>
      </xsd:simpleType>
    </xsd:element>
    <xsd:element name="_ip_UnifiedCompliancePolicyUIAction" ma:index="2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f48e1d0-7cb8-41d9-828b-ed81fdeb097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a0b8c7f-3460-4b7c-8c56-cd0936fc5887}" ma:internalName="TaxCatchAll" ma:showField="CatchAllData" ma:web="2f48e1d0-7cb8-41d9-828b-ed81fdeb097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e5cfa32-f11a-48b5-b101-6ccd0d9d11b7"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8d30873-1bfa-4ac1-a461-d9e1b29c779b"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F590063-D372-483A-9760-D7D9D5733F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f48e1d0-7cb8-41d9-828b-ed81fdeb0972"/>
    <ds:schemaRef ds:uri="5e5cfa32-f11a-48b5-b101-6ccd0d9d11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BC8762D-D570-45B2-ABF3-8455359A918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12409</TotalTime>
  <Words>4937</Words>
  <Application>Microsoft Macintosh PowerPoint</Application>
  <PresentationFormat>Widescreen</PresentationFormat>
  <Paragraphs>444</Paragraphs>
  <Slides>42</Slides>
  <Notes>14</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42</vt:i4>
      </vt:variant>
    </vt:vector>
  </HeadingPairs>
  <TitlesOfParts>
    <vt:vector size="50" baseType="lpstr">
      <vt:lpstr>Arial</vt:lpstr>
      <vt:lpstr>Calibri</vt:lpstr>
      <vt:lpstr>Calibri Light</vt:lpstr>
      <vt:lpstr>Century Gothic</vt:lpstr>
      <vt:lpstr>Lato</vt:lpstr>
      <vt:lpstr>Office Theme</vt:lpstr>
      <vt:lpstr>1_Office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 RCCE &amp; Emergency Planning  To what degree are you able to integrate RCCE into emergency preparedness and response plans? </vt:lpstr>
      <vt:lpstr>2. Safety &amp; Program Continuation  How confident are you in your ability to adapt RCCE activities to ensure the safety and continuation of programming during movement restrictions?  </vt:lpstr>
      <vt:lpstr>3. Assessing &amp; Filling Capacity Gaps  How confident are you in assessing and filling capacity gaps of staff and/or volunteers with resources, trainings, program support, mentoring and supervision?  </vt:lpstr>
      <vt:lpstr>4. Budgeting &amp; Resource Allocation  How confident are you in being able to develop a budget and lead resource allocation for RCCE activities?   </vt:lpstr>
      <vt:lpstr>5. Coordination  To what degree do you understand and engage in outbreak and humanitarian coordination structures, including government, to harmonize interventions in major outbreaks?   </vt:lpstr>
      <vt:lpstr>PowerPoint Presentation</vt:lpstr>
      <vt:lpstr>6. Assessments &amp; Social &amp; Behavior Change Data  How confident are you in developing and executing a rapid assessment or survey to understand barriers and behavioral drivers?   </vt:lpstr>
      <vt:lpstr>7. Rapid Assessments &amp; Behavioral Data  When developing a rapid assessment or survey, what level of expertise to you have in considering questions and behavioral determinants?   </vt:lpstr>
      <vt:lpstr>8. Community Insights/Feedback System  Describe your ability to set up community insights/feedback systems to ensure feedback is collected, analyzed, and acted upon to make improvements to the outbreak and humanitarian response.   </vt:lpstr>
      <vt:lpstr>9. Closing the Feedback Loop  Are you able to design a process that feeds information back to communities and families that are affected by the outbreak?   </vt:lpstr>
      <vt:lpstr>10. Rumors  How confident are you in your ability to collect and address rumors with RCCE?   </vt:lpstr>
      <vt:lpstr>11. Social and Behavior Change Programming  How confident are you in using social and behavior change (SBC) models and theories to guide RCCE programming?   </vt:lpstr>
      <vt:lpstr>12. Developing an RCCE Plan  To what degree do you have the knowledge and skills to develop a Risk Communication and Community Engagement (RCCE) plan? </vt:lpstr>
      <vt:lpstr>13. Inclusivity of Marginalized Groups  How confident are you in ensuring the inclusivity of marginalized groups in RCCE plans and activities? </vt:lpstr>
      <vt:lpstr>14. Integrating Service Referrals  How confident are you in integrating service referrals into RCCE activities? </vt:lpstr>
      <vt:lpstr>15. Identifying Audiences  To what degree can you confidently identify primary and secondary audiences for RCCE content and activities based on data? </vt:lpstr>
      <vt:lpstr>16. Developing RCCE Content  How confident are you in developing content, such as messaging and materials, for communities affected by major outbreaks? </vt:lpstr>
      <vt:lpstr>17. Developing  RCCE Interventions  How confident are you in developing content, such as messaging and materials, for communities affected by major outbreaks? </vt:lpstr>
      <vt:lpstr>18. Selecting RCCE Interventions  What is your process for selecting RCCE interventions for key audiences? </vt:lpstr>
      <vt:lpstr>19. Community Engagement  What type of community engagement do you know how to plan and/or implement?</vt:lpstr>
      <vt:lpstr>20. Identifying and Addressing Stigma  How confident are you in your ability to address stigma with communication and community engagement?</vt:lpstr>
      <vt:lpstr>21. Frontline Worker Interpersonal Communication  How confident are you in training frontline workers on the disease, outbreak response processes, and interpersonal communication to promote desired behaviors to other community members?</vt:lpstr>
      <vt:lpstr>22. Community Training and Capacity Building  How confident are you in training and building capacity of community members? </vt:lpstr>
      <vt:lpstr>23. Managing and Monitoring Community Volunteers  How would you rate your skills in managing and monitoring community-based volunteers to resolve issues, ensure they have updated information, and have skills in interpersonal communication? </vt:lpstr>
      <vt:lpstr>24. Monitoring and Evaluating RCCE  To what degree are you able to develop RCCE indicators and monitoring and evaluation (M&amp;E) plans, tools, and templates? </vt:lpstr>
      <vt:lpstr>Summary</vt:lpstr>
      <vt:lpstr>What are our capacity building priorities?</vt:lpstr>
      <vt:lpstr>What do you need to address these priorities?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Kathryn Bertram</dc:creator>
  <cp:lastModifiedBy>Kathryn Bertram</cp:lastModifiedBy>
  <cp:revision>87</cp:revision>
  <cp:lastPrinted>2022-12-02T20:10:07Z</cp:lastPrinted>
  <dcterms:created xsi:type="dcterms:W3CDTF">2022-11-05T12:43:00Z</dcterms:created>
  <dcterms:modified xsi:type="dcterms:W3CDTF">2023-05-02T18:56:17Z</dcterms:modified>
</cp:coreProperties>
</file>