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3"/>
  </p:sldMasterIdLst>
  <p:notesMasterIdLst>
    <p:notesMasterId r:id="rId33"/>
  </p:notesMasterIdLst>
  <p:sldIdLst>
    <p:sldId id="295" r:id="rId4"/>
    <p:sldId id="296" r:id="rId5"/>
    <p:sldId id="322" r:id="rId6"/>
    <p:sldId id="298" r:id="rId7"/>
    <p:sldId id="300" r:id="rId8"/>
    <p:sldId id="299" r:id="rId9"/>
    <p:sldId id="323" r:id="rId10"/>
    <p:sldId id="260" r:id="rId11"/>
    <p:sldId id="276" r:id="rId12"/>
    <p:sldId id="279" r:id="rId13"/>
    <p:sldId id="281" r:id="rId14"/>
    <p:sldId id="324" r:id="rId15"/>
    <p:sldId id="325" r:id="rId16"/>
    <p:sldId id="326" r:id="rId17"/>
    <p:sldId id="285" r:id="rId18"/>
    <p:sldId id="327" r:id="rId19"/>
    <p:sldId id="328" r:id="rId20"/>
    <p:sldId id="329" r:id="rId21"/>
    <p:sldId id="330" r:id="rId22"/>
    <p:sldId id="331" r:id="rId23"/>
    <p:sldId id="333" r:id="rId24"/>
    <p:sldId id="292" r:id="rId25"/>
    <p:sldId id="282" r:id="rId26"/>
    <p:sldId id="334" r:id="rId27"/>
    <p:sldId id="335" r:id="rId28"/>
    <p:sldId id="338" r:id="rId29"/>
    <p:sldId id="337" r:id="rId30"/>
    <p:sldId id="336" r:id="rId31"/>
    <p:sldId id="27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2031"/>
    <a:srgbClr val="34547C"/>
    <a:srgbClr val="C8C8C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83309E-CDB8-0063-90B1-25ED7E48BBA7}" v="37" dt="2023-07-10T15:26:46.707"/>
    <p1510:client id="{569AB1F1-ED67-BE06-C238-FF053EB991DE}" v="5" dt="2023-10-12T16:45:38.165"/>
    <p1510:client id="{9B176525-4639-3F33-0C1A-087171EF4B0F}" v="100" dt="2023-09-27T19:31:11.4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95"/>
    <p:restoredTop sz="95766"/>
  </p:normalViewPr>
  <p:slideViewPr>
    <p:cSldViewPr snapToGrid="0">
      <p:cViewPr varScale="1">
        <p:scale>
          <a:sx n="135" d="100"/>
          <a:sy n="135" d="100"/>
        </p:scale>
        <p:origin x="848" y="168"/>
      </p:cViewPr>
      <p:guideLst>
        <p:guide orient="horz" pos="2160"/>
        <p:guide pos="3840"/>
      </p:guideLst>
    </p:cSldViewPr>
  </p:slideViewPr>
  <p:notesTextViewPr>
    <p:cViewPr>
      <p:scale>
        <a:sx n="70" d="100"/>
        <a:sy n="7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4855BD-9D08-7A40-A41F-FE2F18C46EB8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BB7FE7-7B53-C24D-9887-B2A81249E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682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B7FE7-7B53-C24D-9887-B2A81249E7B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8115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B7FE7-7B53-C24D-9887-B2A81249E7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8375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i="1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B7FE7-7B53-C24D-9887-B2A81249E7B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9826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fontAlgn="base">
              <a:buFont typeface="Arial"/>
              <a:buChar char="•"/>
            </a:pPr>
            <a:endParaRPr lang="en-US" b="0" i="1" dirty="0">
              <a:solidFill>
                <a:srgbClr val="444444"/>
              </a:solidFill>
              <a:effectLst/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B7FE7-7B53-C24D-9887-B2A81249E7B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5252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B7FE7-7B53-C24D-9887-B2A81249E7B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3060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B7FE7-7B53-C24D-9887-B2A81249E7B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1559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B7FE7-7B53-C24D-9887-B2A81249E7B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5147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B7FE7-7B53-C24D-9887-B2A81249E7B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6409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B7FE7-7B53-C24D-9887-B2A81249E7B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6148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B7FE7-7B53-C24D-9887-B2A81249E7B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9628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B7FE7-7B53-C24D-9887-B2A81249E7B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189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B7FE7-7B53-C24D-9887-B2A81249E7B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3139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B7FE7-7B53-C24D-9887-B2A81249E7B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03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B7FE7-7B53-C24D-9887-B2A81249E7B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3140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,Sans-Serif"/>
              <a:buChar char="•"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B7FE7-7B53-C24D-9887-B2A81249E7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9311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B7FE7-7B53-C24D-9887-B2A81249E7B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903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fontAlgn="base">
              <a:buFont typeface="Arial"/>
              <a:buChar char="•"/>
            </a:pPr>
            <a:endParaRPr lang="en-US" sz="1200" b="1" i="1" dirty="0">
              <a:solidFill>
                <a:srgbClr val="000000"/>
              </a:solidFill>
              <a:effectLst/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B7FE7-7B53-C24D-9887-B2A81249E7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4232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l" rtl="0" fontAlgn="base">
              <a:buFont typeface="Arial"/>
              <a:buChar char="•"/>
            </a:pPr>
            <a:endParaRPr lang="en-US" sz="1200" b="0" i="0" dirty="0">
              <a:solidFill>
                <a:srgbClr val="444444"/>
              </a:solidFill>
              <a:effectLst/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B7FE7-7B53-C24D-9887-B2A81249E7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3373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l" rtl="0" fontAlgn="base">
              <a:buFont typeface="Arial"/>
              <a:buChar char="•"/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B7FE7-7B53-C24D-9887-B2A81249E7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5427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US" sz="1800" b="0" i="0" dirty="0">
              <a:solidFill>
                <a:srgbClr val="444444"/>
              </a:solidFill>
              <a:effectLst/>
              <a:latin typeface="Calibri" panose="020F0502020204030204" pitchFamily="34" charset="0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B7FE7-7B53-C24D-9887-B2A81249E7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3431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,Sans-Serif"/>
              <a:buChar char="•"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B7FE7-7B53-C24D-9887-B2A81249E7B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851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9DFE27C-4D61-46D3-D2A3-9BF976CC0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5417" y="6494780"/>
            <a:ext cx="726583" cy="326329"/>
          </a:xfrm>
          <a:prstGeom prst="rect">
            <a:avLst/>
          </a:prstGeom>
          <a:noFill/>
        </p:spPr>
        <p:txBody>
          <a:bodyPr/>
          <a:lstStyle>
            <a:lvl1pPr>
              <a:defRPr sz="1500" b="1" spc="300">
                <a:solidFill>
                  <a:srgbClr val="BA203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D787BDAE-F50B-1942-8EFA-086E6B847A3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532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B2CA5D5-00F7-A07D-1A22-2D51E55E03B5}"/>
              </a:ext>
            </a:extLst>
          </p:cNvPr>
          <p:cNvSpPr txBox="1"/>
          <p:nvPr userDrawn="1"/>
        </p:nvSpPr>
        <p:spPr>
          <a:xfrm>
            <a:off x="1760649" y="6534835"/>
            <a:ext cx="86707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1000" b="1" dirty="0">
                <a:solidFill>
                  <a:srgbClr val="BA203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READY: </a:t>
            </a:r>
            <a:r>
              <a:rPr lang="en-A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Global Readiness for Major Disease Outbreak Response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F90A97E-265A-DCD0-7DF0-4C7B9D22B8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5417" y="6494780"/>
            <a:ext cx="726583" cy="326329"/>
          </a:xfrm>
          <a:prstGeom prst="rect">
            <a:avLst/>
          </a:prstGeom>
        </p:spPr>
        <p:txBody>
          <a:bodyPr/>
          <a:lstStyle>
            <a:lvl1pPr>
              <a:defRPr sz="1600" b="1" spc="300">
                <a:solidFill>
                  <a:srgbClr val="BA203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D787BDAE-F50B-1942-8EFA-086E6B847A3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684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emf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hyperlink" Target="https://www.ready-initiative.org/outbreak-digital-simulation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hyperlink" Target="http://www.outbreakready.com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emf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sky, road, transport&#10;&#10;Description automatically generated">
            <a:extLst>
              <a:ext uri="{FF2B5EF4-FFF2-40B4-BE49-F238E27FC236}">
                <a16:creationId xmlns:a16="http://schemas.microsoft.com/office/drawing/2014/main" id="{5EB790E1-5F30-D8A1-965A-9A1D535026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42" t="24369" r="6801" b="5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00262A6-DC05-5DE5-6B1A-D7EA6165B1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4893"/>
            <a:ext cx="12192000" cy="6071954"/>
          </a:xfrm>
          <a:prstGeom prst="rect">
            <a:avLst/>
          </a:prstGeom>
        </p:spPr>
      </p:pic>
      <p:pic>
        <p:nvPicPr>
          <p:cNvPr id="12" name="Picture 11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2A69D96F-1732-EBC8-79B6-69A36F03E0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206" y="168145"/>
            <a:ext cx="2834123" cy="997191"/>
          </a:xfrm>
          <a:prstGeom prst="rect">
            <a:avLst/>
          </a:prstGeom>
        </p:spPr>
      </p:pic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117E92-7A14-8DAE-C3BA-5859B08E07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5020" y="184893"/>
            <a:ext cx="2816774" cy="10435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941F703-C24C-FFC3-516A-9A389AE820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4511" y="6100373"/>
            <a:ext cx="8173378" cy="69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165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FC2FE50-138C-A6A0-C2C5-C2820839289D}"/>
              </a:ext>
            </a:extLst>
          </p:cNvPr>
          <p:cNvSpPr/>
          <p:nvPr/>
        </p:nvSpPr>
        <p:spPr>
          <a:xfrm>
            <a:off x="0" y="5221538"/>
            <a:ext cx="12192000" cy="1220675"/>
          </a:xfrm>
          <a:prstGeom prst="rect">
            <a:avLst/>
          </a:prstGeom>
          <a:solidFill>
            <a:srgbClr val="3454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0D59BD-8F26-E3B5-7A00-61EEBAF62436}"/>
              </a:ext>
            </a:extLst>
          </p:cNvPr>
          <p:cNvSpPr/>
          <p:nvPr/>
        </p:nvSpPr>
        <p:spPr>
          <a:xfrm>
            <a:off x="0" y="0"/>
            <a:ext cx="12192000" cy="5221538"/>
          </a:xfrm>
          <a:prstGeom prst="rect">
            <a:avLst/>
          </a:prstGeom>
          <a:solidFill>
            <a:srgbClr val="C8C8C9">
              <a:alpha val="345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picture containing text, electronics, monitor, screenshot&#10;&#10;Description automatically generated">
            <a:extLst>
              <a:ext uri="{FF2B5EF4-FFF2-40B4-BE49-F238E27FC236}">
                <a16:creationId xmlns:a16="http://schemas.microsoft.com/office/drawing/2014/main" id="{81D9AC64-0A52-7BDF-C4A4-EF4A1B27C6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396" y="218748"/>
            <a:ext cx="10743207" cy="6158753"/>
          </a:xfrm>
          <a:prstGeom prst="rect">
            <a:avLst/>
          </a:prstGeom>
        </p:spPr>
      </p:pic>
      <p:pic>
        <p:nvPicPr>
          <p:cNvPr id="7" name="Introduction Video (1)">
            <a:hlinkClick r:id="" action="ppaction://media"/>
            <a:extLst>
              <a:ext uri="{FF2B5EF4-FFF2-40B4-BE49-F238E27FC236}">
                <a16:creationId xmlns:a16="http://schemas.microsoft.com/office/drawing/2014/main" id="{934F7F28-FD2D-C174-4060-4D2E7F8D5A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2609" y="480499"/>
            <a:ext cx="10155344" cy="515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00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sky, road, transport&#10;&#10;Description automatically generated">
            <a:extLst>
              <a:ext uri="{FF2B5EF4-FFF2-40B4-BE49-F238E27FC236}">
                <a16:creationId xmlns:a16="http://schemas.microsoft.com/office/drawing/2014/main" id="{EE221EF5-1F81-740A-F696-66569910E9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580" r="11370"/>
          <a:stretch/>
        </p:blipFill>
        <p:spPr>
          <a:xfrm>
            <a:off x="0" y="0"/>
            <a:ext cx="12198828" cy="547416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CEECB91-7E12-5E85-3097-304CCF7E1327}"/>
              </a:ext>
            </a:extLst>
          </p:cNvPr>
          <p:cNvSpPr/>
          <p:nvPr/>
        </p:nvSpPr>
        <p:spPr>
          <a:xfrm>
            <a:off x="10242" y="0"/>
            <a:ext cx="12192000" cy="5474162"/>
          </a:xfrm>
          <a:prstGeom prst="rect">
            <a:avLst/>
          </a:prstGeom>
          <a:solidFill>
            <a:srgbClr val="C8C8C9">
              <a:alpha val="345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313D77-5C12-355E-1BB2-38ACC09FB75B}"/>
              </a:ext>
            </a:extLst>
          </p:cNvPr>
          <p:cNvSpPr/>
          <p:nvPr/>
        </p:nvSpPr>
        <p:spPr>
          <a:xfrm>
            <a:off x="0" y="5474163"/>
            <a:ext cx="12192000" cy="1016775"/>
          </a:xfrm>
          <a:prstGeom prst="rect">
            <a:avLst/>
          </a:prstGeom>
          <a:solidFill>
            <a:srgbClr val="3454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84DC5E-42A4-23B2-3CB8-68193358FFD0}"/>
              </a:ext>
            </a:extLst>
          </p:cNvPr>
          <p:cNvSpPr txBox="1"/>
          <p:nvPr/>
        </p:nvSpPr>
        <p:spPr>
          <a:xfrm>
            <a:off x="-161365" y="190799"/>
            <a:ext cx="33829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n w="25400">
                  <a:noFill/>
                </a:ln>
                <a:solidFill>
                  <a:srgbClr val="34547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BEGIN PLAYING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12FDDC-FFD0-B452-74E6-D345B95A6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607" y="734663"/>
            <a:ext cx="11302786" cy="556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8494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outdoor, sky, road, transport&#10;&#10;Description automatically generated">
            <a:extLst>
              <a:ext uri="{FF2B5EF4-FFF2-40B4-BE49-F238E27FC236}">
                <a16:creationId xmlns:a16="http://schemas.microsoft.com/office/drawing/2014/main" id="{E6AB5ED0-D21A-7009-5F82-BCAE853E8A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80" r="11370"/>
          <a:stretch/>
        </p:blipFill>
        <p:spPr>
          <a:xfrm>
            <a:off x="0" y="0"/>
            <a:ext cx="12198828" cy="547416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109F44D-2E27-2FC7-8971-FBD80E65F23C}"/>
              </a:ext>
            </a:extLst>
          </p:cNvPr>
          <p:cNvSpPr/>
          <p:nvPr/>
        </p:nvSpPr>
        <p:spPr>
          <a:xfrm>
            <a:off x="6828" y="0"/>
            <a:ext cx="12192000" cy="5474162"/>
          </a:xfrm>
          <a:prstGeom prst="rect">
            <a:avLst/>
          </a:prstGeom>
          <a:solidFill>
            <a:srgbClr val="C8C8C9">
              <a:alpha val="345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84F56C-8A3E-ACAC-C54D-65CE76398B44}"/>
              </a:ext>
            </a:extLst>
          </p:cNvPr>
          <p:cNvSpPr txBox="1"/>
          <p:nvPr/>
        </p:nvSpPr>
        <p:spPr>
          <a:xfrm>
            <a:off x="310294" y="535028"/>
            <a:ext cx="3721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pc="300" dirty="0">
                <a:ln w="25400">
                  <a:noFill/>
                </a:ln>
                <a:solidFill>
                  <a:srgbClr val="BA203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 THREE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4D020E-488A-EAC2-0069-366A76906D52}"/>
              </a:ext>
            </a:extLst>
          </p:cNvPr>
          <p:cNvSpPr txBox="1"/>
          <p:nvPr/>
        </p:nvSpPr>
        <p:spPr>
          <a:xfrm>
            <a:off x="-17418" y="190799"/>
            <a:ext cx="33829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n w="25400">
                  <a:noFill/>
                </a:ln>
                <a:solidFill>
                  <a:srgbClr val="34547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BRIEFING SCREEN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1EA94AA-6133-2BEE-2BC9-6D88FF2DD42C}"/>
              </a:ext>
            </a:extLst>
          </p:cNvPr>
          <p:cNvSpPr/>
          <p:nvPr/>
        </p:nvSpPr>
        <p:spPr>
          <a:xfrm>
            <a:off x="0" y="5474163"/>
            <a:ext cx="12192000" cy="1016775"/>
          </a:xfrm>
          <a:prstGeom prst="rect">
            <a:avLst/>
          </a:prstGeom>
          <a:solidFill>
            <a:srgbClr val="3454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91EFD6A-69DB-38F2-D7EB-D0F5D16E3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382" y="250385"/>
            <a:ext cx="11230383" cy="609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4575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outdoor, sky, road, transport&#10;&#10;Description automatically generated">
            <a:extLst>
              <a:ext uri="{FF2B5EF4-FFF2-40B4-BE49-F238E27FC236}">
                <a16:creationId xmlns:a16="http://schemas.microsoft.com/office/drawing/2014/main" id="{87D7DBC6-E181-C099-4630-55F93C2213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80" r="11370"/>
          <a:stretch/>
        </p:blipFill>
        <p:spPr>
          <a:xfrm>
            <a:off x="0" y="0"/>
            <a:ext cx="12198828" cy="547416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D42FF7F-C9CD-0A3F-3999-43F9B61BFC23}"/>
              </a:ext>
            </a:extLst>
          </p:cNvPr>
          <p:cNvSpPr/>
          <p:nvPr/>
        </p:nvSpPr>
        <p:spPr>
          <a:xfrm>
            <a:off x="-43300" y="0"/>
            <a:ext cx="12192000" cy="5474162"/>
          </a:xfrm>
          <a:prstGeom prst="rect">
            <a:avLst/>
          </a:prstGeom>
          <a:solidFill>
            <a:srgbClr val="C8C8C9">
              <a:alpha val="345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B24F15-C75F-FD57-DCD3-80F3C7947126}"/>
              </a:ext>
            </a:extLst>
          </p:cNvPr>
          <p:cNvSpPr/>
          <p:nvPr/>
        </p:nvSpPr>
        <p:spPr>
          <a:xfrm>
            <a:off x="0" y="5474163"/>
            <a:ext cx="12192000" cy="1016775"/>
          </a:xfrm>
          <a:prstGeom prst="rect">
            <a:avLst/>
          </a:prstGeom>
          <a:solidFill>
            <a:srgbClr val="3454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84F56C-8A3E-ACAC-C54D-65CE76398B44}"/>
              </a:ext>
            </a:extLst>
          </p:cNvPr>
          <p:cNvSpPr txBox="1"/>
          <p:nvPr/>
        </p:nvSpPr>
        <p:spPr>
          <a:xfrm>
            <a:off x="310294" y="535028"/>
            <a:ext cx="3721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pc="300" dirty="0">
                <a:ln w="25400">
                  <a:noFill/>
                </a:ln>
                <a:solidFill>
                  <a:srgbClr val="BA203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 FIVE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4D020E-488A-EAC2-0069-366A76906D52}"/>
              </a:ext>
            </a:extLst>
          </p:cNvPr>
          <p:cNvSpPr txBox="1"/>
          <p:nvPr/>
        </p:nvSpPr>
        <p:spPr>
          <a:xfrm>
            <a:off x="-17418" y="190799"/>
            <a:ext cx="33829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n w="25400">
                  <a:noFill/>
                </a:ln>
                <a:solidFill>
                  <a:srgbClr val="34547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BRIEFING SCREEN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A822EA-7FB6-DB3E-879A-88D10870A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382" y="248977"/>
            <a:ext cx="11220065" cy="609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7504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outdoor, sky, road, transport&#10;&#10;Description automatically generated">
            <a:extLst>
              <a:ext uri="{FF2B5EF4-FFF2-40B4-BE49-F238E27FC236}">
                <a16:creationId xmlns:a16="http://schemas.microsoft.com/office/drawing/2014/main" id="{D79BCE1B-E9DB-38D2-0A73-25A6B06EE3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80" r="11370"/>
          <a:stretch/>
        </p:blipFill>
        <p:spPr>
          <a:xfrm>
            <a:off x="0" y="0"/>
            <a:ext cx="12198828" cy="547416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8767E8E-F8C2-7D90-AE54-35530BB33B63}"/>
              </a:ext>
            </a:extLst>
          </p:cNvPr>
          <p:cNvSpPr/>
          <p:nvPr/>
        </p:nvSpPr>
        <p:spPr>
          <a:xfrm>
            <a:off x="-6828" y="0"/>
            <a:ext cx="12192000" cy="5474162"/>
          </a:xfrm>
          <a:prstGeom prst="rect">
            <a:avLst/>
          </a:prstGeom>
          <a:solidFill>
            <a:srgbClr val="C8C8C9">
              <a:alpha val="345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849B0C-900B-F5C7-4C05-20A90D119727}"/>
              </a:ext>
            </a:extLst>
          </p:cNvPr>
          <p:cNvSpPr/>
          <p:nvPr/>
        </p:nvSpPr>
        <p:spPr>
          <a:xfrm>
            <a:off x="0" y="5474163"/>
            <a:ext cx="12192000" cy="1016775"/>
          </a:xfrm>
          <a:prstGeom prst="rect">
            <a:avLst/>
          </a:prstGeom>
          <a:solidFill>
            <a:srgbClr val="3454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84F56C-8A3E-ACAC-C54D-65CE76398B44}"/>
              </a:ext>
            </a:extLst>
          </p:cNvPr>
          <p:cNvSpPr txBox="1"/>
          <p:nvPr/>
        </p:nvSpPr>
        <p:spPr>
          <a:xfrm>
            <a:off x="310293" y="535028"/>
            <a:ext cx="94710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pc="300" dirty="0">
                <a:ln w="25400">
                  <a:noFill/>
                </a:ln>
                <a:solidFill>
                  <a:srgbClr val="BA203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WHEN YOU ARRIVE AT BRIEEFING SCREEN – WEEK NINE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4D020E-488A-EAC2-0069-366A76906D52}"/>
              </a:ext>
            </a:extLst>
          </p:cNvPr>
          <p:cNvSpPr txBox="1"/>
          <p:nvPr/>
        </p:nvSpPr>
        <p:spPr>
          <a:xfrm>
            <a:off x="-391490" y="190799"/>
            <a:ext cx="33829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n w="25400">
                  <a:noFill/>
                </a:ln>
                <a:solidFill>
                  <a:srgbClr val="34547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PAUSE PLAY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AB6B66-7EC0-066E-319F-BC0FE8043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053" y="341843"/>
            <a:ext cx="11004763" cy="597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5614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E361CB14-F172-967D-5047-B2A0900E71AE}"/>
              </a:ext>
            </a:extLst>
          </p:cNvPr>
          <p:cNvSpPr/>
          <p:nvPr/>
        </p:nvSpPr>
        <p:spPr>
          <a:xfrm>
            <a:off x="0" y="5474163"/>
            <a:ext cx="12192000" cy="1016775"/>
          </a:xfrm>
          <a:prstGeom prst="rect">
            <a:avLst/>
          </a:prstGeom>
          <a:solidFill>
            <a:srgbClr val="3454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22DA49B-2B8A-0CC5-F419-C9D6DC6B2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5478447"/>
          </a:xfrm>
          <a:prstGeom prst="rect">
            <a:avLst/>
          </a:prstGeom>
        </p:spPr>
      </p:pic>
      <p:sp>
        <p:nvSpPr>
          <p:cNvPr id="14" name="Slide Number">
            <a:extLst>
              <a:ext uri="{FF2B5EF4-FFF2-40B4-BE49-F238E27FC236}">
                <a16:creationId xmlns:a16="http://schemas.microsoft.com/office/drawing/2014/main" id="{ED4ED84B-A3A4-FE07-0D0C-C1E73BFBFD13}"/>
              </a:ext>
            </a:extLst>
          </p:cNvPr>
          <p:cNvSpPr txBox="1"/>
          <p:nvPr/>
        </p:nvSpPr>
        <p:spPr>
          <a:xfrm>
            <a:off x="10992091" y="6523177"/>
            <a:ext cx="1199909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5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SLIDE TWELVE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B029EDA-5753-3CF3-425A-1EB202525238}"/>
              </a:ext>
            </a:extLst>
          </p:cNvPr>
          <p:cNvSpPr/>
          <p:nvPr/>
        </p:nvSpPr>
        <p:spPr>
          <a:xfrm>
            <a:off x="0" y="-16195"/>
            <a:ext cx="12192000" cy="5490358"/>
          </a:xfrm>
          <a:prstGeom prst="rect">
            <a:avLst/>
          </a:prstGeom>
          <a:solidFill>
            <a:srgbClr val="C8C8C9">
              <a:alpha val="345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2895E70-134A-33B9-8DA5-09653134A5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429" y="181106"/>
            <a:ext cx="10809211" cy="628102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B92BC4A-AF74-CB73-ECFD-422978B00690}"/>
              </a:ext>
            </a:extLst>
          </p:cNvPr>
          <p:cNvSpPr txBox="1"/>
          <p:nvPr/>
        </p:nvSpPr>
        <p:spPr>
          <a:xfrm>
            <a:off x="2631270" y="1153058"/>
            <a:ext cx="715144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spc="300" dirty="0">
                <a:ln w="25400">
                  <a:noFill/>
                </a:ln>
                <a:solidFill>
                  <a:srgbClr val="34547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TEAM MEETING</a:t>
            </a:r>
          </a:p>
        </p:txBody>
      </p:sp>
      <p:pic>
        <p:nvPicPr>
          <p:cNvPr id="7" name="Picture 6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69CF6ADB-9665-0A83-5120-6008BE6F66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5824" y="1959411"/>
            <a:ext cx="2641710" cy="3503935"/>
          </a:xfrm>
          <a:prstGeom prst="rect">
            <a:avLst/>
          </a:prstGeom>
        </p:spPr>
      </p:pic>
      <p:pic>
        <p:nvPicPr>
          <p:cNvPr id="8" name="Picture 7" descr="A person wearing a mask&#10;&#10;Description automatically generated with medium confidence">
            <a:extLst>
              <a:ext uri="{FF2B5EF4-FFF2-40B4-BE49-F238E27FC236}">
                <a16:creationId xmlns:a16="http://schemas.microsoft.com/office/drawing/2014/main" id="{FECCFC9B-334B-AB42-DE0A-228563A604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41725" y="1697729"/>
            <a:ext cx="2857690" cy="377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1221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outdoor, sky, road, transport&#10;&#10;Description automatically generated">
            <a:extLst>
              <a:ext uri="{FF2B5EF4-FFF2-40B4-BE49-F238E27FC236}">
                <a16:creationId xmlns:a16="http://schemas.microsoft.com/office/drawing/2014/main" id="{7B1B6A02-1C99-9A2C-A026-A6722C073C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580" r="11370"/>
          <a:stretch/>
        </p:blipFill>
        <p:spPr>
          <a:xfrm>
            <a:off x="0" y="0"/>
            <a:ext cx="12198828" cy="547416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3FDEE72-B3D3-2060-A8A4-C5937A672FDD}"/>
              </a:ext>
            </a:extLst>
          </p:cNvPr>
          <p:cNvSpPr/>
          <p:nvPr/>
        </p:nvSpPr>
        <p:spPr>
          <a:xfrm>
            <a:off x="-3205" y="0"/>
            <a:ext cx="12192000" cy="5474162"/>
          </a:xfrm>
          <a:prstGeom prst="rect">
            <a:avLst/>
          </a:prstGeom>
          <a:solidFill>
            <a:srgbClr val="C8C8C9">
              <a:alpha val="345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6C368B-FE01-BA17-E72E-27BB7A8F728E}"/>
              </a:ext>
            </a:extLst>
          </p:cNvPr>
          <p:cNvSpPr/>
          <p:nvPr/>
        </p:nvSpPr>
        <p:spPr>
          <a:xfrm>
            <a:off x="0" y="5461284"/>
            <a:ext cx="12192000" cy="1016775"/>
          </a:xfrm>
          <a:prstGeom prst="rect">
            <a:avLst/>
          </a:prstGeom>
          <a:solidFill>
            <a:srgbClr val="3454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84F56C-8A3E-ACAC-C54D-65CE76398B44}"/>
              </a:ext>
            </a:extLst>
          </p:cNvPr>
          <p:cNvSpPr txBox="1"/>
          <p:nvPr/>
        </p:nvSpPr>
        <p:spPr>
          <a:xfrm>
            <a:off x="341289" y="535028"/>
            <a:ext cx="94710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pc="300" dirty="0">
                <a:ln w="25400">
                  <a:noFill/>
                </a:ln>
                <a:solidFill>
                  <a:srgbClr val="BA203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BRIEFING SCREEN – WEEK NINE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4D020E-488A-EAC2-0069-366A76906D52}"/>
              </a:ext>
            </a:extLst>
          </p:cNvPr>
          <p:cNvSpPr txBox="1"/>
          <p:nvPr/>
        </p:nvSpPr>
        <p:spPr>
          <a:xfrm>
            <a:off x="277690" y="190799"/>
            <a:ext cx="23106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n w="25400">
                  <a:noFill/>
                </a:ln>
                <a:solidFill>
                  <a:srgbClr val="34547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RESUME PLAY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18883B-EED9-AA8F-41CA-4D6745A545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230" y="339128"/>
            <a:ext cx="11020605" cy="598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1937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outdoor, sky, road, transport&#10;&#10;Description automatically generated">
            <a:extLst>
              <a:ext uri="{FF2B5EF4-FFF2-40B4-BE49-F238E27FC236}">
                <a16:creationId xmlns:a16="http://schemas.microsoft.com/office/drawing/2014/main" id="{0894773F-FD04-6B75-813A-7E31952EC7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80" r="11370"/>
          <a:stretch/>
        </p:blipFill>
        <p:spPr>
          <a:xfrm>
            <a:off x="0" y="0"/>
            <a:ext cx="12198828" cy="547416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E74EAC8-95DA-3BEC-C413-32D9AB09F279}"/>
              </a:ext>
            </a:extLst>
          </p:cNvPr>
          <p:cNvSpPr/>
          <p:nvPr/>
        </p:nvSpPr>
        <p:spPr>
          <a:xfrm>
            <a:off x="0" y="0"/>
            <a:ext cx="12192000" cy="5474162"/>
          </a:xfrm>
          <a:prstGeom prst="rect">
            <a:avLst/>
          </a:prstGeom>
          <a:solidFill>
            <a:srgbClr val="C8C8C9">
              <a:alpha val="345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EE9A574-AC8D-D027-8EB2-F99931DEFC60}"/>
              </a:ext>
            </a:extLst>
          </p:cNvPr>
          <p:cNvSpPr/>
          <p:nvPr/>
        </p:nvSpPr>
        <p:spPr>
          <a:xfrm>
            <a:off x="0" y="5461284"/>
            <a:ext cx="12192000" cy="1016775"/>
          </a:xfrm>
          <a:prstGeom prst="rect">
            <a:avLst/>
          </a:prstGeom>
          <a:solidFill>
            <a:srgbClr val="3454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84F56C-8A3E-ACAC-C54D-65CE76398B44}"/>
              </a:ext>
            </a:extLst>
          </p:cNvPr>
          <p:cNvSpPr txBox="1"/>
          <p:nvPr/>
        </p:nvSpPr>
        <p:spPr>
          <a:xfrm>
            <a:off x="310294" y="535028"/>
            <a:ext cx="3721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pc="300" dirty="0">
                <a:ln w="25400">
                  <a:noFill/>
                </a:ln>
                <a:solidFill>
                  <a:srgbClr val="BA203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 THIRTEEN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4D020E-488A-EAC2-0069-366A76906D52}"/>
              </a:ext>
            </a:extLst>
          </p:cNvPr>
          <p:cNvSpPr txBox="1"/>
          <p:nvPr/>
        </p:nvSpPr>
        <p:spPr>
          <a:xfrm>
            <a:off x="-17418" y="190799"/>
            <a:ext cx="33829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n w="25400">
                  <a:noFill/>
                </a:ln>
                <a:solidFill>
                  <a:srgbClr val="34547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BRIEFING SCREEN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48EF66-9625-D363-1CFF-6CC92D6C1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152" y="316978"/>
            <a:ext cx="11037680" cy="599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5141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outdoor, sky, road, transport&#10;&#10;Description automatically generated">
            <a:extLst>
              <a:ext uri="{FF2B5EF4-FFF2-40B4-BE49-F238E27FC236}">
                <a16:creationId xmlns:a16="http://schemas.microsoft.com/office/drawing/2014/main" id="{BB9099C8-E256-A3C5-836F-844C3D9E62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80" r="11370"/>
          <a:stretch/>
        </p:blipFill>
        <p:spPr>
          <a:xfrm>
            <a:off x="0" y="0"/>
            <a:ext cx="12198828" cy="547416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E21ACAF-72A3-FFC7-30AE-4FB5E985BF63}"/>
              </a:ext>
            </a:extLst>
          </p:cNvPr>
          <p:cNvSpPr/>
          <p:nvPr/>
        </p:nvSpPr>
        <p:spPr>
          <a:xfrm>
            <a:off x="0" y="0"/>
            <a:ext cx="12192000" cy="5474162"/>
          </a:xfrm>
          <a:prstGeom prst="rect">
            <a:avLst/>
          </a:prstGeom>
          <a:solidFill>
            <a:srgbClr val="C8C8C9">
              <a:alpha val="345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7B29A2-5BE5-9E6C-D3F2-E4EE9849933E}"/>
              </a:ext>
            </a:extLst>
          </p:cNvPr>
          <p:cNvSpPr/>
          <p:nvPr/>
        </p:nvSpPr>
        <p:spPr>
          <a:xfrm>
            <a:off x="0" y="5461284"/>
            <a:ext cx="12192000" cy="1016775"/>
          </a:xfrm>
          <a:prstGeom prst="rect">
            <a:avLst/>
          </a:prstGeom>
          <a:solidFill>
            <a:srgbClr val="3454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84F56C-8A3E-ACAC-C54D-65CE76398B44}"/>
              </a:ext>
            </a:extLst>
          </p:cNvPr>
          <p:cNvSpPr txBox="1"/>
          <p:nvPr/>
        </p:nvSpPr>
        <p:spPr>
          <a:xfrm>
            <a:off x="310294" y="535028"/>
            <a:ext cx="47731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pc="300" dirty="0">
                <a:ln w="25400">
                  <a:noFill/>
                </a:ln>
                <a:solidFill>
                  <a:srgbClr val="BA203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 TWENTY-ONE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4D020E-488A-EAC2-0069-366A76906D52}"/>
              </a:ext>
            </a:extLst>
          </p:cNvPr>
          <p:cNvSpPr txBox="1"/>
          <p:nvPr/>
        </p:nvSpPr>
        <p:spPr>
          <a:xfrm>
            <a:off x="-17418" y="190799"/>
            <a:ext cx="33829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n w="25400">
                  <a:noFill/>
                </a:ln>
                <a:solidFill>
                  <a:srgbClr val="34547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BRIEFING SCREEN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C141EE4-6AA2-D606-6271-12284C83E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200" y="884217"/>
            <a:ext cx="11013790" cy="542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0265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outdoor, sky, road, transport&#10;&#10;Description automatically generated">
            <a:extLst>
              <a:ext uri="{FF2B5EF4-FFF2-40B4-BE49-F238E27FC236}">
                <a16:creationId xmlns:a16="http://schemas.microsoft.com/office/drawing/2014/main" id="{BF17A899-6212-562C-FD11-A3F94246BF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80" r="11370"/>
          <a:stretch/>
        </p:blipFill>
        <p:spPr>
          <a:xfrm>
            <a:off x="0" y="0"/>
            <a:ext cx="12198828" cy="547416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B0AF81B-4E2B-2EBB-2F69-A5053BBF2035}"/>
              </a:ext>
            </a:extLst>
          </p:cNvPr>
          <p:cNvSpPr/>
          <p:nvPr/>
        </p:nvSpPr>
        <p:spPr>
          <a:xfrm>
            <a:off x="-17418" y="0"/>
            <a:ext cx="12192000" cy="5474162"/>
          </a:xfrm>
          <a:prstGeom prst="rect">
            <a:avLst/>
          </a:prstGeom>
          <a:solidFill>
            <a:srgbClr val="C8C8C9">
              <a:alpha val="345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DCA9A8-6DFF-DDD0-1028-CA2E987FD372}"/>
              </a:ext>
            </a:extLst>
          </p:cNvPr>
          <p:cNvSpPr/>
          <p:nvPr/>
        </p:nvSpPr>
        <p:spPr>
          <a:xfrm>
            <a:off x="0" y="5461284"/>
            <a:ext cx="12192000" cy="1016775"/>
          </a:xfrm>
          <a:prstGeom prst="rect">
            <a:avLst/>
          </a:prstGeom>
          <a:solidFill>
            <a:srgbClr val="3454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84F56C-8A3E-ACAC-C54D-65CE76398B44}"/>
              </a:ext>
            </a:extLst>
          </p:cNvPr>
          <p:cNvSpPr txBox="1"/>
          <p:nvPr/>
        </p:nvSpPr>
        <p:spPr>
          <a:xfrm>
            <a:off x="310294" y="535028"/>
            <a:ext cx="47731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pc="300" dirty="0">
                <a:ln w="25400">
                  <a:noFill/>
                </a:ln>
                <a:solidFill>
                  <a:srgbClr val="BA203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 THIRTY-ONE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4D020E-488A-EAC2-0069-366A76906D52}"/>
              </a:ext>
            </a:extLst>
          </p:cNvPr>
          <p:cNvSpPr txBox="1"/>
          <p:nvPr/>
        </p:nvSpPr>
        <p:spPr>
          <a:xfrm>
            <a:off x="-17418" y="190799"/>
            <a:ext cx="33829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n w="25400">
                  <a:noFill/>
                </a:ln>
                <a:solidFill>
                  <a:srgbClr val="34547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BRIEFING SCREEN</a:t>
            </a:r>
          </a:p>
        </p:txBody>
      </p:sp>
      <p:pic>
        <p:nvPicPr>
          <p:cNvPr id="9" name="Picture 8" descr="A person wearing a mask&#10;&#10;Description automatically generated with medium confidence">
            <a:extLst>
              <a:ext uri="{FF2B5EF4-FFF2-40B4-BE49-F238E27FC236}">
                <a16:creationId xmlns:a16="http://schemas.microsoft.com/office/drawing/2014/main" id="{7E791C1C-9E71-CDAF-93E5-7D99B83427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4264" y="2142975"/>
            <a:ext cx="2506382" cy="3318309"/>
          </a:xfrm>
          <a:prstGeom prst="rect">
            <a:avLst/>
          </a:prstGeom>
        </p:spPr>
      </p:pic>
      <p:pic>
        <p:nvPicPr>
          <p:cNvPr id="13" name="Picture 12" descr="A picture containing text, doll, vector graphics&#10;&#10;Description automatically generated">
            <a:extLst>
              <a:ext uri="{FF2B5EF4-FFF2-40B4-BE49-F238E27FC236}">
                <a16:creationId xmlns:a16="http://schemas.microsoft.com/office/drawing/2014/main" id="{FEF723CC-B098-308C-F69B-CEDBD899ED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7580" y="1772840"/>
            <a:ext cx="2790222" cy="36884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9D1D41-46A1-837F-DA69-4116D878B2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899" y="878602"/>
            <a:ext cx="11009244" cy="541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971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B130259-19D2-C490-8A47-1E19D72CE495}"/>
              </a:ext>
            </a:extLst>
          </p:cNvPr>
          <p:cNvSpPr/>
          <p:nvPr/>
        </p:nvSpPr>
        <p:spPr>
          <a:xfrm>
            <a:off x="0" y="0"/>
            <a:ext cx="12192000" cy="5221538"/>
          </a:xfrm>
          <a:prstGeom prst="rect">
            <a:avLst/>
          </a:prstGeom>
          <a:solidFill>
            <a:srgbClr val="C8C8C9">
              <a:alpha val="345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2C1662D-2188-A471-0F6F-30A6DF2C26DA}"/>
              </a:ext>
            </a:extLst>
          </p:cNvPr>
          <p:cNvSpPr/>
          <p:nvPr/>
        </p:nvSpPr>
        <p:spPr>
          <a:xfrm>
            <a:off x="6223685" y="511840"/>
            <a:ext cx="5968313" cy="2056652"/>
          </a:xfrm>
          <a:prstGeom prst="rect">
            <a:avLst/>
          </a:prstGeom>
          <a:solidFill>
            <a:schemeClr val="bg1">
              <a:alpha val="40000"/>
            </a:schemeClr>
          </a:solidFill>
          <a:ln w="50800">
            <a:noFill/>
          </a:ln>
          <a:effectLst>
            <a:glow>
              <a:schemeClr val="tx1">
                <a:lumMod val="50000"/>
                <a:lumOff val="50000"/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1F22CA1-F1E0-90BC-0931-7500818BBCEB}"/>
              </a:ext>
            </a:extLst>
          </p:cNvPr>
          <p:cNvSpPr/>
          <p:nvPr/>
        </p:nvSpPr>
        <p:spPr>
          <a:xfrm>
            <a:off x="0" y="5221538"/>
            <a:ext cx="12192000" cy="1220675"/>
          </a:xfrm>
          <a:prstGeom prst="rect">
            <a:avLst/>
          </a:prstGeom>
          <a:solidFill>
            <a:srgbClr val="3454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A51138C-722E-0690-6EB0-515A297390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04583" y="386088"/>
            <a:ext cx="12191999" cy="6400800"/>
          </a:xfrm>
          <a:prstGeom prst="rect">
            <a:avLst/>
          </a:prstGeom>
        </p:spPr>
      </p:pic>
      <p:sp>
        <p:nvSpPr>
          <p:cNvPr id="6" name="Rectangle 5">
            <a:hlinkClick r:id="rId4"/>
            <a:extLst>
              <a:ext uri="{FF2B5EF4-FFF2-40B4-BE49-F238E27FC236}">
                <a16:creationId xmlns:a16="http://schemas.microsoft.com/office/drawing/2014/main" id="{D441733E-BF2D-3579-787A-26874A05717C}"/>
              </a:ext>
            </a:extLst>
          </p:cNvPr>
          <p:cNvSpPr/>
          <p:nvPr/>
        </p:nvSpPr>
        <p:spPr>
          <a:xfrm>
            <a:off x="709334" y="2270541"/>
            <a:ext cx="5161221" cy="6208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D174B4-E8C0-E716-8942-6468CBA1ECD9}"/>
              </a:ext>
            </a:extLst>
          </p:cNvPr>
          <p:cNvSpPr txBox="1"/>
          <p:nvPr/>
        </p:nvSpPr>
        <p:spPr>
          <a:xfrm>
            <a:off x="6722308" y="902320"/>
            <a:ext cx="5371932" cy="1344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3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YOU WILL SEE THE SCREEN BELOW, WITH THE LOADING BAR BELOW.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3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PLEASE MAKE SURE YOUR COMPUTER IS PLUGGED IN AND CHARGING.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3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LEAVE YOUR COMPUTER OPEN TO THE WEBPAGE.</a:t>
            </a:r>
          </a:p>
          <a:p>
            <a:pPr>
              <a:lnSpc>
                <a:spcPct val="150000"/>
              </a:lnSpc>
            </a:pPr>
            <a:r>
              <a:rPr lang="en-US" sz="1700" b="1" dirty="0">
                <a:solidFill>
                  <a:srgbClr val="BA2031"/>
                </a:solidFill>
              </a:rPr>
              <a:t>PLEASE DO NOT CLICK "START SIMULATION" YET.</a:t>
            </a:r>
          </a:p>
        </p:txBody>
      </p:sp>
      <p:sp>
        <p:nvSpPr>
          <p:cNvPr id="13" name="Rectangle 12">
            <a:hlinkClick r:id="rId4"/>
            <a:extLst>
              <a:ext uri="{FF2B5EF4-FFF2-40B4-BE49-F238E27FC236}">
                <a16:creationId xmlns:a16="http://schemas.microsoft.com/office/drawing/2014/main" id="{C7657850-AA53-04A2-AFCB-7FFC15CE7A01}"/>
              </a:ext>
            </a:extLst>
          </p:cNvPr>
          <p:cNvSpPr/>
          <p:nvPr/>
        </p:nvSpPr>
        <p:spPr>
          <a:xfrm>
            <a:off x="5764275" y="3277515"/>
            <a:ext cx="4180518" cy="23930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9F0633C-A7C6-D661-BF86-41A900ABBD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0365" y="2748714"/>
            <a:ext cx="2818572" cy="370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3154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7B7E1EA-DA52-764E-BF69-0F16C50D565C}"/>
              </a:ext>
            </a:extLst>
          </p:cNvPr>
          <p:cNvSpPr/>
          <p:nvPr/>
        </p:nvSpPr>
        <p:spPr>
          <a:xfrm>
            <a:off x="0" y="5474163"/>
            <a:ext cx="12192000" cy="1053981"/>
          </a:xfrm>
          <a:prstGeom prst="rect">
            <a:avLst/>
          </a:prstGeom>
          <a:solidFill>
            <a:srgbClr val="3454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CE8454-AAF5-41C0-9D87-56452F497F2D}"/>
              </a:ext>
            </a:extLst>
          </p:cNvPr>
          <p:cNvSpPr/>
          <p:nvPr/>
        </p:nvSpPr>
        <p:spPr>
          <a:xfrm>
            <a:off x="0" y="-16195"/>
            <a:ext cx="12192000" cy="5462254"/>
          </a:xfrm>
          <a:prstGeom prst="rect">
            <a:avLst/>
          </a:prstGeom>
          <a:solidFill>
            <a:srgbClr val="C8C8C9">
              <a:alpha val="345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4D020E-488A-EAC2-0069-366A76906D52}"/>
              </a:ext>
            </a:extLst>
          </p:cNvPr>
          <p:cNvSpPr txBox="1"/>
          <p:nvPr/>
        </p:nvSpPr>
        <p:spPr>
          <a:xfrm>
            <a:off x="-147181" y="553421"/>
            <a:ext cx="426878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ln w="25400">
                  <a:noFill/>
                </a:ln>
                <a:solidFill>
                  <a:srgbClr val="34547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REAL TIME REVIEW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7F6D95D-3C04-59BD-D263-9A3881C02F31}"/>
              </a:ext>
            </a:extLst>
          </p:cNvPr>
          <p:cNvSpPr/>
          <p:nvPr/>
        </p:nvSpPr>
        <p:spPr>
          <a:xfrm>
            <a:off x="266023" y="1263046"/>
            <a:ext cx="3442377" cy="3951359"/>
          </a:xfrm>
          <a:prstGeom prst="rect">
            <a:avLst/>
          </a:prstGeom>
          <a:solidFill>
            <a:schemeClr val="bg1">
              <a:alpha val="43915"/>
            </a:schemeClr>
          </a:solidFill>
          <a:ln w="69850">
            <a:solidFill>
              <a:srgbClr val="BA2031"/>
            </a:solidFill>
          </a:ln>
          <a:effectLst>
            <a:glow>
              <a:schemeClr val="tx1">
                <a:lumMod val="50000"/>
                <a:lumOff val="50000"/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1CF53C-2CFB-7F65-9860-2F312712766C}"/>
              </a:ext>
            </a:extLst>
          </p:cNvPr>
          <p:cNvSpPr txBox="1"/>
          <p:nvPr/>
        </p:nvSpPr>
        <p:spPr>
          <a:xfrm>
            <a:off x="500166" y="1457917"/>
            <a:ext cx="3106634" cy="35616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BA2031"/>
                </a:solidFill>
              </a:rPr>
              <a:t>DOWNLOAD THE REAL TIME REVIEW REPORT</a:t>
            </a: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report provides you with feedback on</a:t>
            </a: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your choices. The feedback is categorized in six scoring criteria and is based on the decisions you made while playing.</a:t>
            </a:r>
          </a:p>
        </p:txBody>
      </p:sp>
      <p:pic>
        <p:nvPicPr>
          <p:cNvPr id="16" name="Picture 1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6AB1D70-4016-1925-99A4-81A7F3EED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0243" y="951791"/>
            <a:ext cx="10576415" cy="521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1340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A36F528-870C-0695-1E3D-BFB8D190AEEE}"/>
              </a:ext>
            </a:extLst>
          </p:cNvPr>
          <p:cNvSpPr/>
          <p:nvPr/>
        </p:nvSpPr>
        <p:spPr>
          <a:xfrm>
            <a:off x="0" y="5474163"/>
            <a:ext cx="12192000" cy="1053981"/>
          </a:xfrm>
          <a:prstGeom prst="rect">
            <a:avLst/>
          </a:prstGeom>
          <a:solidFill>
            <a:srgbClr val="3454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CE8454-AAF5-41C0-9D87-56452F497F2D}"/>
              </a:ext>
            </a:extLst>
          </p:cNvPr>
          <p:cNvSpPr/>
          <p:nvPr/>
        </p:nvSpPr>
        <p:spPr>
          <a:xfrm>
            <a:off x="0" y="-16195"/>
            <a:ext cx="12192000" cy="5480324"/>
          </a:xfrm>
          <a:prstGeom prst="rect">
            <a:avLst/>
          </a:prstGeom>
          <a:solidFill>
            <a:srgbClr val="C8C8C9">
              <a:alpha val="345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4D020E-488A-EAC2-0069-366A76906D52}"/>
              </a:ext>
            </a:extLst>
          </p:cNvPr>
          <p:cNvSpPr txBox="1"/>
          <p:nvPr/>
        </p:nvSpPr>
        <p:spPr>
          <a:xfrm>
            <a:off x="128074" y="539523"/>
            <a:ext cx="284166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ln w="25400">
                  <a:noFill/>
                </a:ln>
                <a:solidFill>
                  <a:srgbClr val="34547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BRIEF SURVEY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7F6D95D-3C04-59BD-D263-9A3881C02F31}"/>
              </a:ext>
            </a:extLst>
          </p:cNvPr>
          <p:cNvSpPr/>
          <p:nvPr/>
        </p:nvSpPr>
        <p:spPr>
          <a:xfrm>
            <a:off x="302208" y="1129282"/>
            <a:ext cx="3417968" cy="1968500"/>
          </a:xfrm>
          <a:prstGeom prst="rect">
            <a:avLst/>
          </a:prstGeom>
          <a:solidFill>
            <a:schemeClr val="bg1">
              <a:alpha val="45000"/>
            </a:schemeClr>
          </a:solidFill>
          <a:ln w="76200" cap="sq">
            <a:solidFill>
              <a:srgbClr val="BA2031"/>
            </a:solidFill>
            <a:round/>
          </a:ln>
          <a:effectLst>
            <a:glow>
              <a:schemeClr val="tx1">
                <a:lumMod val="50000"/>
                <a:lumOff val="50000"/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1CF53C-2CFB-7F65-9860-2F312712766C}"/>
              </a:ext>
            </a:extLst>
          </p:cNvPr>
          <p:cNvSpPr txBox="1"/>
          <p:nvPr/>
        </p:nvSpPr>
        <p:spPr>
          <a:xfrm>
            <a:off x="494388" y="1191460"/>
            <a:ext cx="3101922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BA2031"/>
                </a:solidFill>
              </a:rPr>
              <a:t>TAKE THE SURVEY</a:t>
            </a:r>
          </a:p>
          <a:p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Please take 5 minutes to complete a brief Survey about your experience with the Outbreak Ready Simulation.</a:t>
            </a:r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F133A01-7EEF-3CED-B37A-7DA195B94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015" y="1047820"/>
            <a:ext cx="10492020" cy="5174147"/>
          </a:xfrm>
          <a:prstGeom prst="rect">
            <a:avLst/>
          </a:prstGeom>
        </p:spPr>
      </p:pic>
      <p:pic>
        <p:nvPicPr>
          <p:cNvPr id="5" name="Picture 4" descr="A picture containing text, computer, vector graphics&#10;&#10;Description automatically generated">
            <a:extLst>
              <a:ext uri="{FF2B5EF4-FFF2-40B4-BE49-F238E27FC236}">
                <a16:creationId xmlns:a16="http://schemas.microsoft.com/office/drawing/2014/main" id="{CC7B650A-A529-34FC-444F-5CE540035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27464" y="3243657"/>
            <a:ext cx="3264691" cy="243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7030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52ED7F91-C4F5-58DA-3FCF-F4F378A1A4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83" b="22228"/>
          <a:stretch/>
        </p:blipFill>
        <p:spPr>
          <a:xfrm>
            <a:off x="-9672" y="0"/>
            <a:ext cx="12201672" cy="48838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772F07B-1378-8D90-819F-ADF9F9720FDB}"/>
              </a:ext>
            </a:extLst>
          </p:cNvPr>
          <p:cNvSpPr/>
          <p:nvPr/>
        </p:nvSpPr>
        <p:spPr>
          <a:xfrm>
            <a:off x="-9672" y="4883807"/>
            <a:ext cx="12201672" cy="1494450"/>
          </a:xfrm>
          <a:prstGeom prst="rect">
            <a:avLst/>
          </a:prstGeom>
          <a:solidFill>
            <a:srgbClr val="C8C8C9">
              <a:alpha val="595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8B9C79F-605F-9097-D84F-42731C799D4E}"/>
              </a:ext>
            </a:extLst>
          </p:cNvPr>
          <p:cNvSpPr/>
          <p:nvPr/>
        </p:nvSpPr>
        <p:spPr>
          <a:xfrm>
            <a:off x="1195708" y="479743"/>
            <a:ext cx="9770604" cy="775155"/>
          </a:xfrm>
          <a:prstGeom prst="roundRect">
            <a:avLst/>
          </a:prstGeom>
          <a:solidFill>
            <a:schemeClr val="bg1">
              <a:alpha val="63000"/>
            </a:schemeClr>
          </a:solidFill>
          <a:ln w="53975">
            <a:solidFill>
              <a:srgbClr val="3454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B46D31-D120-476B-8739-CCDF58F27823}"/>
              </a:ext>
            </a:extLst>
          </p:cNvPr>
          <p:cNvSpPr txBox="1"/>
          <p:nvPr/>
        </p:nvSpPr>
        <p:spPr>
          <a:xfrm>
            <a:off x="1195708" y="569980"/>
            <a:ext cx="977060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500" b="1" spc="600" dirty="0">
                <a:ln w="25400">
                  <a:noFill/>
                </a:ln>
                <a:solidFill>
                  <a:srgbClr val="34547C"/>
                </a:solidFill>
                <a:latin typeface="Lato"/>
                <a:ea typeface="Lato"/>
                <a:cs typeface="Lato"/>
              </a:rPr>
              <a:t>GROUP DISCUSSION</a:t>
            </a:r>
          </a:p>
        </p:txBody>
      </p:sp>
      <p:pic>
        <p:nvPicPr>
          <p:cNvPr id="6" name="Picture 5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83692AA1-0DF0-F011-AE7F-75A8CE1DF8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174" y="4390457"/>
            <a:ext cx="11819474" cy="199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4034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">
            <a:extLst>
              <a:ext uri="{FF2B5EF4-FFF2-40B4-BE49-F238E27FC236}">
                <a16:creationId xmlns:a16="http://schemas.microsoft.com/office/drawing/2014/main" id="{ED4ED84B-A3A4-FE07-0D0C-C1E73BFBFD13}"/>
              </a:ext>
            </a:extLst>
          </p:cNvPr>
          <p:cNvSpPr txBox="1"/>
          <p:nvPr/>
        </p:nvSpPr>
        <p:spPr>
          <a:xfrm>
            <a:off x="10992091" y="6523177"/>
            <a:ext cx="1199909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5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SLIDE TWELVE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BBF0D8C-B46C-DB8B-882C-21D38E51AA8A}"/>
              </a:ext>
            </a:extLst>
          </p:cNvPr>
          <p:cNvSpPr/>
          <p:nvPr/>
        </p:nvSpPr>
        <p:spPr>
          <a:xfrm>
            <a:off x="0" y="-16195"/>
            <a:ext cx="12192000" cy="1147748"/>
          </a:xfrm>
          <a:prstGeom prst="rect">
            <a:avLst/>
          </a:prstGeom>
          <a:solidFill>
            <a:srgbClr val="C8C8C9">
              <a:alpha val="595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7764859-46B9-5265-E5FF-B99FAAD56CE3}"/>
              </a:ext>
            </a:extLst>
          </p:cNvPr>
          <p:cNvSpPr/>
          <p:nvPr/>
        </p:nvSpPr>
        <p:spPr>
          <a:xfrm>
            <a:off x="197412" y="381966"/>
            <a:ext cx="5280406" cy="1683782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3454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1DFCF1-B2C6-BD03-D451-9D5C1EC854FA}"/>
              </a:ext>
            </a:extLst>
          </p:cNvPr>
          <p:cNvSpPr txBox="1"/>
          <p:nvPr/>
        </p:nvSpPr>
        <p:spPr>
          <a:xfrm>
            <a:off x="908363" y="536678"/>
            <a:ext cx="3858505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b="1" spc="300" dirty="0">
                <a:ln w="25400">
                  <a:noFill/>
                </a:ln>
                <a:solidFill>
                  <a:srgbClr val="34547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TOPIC TWO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C7F433-0B2E-AFEA-9921-FF5ED0BF6B4B}"/>
              </a:ext>
            </a:extLst>
          </p:cNvPr>
          <p:cNvSpPr txBox="1"/>
          <p:nvPr/>
        </p:nvSpPr>
        <p:spPr>
          <a:xfrm>
            <a:off x="-306260" y="1114215"/>
            <a:ext cx="62877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spc="300" dirty="0">
                <a:ln w="25400">
                  <a:noFill/>
                </a:ln>
                <a:solidFill>
                  <a:srgbClr val="BA203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PROGRAM ADAPTATION</a:t>
            </a:r>
          </a:p>
          <a:p>
            <a:pPr algn="ctr"/>
            <a:r>
              <a:rPr lang="en-US" sz="2400" b="1" spc="300" dirty="0">
                <a:ln w="25400">
                  <a:noFill/>
                </a:ln>
                <a:solidFill>
                  <a:srgbClr val="BA203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(TURN 4)</a:t>
            </a:r>
          </a:p>
        </p:txBody>
      </p:sp>
      <p:pic>
        <p:nvPicPr>
          <p:cNvPr id="2" name="Picture 1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1A42687E-27E2-ED98-CCC3-17E821A1A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1256" y="62517"/>
            <a:ext cx="6343332" cy="1071243"/>
          </a:xfrm>
          <a:prstGeom prst="rect">
            <a:avLst/>
          </a:prstGeom>
        </p:spPr>
      </p:pic>
      <p:pic>
        <p:nvPicPr>
          <p:cNvPr id="15" name="Picture 1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4C37195-7DDD-BD91-98CD-08CE239473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0663" y="2191620"/>
            <a:ext cx="6289789" cy="3768576"/>
          </a:xfrm>
          <a:prstGeom prst="rect">
            <a:avLst/>
          </a:prstGeom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0AEF128B-1309-7471-E380-A855B67ABA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0970" y="2282641"/>
            <a:ext cx="6384155" cy="295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5103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">
            <a:extLst>
              <a:ext uri="{FF2B5EF4-FFF2-40B4-BE49-F238E27FC236}">
                <a16:creationId xmlns:a16="http://schemas.microsoft.com/office/drawing/2014/main" id="{ED4ED84B-A3A4-FE07-0D0C-C1E73BFBFD13}"/>
              </a:ext>
            </a:extLst>
          </p:cNvPr>
          <p:cNvSpPr txBox="1"/>
          <p:nvPr/>
        </p:nvSpPr>
        <p:spPr>
          <a:xfrm>
            <a:off x="10992091" y="6523177"/>
            <a:ext cx="1199909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5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SLIDE TWELVE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BBF0D8C-B46C-DB8B-882C-21D38E51AA8A}"/>
              </a:ext>
            </a:extLst>
          </p:cNvPr>
          <p:cNvSpPr/>
          <p:nvPr/>
        </p:nvSpPr>
        <p:spPr>
          <a:xfrm>
            <a:off x="0" y="-16195"/>
            <a:ext cx="12192000" cy="1147748"/>
          </a:xfrm>
          <a:prstGeom prst="rect">
            <a:avLst/>
          </a:prstGeom>
          <a:solidFill>
            <a:srgbClr val="C8C8C9">
              <a:alpha val="595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7764859-46B9-5265-E5FF-B99FAAD56CE3}"/>
              </a:ext>
            </a:extLst>
          </p:cNvPr>
          <p:cNvSpPr/>
          <p:nvPr/>
        </p:nvSpPr>
        <p:spPr>
          <a:xfrm>
            <a:off x="197412" y="381966"/>
            <a:ext cx="5280406" cy="1683782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3454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1DFCF1-B2C6-BD03-D451-9D5C1EC854FA}"/>
              </a:ext>
            </a:extLst>
          </p:cNvPr>
          <p:cNvSpPr txBox="1"/>
          <p:nvPr/>
        </p:nvSpPr>
        <p:spPr>
          <a:xfrm>
            <a:off x="908363" y="536678"/>
            <a:ext cx="3858505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b="1" spc="300" dirty="0">
                <a:ln w="25400">
                  <a:noFill/>
                </a:ln>
                <a:solidFill>
                  <a:srgbClr val="34547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TOPIC THREE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C7F433-0B2E-AFEA-9921-FF5ED0BF6B4B}"/>
              </a:ext>
            </a:extLst>
          </p:cNvPr>
          <p:cNvSpPr txBox="1"/>
          <p:nvPr/>
        </p:nvSpPr>
        <p:spPr>
          <a:xfrm>
            <a:off x="-306260" y="1090609"/>
            <a:ext cx="62877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spc="300" dirty="0">
                <a:ln w="25400">
                  <a:noFill/>
                </a:ln>
                <a:solidFill>
                  <a:srgbClr val="BA203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PROGRAM EXPANSION</a:t>
            </a:r>
          </a:p>
          <a:p>
            <a:pPr algn="ctr"/>
            <a:r>
              <a:rPr lang="en-US" sz="2400" b="1" spc="300" dirty="0">
                <a:ln w="25400">
                  <a:noFill/>
                </a:ln>
                <a:solidFill>
                  <a:srgbClr val="BA203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(TURN 5)</a:t>
            </a:r>
          </a:p>
        </p:txBody>
      </p:sp>
      <p:pic>
        <p:nvPicPr>
          <p:cNvPr id="2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2B275EB-A0B8-D398-AFA1-B6BD8F86B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027" y="2137335"/>
            <a:ext cx="8877945" cy="4216658"/>
          </a:xfrm>
          <a:prstGeom prst="rect">
            <a:avLst/>
          </a:prstGeom>
        </p:spPr>
      </p:pic>
      <p:pic>
        <p:nvPicPr>
          <p:cNvPr id="3" name="Picture 2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0CE4B230-B989-3761-9099-BC0D8C7C68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1256" y="62517"/>
            <a:ext cx="6343332" cy="107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6401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">
            <a:extLst>
              <a:ext uri="{FF2B5EF4-FFF2-40B4-BE49-F238E27FC236}">
                <a16:creationId xmlns:a16="http://schemas.microsoft.com/office/drawing/2014/main" id="{ED4ED84B-A3A4-FE07-0D0C-C1E73BFBFD13}"/>
              </a:ext>
            </a:extLst>
          </p:cNvPr>
          <p:cNvSpPr txBox="1"/>
          <p:nvPr/>
        </p:nvSpPr>
        <p:spPr>
          <a:xfrm>
            <a:off x="10992091" y="6523177"/>
            <a:ext cx="1199909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5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SLIDE TWELVE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BBF0D8C-B46C-DB8B-882C-21D38E51AA8A}"/>
              </a:ext>
            </a:extLst>
          </p:cNvPr>
          <p:cNvSpPr/>
          <p:nvPr/>
        </p:nvSpPr>
        <p:spPr>
          <a:xfrm>
            <a:off x="0" y="-16195"/>
            <a:ext cx="12192000" cy="1147748"/>
          </a:xfrm>
          <a:prstGeom prst="rect">
            <a:avLst/>
          </a:prstGeom>
          <a:solidFill>
            <a:srgbClr val="C8C8C9">
              <a:alpha val="595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7764859-46B9-5265-E5FF-B99FAAD56CE3}"/>
              </a:ext>
            </a:extLst>
          </p:cNvPr>
          <p:cNvSpPr/>
          <p:nvPr/>
        </p:nvSpPr>
        <p:spPr>
          <a:xfrm>
            <a:off x="197412" y="381966"/>
            <a:ext cx="5280406" cy="1683782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3454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1DFCF1-B2C6-BD03-D451-9D5C1EC854FA}"/>
              </a:ext>
            </a:extLst>
          </p:cNvPr>
          <p:cNvSpPr txBox="1"/>
          <p:nvPr/>
        </p:nvSpPr>
        <p:spPr>
          <a:xfrm>
            <a:off x="908363" y="536678"/>
            <a:ext cx="3858505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b="1" spc="300" dirty="0">
                <a:ln w="25400">
                  <a:noFill/>
                </a:ln>
                <a:solidFill>
                  <a:srgbClr val="34547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TOPIC FOUR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C7F433-0B2E-AFEA-9921-FF5ED0BF6B4B}"/>
              </a:ext>
            </a:extLst>
          </p:cNvPr>
          <p:cNvSpPr txBox="1"/>
          <p:nvPr/>
        </p:nvSpPr>
        <p:spPr>
          <a:xfrm>
            <a:off x="-306260" y="1090609"/>
            <a:ext cx="62877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spc="300" dirty="0">
                <a:ln w="25400">
                  <a:noFill/>
                </a:ln>
                <a:solidFill>
                  <a:srgbClr val="BA203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SECONDARY EFFECTS</a:t>
            </a:r>
          </a:p>
          <a:p>
            <a:pPr algn="ctr"/>
            <a:r>
              <a:rPr lang="en-US" sz="2400" b="1" spc="300" dirty="0">
                <a:ln w="25400">
                  <a:noFill/>
                </a:ln>
                <a:solidFill>
                  <a:srgbClr val="BA203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(TURN 7)</a:t>
            </a:r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BCD54D0-C5F2-891A-B2FF-41A583261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50" y="2159645"/>
            <a:ext cx="5806573" cy="4429722"/>
          </a:xfrm>
          <a:prstGeom prst="rect">
            <a:avLst/>
          </a:prstGeom>
        </p:spPr>
      </p:pic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BEF4E09-35AE-B850-47FC-D208A7C9CB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1253" y="2134772"/>
            <a:ext cx="6404497" cy="4222407"/>
          </a:xfrm>
          <a:prstGeom prst="rect">
            <a:avLst/>
          </a:prstGeom>
        </p:spPr>
      </p:pic>
      <p:pic>
        <p:nvPicPr>
          <p:cNvPr id="2" name="Picture 1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809C1276-9AAB-4FCD-6C6A-993CB9369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1256" y="62517"/>
            <a:ext cx="6343332" cy="107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8216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52ED7F91-C4F5-58DA-3FCF-F4F378A1A4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83" b="22228"/>
          <a:stretch/>
        </p:blipFill>
        <p:spPr>
          <a:xfrm>
            <a:off x="-9672" y="0"/>
            <a:ext cx="12201672" cy="48838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772F07B-1378-8D90-819F-ADF9F9720FDB}"/>
              </a:ext>
            </a:extLst>
          </p:cNvPr>
          <p:cNvSpPr/>
          <p:nvPr/>
        </p:nvSpPr>
        <p:spPr>
          <a:xfrm>
            <a:off x="-9672" y="4883807"/>
            <a:ext cx="12201672" cy="1494450"/>
          </a:xfrm>
          <a:prstGeom prst="rect">
            <a:avLst/>
          </a:prstGeom>
          <a:solidFill>
            <a:srgbClr val="C8C8C9">
              <a:alpha val="595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8B9C79F-605F-9097-D84F-42731C799D4E}"/>
              </a:ext>
            </a:extLst>
          </p:cNvPr>
          <p:cNvSpPr/>
          <p:nvPr/>
        </p:nvSpPr>
        <p:spPr>
          <a:xfrm>
            <a:off x="1195708" y="479743"/>
            <a:ext cx="9770604" cy="775155"/>
          </a:xfrm>
          <a:prstGeom prst="roundRect">
            <a:avLst/>
          </a:prstGeom>
          <a:solidFill>
            <a:schemeClr val="bg1">
              <a:alpha val="63000"/>
            </a:schemeClr>
          </a:solidFill>
          <a:ln w="53975">
            <a:solidFill>
              <a:srgbClr val="3454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B46D31-D120-476B-8739-CCDF58F27823}"/>
              </a:ext>
            </a:extLst>
          </p:cNvPr>
          <p:cNvSpPr txBox="1"/>
          <p:nvPr/>
        </p:nvSpPr>
        <p:spPr>
          <a:xfrm>
            <a:off x="1195708" y="569980"/>
            <a:ext cx="977060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500" b="1" spc="600" dirty="0">
                <a:ln w="25400">
                  <a:noFill/>
                </a:ln>
                <a:solidFill>
                  <a:srgbClr val="34547C"/>
                </a:solidFill>
                <a:latin typeface="Lato"/>
                <a:ea typeface="Lato"/>
                <a:cs typeface="Lato"/>
              </a:rPr>
              <a:t>GROUP DISCUSSION</a:t>
            </a:r>
          </a:p>
        </p:txBody>
      </p:sp>
      <p:pic>
        <p:nvPicPr>
          <p:cNvPr id="6" name="Picture 5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83692AA1-0DF0-F011-AE7F-75A8CE1DF8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174" y="4390457"/>
            <a:ext cx="11819474" cy="199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3951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52ED7F91-C4F5-58DA-3FCF-F4F378A1A4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83" b="22228"/>
          <a:stretch/>
        </p:blipFill>
        <p:spPr>
          <a:xfrm>
            <a:off x="-9672" y="0"/>
            <a:ext cx="12201672" cy="48838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772F07B-1378-8D90-819F-ADF9F9720FDB}"/>
              </a:ext>
            </a:extLst>
          </p:cNvPr>
          <p:cNvSpPr/>
          <p:nvPr/>
        </p:nvSpPr>
        <p:spPr>
          <a:xfrm>
            <a:off x="-9672" y="4883807"/>
            <a:ext cx="12201672" cy="1494450"/>
          </a:xfrm>
          <a:prstGeom prst="rect">
            <a:avLst/>
          </a:prstGeom>
          <a:solidFill>
            <a:srgbClr val="C8C8C9">
              <a:alpha val="595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8B9C79F-605F-9097-D84F-42731C799D4E}"/>
              </a:ext>
            </a:extLst>
          </p:cNvPr>
          <p:cNvSpPr/>
          <p:nvPr/>
        </p:nvSpPr>
        <p:spPr>
          <a:xfrm>
            <a:off x="1195708" y="479743"/>
            <a:ext cx="9770604" cy="775155"/>
          </a:xfrm>
          <a:prstGeom prst="roundRect">
            <a:avLst/>
          </a:prstGeom>
          <a:solidFill>
            <a:schemeClr val="bg1">
              <a:alpha val="63000"/>
            </a:schemeClr>
          </a:solidFill>
          <a:ln w="53975">
            <a:solidFill>
              <a:srgbClr val="3454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B46D31-D120-476B-8739-CCDF58F27823}"/>
              </a:ext>
            </a:extLst>
          </p:cNvPr>
          <p:cNvSpPr txBox="1"/>
          <p:nvPr/>
        </p:nvSpPr>
        <p:spPr>
          <a:xfrm>
            <a:off x="1195708" y="569980"/>
            <a:ext cx="9770604" cy="63094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500" b="1" spc="600" dirty="0">
                <a:ln w="25400">
                  <a:noFill/>
                </a:ln>
                <a:solidFill>
                  <a:srgbClr val="34547C"/>
                </a:solidFill>
                <a:latin typeface="Lato"/>
                <a:ea typeface="Lato"/>
                <a:cs typeface="Lato"/>
              </a:rPr>
              <a:t>ACTION STEPS</a:t>
            </a:r>
            <a:endParaRPr lang="en-US" dirty="0"/>
          </a:p>
        </p:txBody>
      </p:sp>
      <p:pic>
        <p:nvPicPr>
          <p:cNvPr id="6" name="Picture 5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83692AA1-0DF0-F011-AE7F-75A8CE1DF8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174" y="4390457"/>
            <a:ext cx="11819474" cy="1996038"/>
          </a:xfrm>
          <a:prstGeom prst="rect">
            <a:avLst/>
          </a:prstGeom>
        </p:spPr>
      </p:pic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E9362B44-3958-B703-9FAC-1D74827FD89D}"/>
              </a:ext>
            </a:extLst>
          </p:cNvPr>
          <p:cNvSpPr/>
          <p:nvPr/>
        </p:nvSpPr>
        <p:spPr>
          <a:xfrm>
            <a:off x="419062" y="1633734"/>
            <a:ext cx="11351623" cy="2143770"/>
          </a:xfrm>
          <a:prstGeom prst="roundRect">
            <a:avLst/>
          </a:prstGeom>
          <a:solidFill>
            <a:srgbClr val="C8C8C9">
              <a:alpha val="24000"/>
            </a:srgb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A264FB-F35D-B466-33B4-F19BCEF82EDD}"/>
              </a:ext>
            </a:extLst>
          </p:cNvPr>
          <p:cNvSpPr txBox="1"/>
          <p:nvPr/>
        </p:nvSpPr>
        <p:spPr>
          <a:xfrm>
            <a:off x="877454" y="1878060"/>
            <a:ext cx="10483272" cy="16619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400" b="1" dirty="0">
                <a:solidFill>
                  <a:srgbClr val="34547C"/>
                </a:solidFill>
                <a:latin typeface="Lato"/>
                <a:ea typeface="Lato"/>
                <a:cs typeface="Calibri"/>
              </a:rPr>
              <a:t>What action steps can you take to improve your/your organization's operational readiness for an infectious disease outbreak?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7445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tents&#10;&#10;Description automatically generated">
            <a:extLst>
              <a:ext uri="{FF2B5EF4-FFF2-40B4-BE49-F238E27FC236}">
                <a16:creationId xmlns:a16="http://schemas.microsoft.com/office/drawing/2014/main" id="{FD3BEF6C-6D90-FD92-CFE5-AB821C55B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5848" y="2852207"/>
            <a:ext cx="3187701" cy="1810239"/>
          </a:xfrm>
          <a:prstGeom prst="rect">
            <a:avLst/>
          </a:prstGeom>
        </p:spPr>
      </p:pic>
      <p:pic>
        <p:nvPicPr>
          <p:cNvPr id="10" name="Picture 9" descr="A screenshot of a web page&#10;&#10;Description automatically generated">
            <a:extLst>
              <a:ext uri="{FF2B5EF4-FFF2-40B4-BE49-F238E27FC236}">
                <a16:creationId xmlns:a16="http://schemas.microsoft.com/office/drawing/2014/main" id="{DC6F126F-2637-C0B0-E387-957E5CA9A6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9646" y="2851801"/>
            <a:ext cx="3536137" cy="182074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772F07B-1378-8D90-819F-ADF9F9720FDB}"/>
              </a:ext>
            </a:extLst>
          </p:cNvPr>
          <p:cNvSpPr/>
          <p:nvPr/>
        </p:nvSpPr>
        <p:spPr>
          <a:xfrm>
            <a:off x="-9672" y="4883807"/>
            <a:ext cx="12201672" cy="1494450"/>
          </a:xfrm>
          <a:prstGeom prst="rect">
            <a:avLst/>
          </a:prstGeom>
          <a:solidFill>
            <a:srgbClr val="C8C8C9">
              <a:alpha val="595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8B9C79F-605F-9097-D84F-42731C799D4E}"/>
              </a:ext>
            </a:extLst>
          </p:cNvPr>
          <p:cNvSpPr/>
          <p:nvPr/>
        </p:nvSpPr>
        <p:spPr>
          <a:xfrm>
            <a:off x="1195708" y="479743"/>
            <a:ext cx="9770604" cy="775155"/>
          </a:xfrm>
          <a:prstGeom prst="roundRect">
            <a:avLst/>
          </a:prstGeom>
          <a:solidFill>
            <a:schemeClr val="bg1">
              <a:alpha val="63000"/>
            </a:schemeClr>
          </a:solidFill>
          <a:ln w="53975">
            <a:solidFill>
              <a:srgbClr val="3454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B46D31-D120-476B-8739-CCDF58F27823}"/>
              </a:ext>
            </a:extLst>
          </p:cNvPr>
          <p:cNvSpPr txBox="1"/>
          <p:nvPr/>
        </p:nvSpPr>
        <p:spPr>
          <a:xfrm>
            <a:off x="1195708" y="569980"/>
            <a:ext cx="9770604" cy="63094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500" b="1" spc="600" dirty="0">
                <a:ln w="25400">
                  <a:noFill/>
                </a:ln>
                <a:solidFill>
                  <a:srgbClr val="34547C"/>
                </a:solidFill>
                <a:latin typeface="Lato"/>
                <a:ea typeface="Lato"/>
                <a:cs typeface="Lato"/>
              </a:rPr>
              <a:t>ADDITIONAL RESOURCES</a:t>
            </a:r>
            <a:endParaRPr lang="en-US" dirty="0"/>
          </a:p>
        </p:txBody>
      </p:sp>
      <p:pic>
        <p:nvPicPr>
          <p:cNvPr id="6" name="Picture 5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83692AA1-0DF0-F011-AE7F-75A8CE1DF8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443" y="4495560"/>
            <a:ext cx="11199364" cy="1885680"/>
          </a:xfrm>
          <a:prstGeom prst="rect">
            <a:avLst/>
          </a:prstGeom>
        </p:spPr>
      </p:pic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E9362B44-3958-B703-9FAC-1D74827FD89D}"/>
              </a:ext>
            </a:extLst>
          </p:cNvPr>
          <p:cNvSpPr/>
          <p:nvPr/>
        </p:nvSpPr>
        <p:spPr>
          <a:xfrm>
            <a:off x="419062" y="1503478"/>
            <a:ext cx="11351623" cy="1153822"/>
          </a:xfrm>
          <a:prstGeom prst="roundRect">
            <a:avLst/>
          </a:prstGeom>
          <a:solidFill>
            <a:srgbClr val="C8C8C9">
              <a:alpha val="24000"/>
            </a:srgb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A264FB-F35D-B466-33B4-F19BCEF82EDD}"/>
              </a:ext>
            </a:extLst>
          </p:cNvPr>
          <p:cNvSpPr txBox="1"/>
          <p:nvPr/>
        </p:nvSpPr>
        <p:spPr>
          <a:xfrm>
            <a:off x="877454" y="1747804"/>
            <a:ext cx="10483272" cy="13542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solidFill>
                  <a:srgbClr val="34547C"/>
                </a:solidFill>
                <a:ea typeface="+mn-lt"/>
                <a:cs typeface="+mn-lt"/>
              </a:rPr>
              <a:t>You can access Outbreak READY!, Outbreak READY 2!, and other training tools via the READY website here: </a:t>
            </a:r>
            <a:r>
              <a:rPr lang="en-US" sz="2400" b="1" u="sng" dirty="0">
                <a:solidFill>
                  <a:srgbClr val="BA2031"/>
                </a:solidFill>
                <a:ea typeface="+mn-lt"/>
                <a:cs typeface="+mn-lt"/>
              </a:rPr>
              <a:t>www.ready-initiative.org</a:t>
            </a:r>
            <a:r>
              <a:rPr lang="en-US" sz="2400" b="1" dirty="0">
                <a:solidFill>
                  <a:srgbClr val="BA2031"/>
                </a:solidFill>
                <a:ea typeface="+mn-lt"/>
                <a:cs typeface="+mn-lt"/>
              </a:rPr>
              <a:t>.</a:t>
            </a:r>
            <a:r>
              <a:rPr lang="en-US" sz="2400" dirty="0">
                <a:solidFill>
                  <a:srgbClr val="BA2031"/>
                </a:solidFill>
                <a:ea typeface="+mn-lt"/>
                <a:cs typeface="+mn-lt"/>
              </a:rPr>
              <a:t> </a:t>
            </a:r>
            <a:endParaRPr lang="en-US" sz="2400">
              <a:cs typeface="Calibri"/>
            </a:endParaRPr>
          </a:p>
          <a:p>
            <a:pPr algn="ctr"/>
            <a:endParaRPr lang="en-US" sz="3400" b="1" dirty="0">
              <a:solidFill>
                <a:srgbClr val="34547C"/>
              </a:solidFill>
              <a:latin typeface="Lato"/>
              <a:ea typeface="Lato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72129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E5CD2B5-E018-2D35-65D5-D50415389BD7}"/>
              </a:ext>
            </a:extLst>
          </p:cNvPr>
          <p:cNvSpPr/>
          <p:nvPr/>
        </p:nvSpPr>
        <p:spPr>
          <a:xfrm>
            <a:off x="1093736" y="5678479"/>
            <a:ext cx="9701144" cy="630942"/>
          </a:xfrm>
          <a:prstGeom prst="rect">
            <a:avLst/>
          </a:prstGeom>
          <a:solidFill>
            <a:schemeClr val="bg1">
              <a:alpha val="45000"/>
            </a:schemeClr>
          </a:solidFill>
          <a:ln w="63500" cap="sq">
            <a:solidFill>
              <a:srgbClr val="BA2031"/>
            </a:solidFill>
            <a:round/>
          </a:ln>
          <a:effectLst>
            <a:glow>
              <a:schemeClr val="tx1">
                <a:lumMod val="50000"/>
                <a:lumOff val="50000"/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93D7652-01EF-70D1-694D-BC77CFAD66F8}"/>
              </a:ext>
            </a:extLst>
          </p:cNvPr>
          <p:cNvSpPr/>
          <p:nvPr/>
        </p:nvSpPr>
        <p:spPr>
          <a:xfrm>
            <a:off x="426759" y="3080078"/>
            <a:ext cx="11351623" cy="2300306"/>
          </a:xfrm>
          <a:prstGeom prst="roundRect">
            <a:avLst/>
          </a:prstGeom>
          <a:solidFill>
            <a:srgbClr val="C8C8C9">
              <a:alpha val="24000"/>
            </a:srgb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ub 1">
            <a:extLst>
              <a:ext uri="{FF2B5EF4-FFF2-40B4-BE49-F238E27FC236}">
                <a16:creationId xmlns:a16="http://schemas.microsoft.com/office/drawing/2014/main" id="{945C9043-980B-CAD5-58D4-D10C3C686803}"/>
              </a:ext>
            </a:extLst>
          </p:cNvPr>
          <p:cNvSpPr txBox="1"/>
          <p:nvPr/>
        </p:nvSpPr>
        <p:spPr>
          <a:xfrm>
            <a:off x="755374" y="3316884"/>
            <a:ext cx="10634612" cy="179856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b="1" kern="1500" spc="40" dirty="0">
                <a:ln w="12700">
                  <a:noFill/>
                </a:ln>
                <a:solidFill>
                  <a:srgbClr val="34547C"/>
                </a:solidFill>
                <a:latin typeface="Open Sans"/>
                <a:ea typeface="Open Sans"/>
                <a:cs typeface="Open Sans"/>
              </a:rPr>
              <a:t>You can access Outbreak READY! and other training tools via the READY website here: </a:t>
            </a:r>
            <a:r>
              <a:rPr lang="en-US" sz="2200" b="1" kern="1500" spc="40" dirty="0">
                <a:ln w="12700">
                  <a:noFill/>
                </a:ln>
                <a:solidFill>
                  <a:srgbClr val="BA2031"/>
                </a:solidFill>
                <a:latin typeface="Open Sans"/>
                <a:ea typeface="Open Sans"/>
                <a:cs typeface="Open Sans"/>
              </a:rPr>
              <a:t>www.ready-initiative.org.</a:t>
            </a:r>
            <a:endParaRPr lang="en-US" sz="2200" b="1" kern="1500" spc="40" dirty="0">
              <a:ln w="12700">
                <a:noFill/>
              </a:ln>
              <a:solidFill>
                <a:srgbClr val="BA203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ct val="200000"/>
              </a:lnSpc>
            </a:pPr>
            <a:r>
              <a:rPr lang="en-US" b="1" kern="1500" spc="40" dirty="0">
                <a:ln w="12700">
                  <a:noFill/>
                </a:ln>
                <a:solidFill>
                  <a:srgbClr val="34547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simulation is also available in French and Spanish.</a:t>
            </a:r>
            <a:endParaRPr lang="en-US" b="1" spc="40" dirty="0">
              <a:ln w="12700">
                <a:noFill/>
              </a:ln>
              <a:solidFill>
                <a:srgbClr val="34547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4F2ACD-2AFD-7062-5642-D3792BBA92E4}"/>
              </a:ext>
            </a:extLst>
          </p:cNvPr>
          <p:cNvSpPr/>
          <p:nvPr/>
        </p:nvSpPr>
        <p:spPr>
          <a:xfrm>
            <a:off x="0" y="-16195"/>
            <a:ext cx="12192000" cy="2918421"/>
          </a:xfrm>
          <a:prstGeom prst="rect">
            <a:avLst/>
          </a:prstGeom>
          <a:solidFill>
            <a:srgbClr val="C8C8C9">
              <a:alpha val="345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group of people&#10;&#10;Description automatically generated with medium confidence">
            <a:extLst>
              <a:ext uri="{FF2B5EF4-FFF2-40B4-BE49-F238E27FC236}">
                <a16:creationId xmlns:a16="http://schemas.microsoft.com/office/drawing/2014/main" id="{185AEBDC-B728-62C0-273A-6D47FCBF4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851" y="-16195"/>
            <a:ext cx="10280901" cy="3445195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A0D29E4-BF41-B354-9032-9544B8AF8E31}"/>
              </a:ext>
            </a:extLst>
          </p:cNvPr>
          <p:cNvSpPr/>
          <p:nvPr/>
        </p:nvSpPr>
        <p:spPr>
          <a:xfrm>
            <a:off x="1195708" y="2358898"/>
            <a:ext cx="9770604" cy="775155"/>
          </a:xfrm>
          <a:prstGeom prst="roundRect">
            <a:avLst/>
          </a:prstGeom>
          <a:solidFill>
            <a:schemeClr val="bg1">
              <a:alpha val="63000"/>
            </a:schemeClr>
          </a:solidFill>
          <a:ln w="53975">
            <a:solidFill>
              <a:srgbClr val="3454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D9E529-5BD0-7F04-A35A-20F842574F25}"/>
              </a:ext>
            </a:extLst>
          </p:cNvPr>
          <p:cNvSpPr txBox="1"/>
          <p:nvPr/>
        </p:nvSpPr>
        <p:spPr>
          <a:xfrm>
            <a:off x="1195708" y="2449135"/>
            <a:ext cx="977060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500" b="1" spc="600" dirty="0">
                <a:ln w="25400">
                  <a:noFill/>
                </a:ln>
                <a:solidFill>
                  <a:srgbClr val="34547C"/>
                </a:solidFill>
                <a:latin typeface="Lato"/>
                <a:ea typeface="Lato"/>
                <a:cs typeface="Lato"/>
              </a:rPr>
              <a:t>THANK YOU FOR PLAYING!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66003E-0C7B-1AEF-C204-8B2CD71CFAB4}"/>
              </a:ext>
            </a:extLst>
          </p:cNvPr>
          <p:cNvSpPr txBox="1"/>
          <p:nvPr/>
        </p:nvSpPr>
        <p:spPr>
          <a:xfrm>
            <a:off x="1193194" y="5585070"/>
            <a:ext cx="9345687" cy="62023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000" b="1" spc="40">
                <a:ln w="12700">
                  <a:noFill/>
                </a:ln>
                <a:solidFill>
                  <a:srgbClr val="34547C"/>
                </a:solidFill>
                <a:latin typeface="Open Sans"/>
                <a:ea typeface="Open Sans"/>
                <a:cs typeface="Open Sans"/>
              </a:rPr>
              <a:t>Want more of the READY universe? Check out </a:t>
            </a:r>
            <a:r>
              <a:rPr lang="en-US" sz="2000" b="1" i="1" spc="40">
                <a:ln w="12700">
                  <a:noFill/>
                </a:ln>
                <a:solidFill>
                  <a:srgbClr val="34547C"/>
                </a:solidFill>
                <a:latin typeface="Open Sans"/>
                <a:ea typeface="Open Sans"/>
                <a:cs typeface="Open Sans"/>
              </a:rPr>
              <a:t>Outbreak READY 2!</a:t>
            </a:r>
          </a:p>
        </p:txBody>
      </p:sp>
    </p:spTree>
    <p:extLst>
      <p:ext uri="{BB962C8B-B14F-4D97-AF65-F5344CB8AC3E}">
        <p14:creationId xmlns:p14="http://schemas.microsoft.com/office/powerpoint/2010/main" val="1059409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AC7CDC-C21A-8508-2CCF-9A0165CCD61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4000"/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  <a:effectLst>
            <a:glow>
              <a:schemeClr val="bg1">
                <a:alpha val="0"/>
              </a:schemeClr>
            </a:glow>
          </a:effec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7B499C77-A70A-F3C3-7E48-80AC92C50325}"/>
              </a:ext>
            </a:extLst>
          </p:cNvPr>
          <p:cNvSpPr/>
          <p:nvPr/>
        </p:nvSpPr>
        <p:spPr>
          <a:xfrm>
            <a:off x="630939" y="1180774"/>
            <a:ext cx="10744726" cy="5317006"/>
          </a:xfrm>
          <a:prstGeom prst="rect">
            <a:avLst/>
          </a:prstGeom>
          <a:solidFill>
            <a:schemeClr val="bg1">
              <a:alpha val="6720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203D668-A2F7-3968-8DDD-006FFB262D7B}"/>
              </a:ext>
            </a:extLst>
          </p:cNvPr>
          <p:cNvSpPr/>
          <p:nvPr/>
        </p:nvSpPr>
        <p:spPr>
          <a:xfrm>
            <a:off x="327490" y="295674"/>
            <a:ext cx="11351623" cy="885100"/>
          </a:xfrm>
          <a:prstGeom prst="roundRect">
            <a:avLst/>
          </a:prstGeom>
          <a:solidFill>
            <a:schemeClr val="bg1">
              <a:alpha val="69755"/>
            </a:schemeClr>
          </a:solidFill>
          <a:ln w="69850">
            <a:solidFill>
              <a:srgbClr val="3454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879CC4-0A6F-C629-5BC2-E8C46846F018}"/>
              </a:ext>
            </a:extLst>
          </p:cNvPr>
          <p:cNvSpPr txBox="1"/>
          <p:nvPr/>
        </p:nvSpPr>
        <p:spPr>
          <a:xfrm>
            <a:off x="808403" y="444515"/>
            <a:ext cx="1056726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500" b="1" spc="600" dirty="0">
                <a:ln w="25400">
                  <a:noFill/>
                </a:ln>
                <a:solidFill>
                  <a:srgbClr val="34547C"/>
                </a:solidFill>
                <a:latin typeface="Lato"/>
                <a:ea typeface="Lato"/>
                <a:cs typeface="Lato"/>
              </a:rPr>
              <a:t>TROUBLESHOOTING GUIDANCE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D288F7-4F19-8A70-542C-9FE7F887B71E}"/>
              </a:ext>
            </a:extLst>
          </p:cNvPr>
          <p:cNvSpPr txBox="1"/>
          <p:nvPr/>
        </p:nvSpPr>
        <p:spPr>
          <a:xfrm>
            <a:off x="1265880" y="1392378"/>
            <a:ext cx="677144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kern="1500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Ensure you have the right URL: </a:t>
            </a:r>
            <a:r>
              <a:rPr lang="en-US" sz="1700" b="1" kern="1500" spc="50" dirty="0">
                <a:solidFill>
                  <a:srgbClr val="BA203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www.outbreakready.com</a:t>
            </a:r>
            <a:r>
              <a:rPr lang="en-US" sz="1700" b="1" kern="1500" spc="50" dirty="0">
                <a:solidFill>
                  <a:srgbClr val="BA203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endParaRPr lang="en-AU" sz="1700" b="1" spc="50" dirty="0">
              <a:ln w="12700">
                <a:solidFill>
                  <a:prstClr val="black">
                    <a:lumMod val="50000"/>
                    <a:lumOff val="50000"/>
                  </a:prstClr>
                </a:solidFill>
              </a:ln>
              <a:solidFill>
                <a:srgbClr val="BA203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9BD374-3D67-D8BD-F103-1311B5C02B4B}"/>
              </a:ext>
            </a:extLst>
          </p:cNvPr>
          <p:cNvSpPr txBox="1"/>
          <p:nvPr/>
        </p:nvSpPr>
        <p:spPr>
          <a:xfrm>
            <a:off x="1265880" y="1936554"/>
            <a:ext cx="1098498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kern="1500" spc="2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 you see a white screen that says “Can’t load this page” or “Can’t reach this page”,</a:t>
            </a:r>
          </a:p>
          <a:p>
            <a:r>
              <a:rPr lang="en-US" sz="1700" b="1" kern="1500" spc="2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please refresh the page.</a:t>
            </a:r>
            <a:endParaRPr lang="en-AU" sz="1700" b="1" spc="20" dirty="0">
              <a:ln w="12700">
                <a:solidFill>
                  <a:prstClr val="black">
                    <a:lumMod val="50000"/>
                    <a:lumOff val="50000"/>
                  </a:prst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1CE3BF9-709F-76E2-103F-614F066BDA62}"/>
              </a:ext>
            </a:extLst>
          </p:cNvPr>
          <p:cNvSpPr/>
          <p:nvPr/>
        </p:nvSpPr>
        <p:spPr>
          <a:xfrm>
            <a:off x="1000431" y="2027989"/>
            <a:ext cx="169048" cy="169048"/>
          </a:xfrm>
          <a:prstGeom prst="ellipse">
            <a:avLst/>
          </a:prstGeom>
          <a:solidFill>
            <a:srgbClr val="BA20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1BD90FD-9889-6496-4B7B-D92343E487CA}"/>
              </a:ext>
            </a:extLst>
          </p:cNvPr>
          <p:cNvSpPr/>
          <p:nvPr/>
        </p:nvSpPr>
        <p:spPr>
          <a:xfrm>
            <a:off x="1000431" y="1479962"/>
            <a:ext cx="169048" cy="169048"/>
          </a:xfrm>
          <a:prstGeom prst="ellipse">
            <a:avLst/>
          </a:prstGeom>
          <a:solidFill>
            <a:srgbClr val="BA20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8C5339-C214-276C-F60D-64B46416339A}"/>
              </a:ext>
            </a:extLst>
          </p:cNvPr>
          <p:cNvSpPr txBox="1"/>
          <p:nvPr/>
        </p:nvSpPr>
        <p:spPr>
          <a:xfrm>
            <a:off x="1265880" y="2771300"/>
            <a:ext cx="10984989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kern="1500" spc="2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Ensure you are opening the URL on a supported browser: the sim is supported on</a:t>
            </a:r>
          </a:p>
          <a:p>
            <a:r>
              <a:rPr lang="en-US" sz="1700" b="1" kern="1500" spc="2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Google Chrome, Microsoft Edge, and Firefox.</a:t>
            </a:r>
            <a:endParaRPr lang="en-AU" sz="1700" b="1" spc="20" dirty="0">
              <a:ln w="12700">
                <a:solidFill>
                  <a:prstClr val="black">
                    <a:lumMod val="50000"/>
                    <a:lumOff val="50000"/>
                  </a:prst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1700" b="1" spc="2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5500C73-9288-369B-991E-66D7ACDE316C}"/>
              </a:ext>
            </a:extLst>
          </p:cNvPr>
          <p:cNvSpPr/>
          <p:nvPr/>
        </p:nvSpPr>
        <p:spPr>
          <a:xfrm>
            <a:off x="1000431" y="2865332"/>
            <a:ext cx="169048" cy="169048"/>
          </a:xfrm>
          <a:prstGeom prst="ellipse">
            <a:avLst/>
          </a:prstGeom>
          <a:solidFill>
            <a:srgbClr val="BA20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C19B03-3BBE-4E6A-0777-9F672745727F}"/>
              </a:ext>
            </a:extLst>
          </p:cNvPr>
          <p:cNvSpPr txBox="1"/>
          <p:nvPr/>
        </p:nvSpPr>
        <p:spPr>
          <a:xfrm>
            <a:off x="1265880" y="3609472"/>
            <a:ext cx="1098498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kern="1500" spc="2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Ensure most updated version of browser is being used: the sim is supported on the</a:t>
            </a:r>
          </a:p>
          <a:p>
            <a:r>
              <a:rPr lang="en-US" sz="1700" b="1" kern="1500" spc="2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latest and one-before the latest versions of Google Chrome, Firefox, and Microsoft Edge.</a:t>
            </a:r>
            <a:endParaRPr lang="en-US" sz="1700" b="1" spc="2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8383E69-F1E6-35FF-BC6C-FB279F24DCA4}"/>
              </a:ext>
            </a:extLst>
          </p:cNvPr>
          <p:cNvSpPr/>
          <p:nvPr/>
        </p:nvSpPr>
        <p:spPr>
          <a:xfrm>
            <a:off x="1000431" y="3700326"/>
            <a:ext cx="169048" cy="169048"/>
          </a:xfrm>
          <a:prstGeom prst="ellipse">
            <a:avLst/>
          </a:prstGeom>
          <a:solidFill>
            <a:srgbClr val="BA20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C6C19C4-DE9A-14FB-A0F6-640B4F2383D7}"/>
              </a:ext>
            </a:extLst>
          </p:cNvPr>
          <p:cNvSpPr txBox="1"/>
          <p:nvPr/>
        </p:nvSpPr>
        <p:spPr>
          <a:xfrm>
            <a:off x="1265880" y="4443341"/>
            <a:ext cx="677144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kern="1500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Try opening the simulation in an ‘incognito’ window.</a:t>
            </a:r>
            <a:endParaRPr lang="en-AU" sz="1700" b="1" spc="50" dirty="0">
              <a:ln w="12700">
                <a:solidFill>
                  <a:prstClr val="black">
                    <a:lumMod val="50000"/>
                    <a:lumOff val="50000"/>
                  </a:prstClr>
                </a:solidFill>
              </a:ln>
              <a:solidFill>
                <a:srgbClr val="BA203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741357B-CB9F-892D-1EEC-9056839023A2}"/>
              </a:ext>
            </a:extLst>
          </p:cNvPr>
          <p:cNvSpPr/>
          <p:nvPr/>
        </p:nvSpPr>
        <p:spPr>
          <a:xfrm>
            <a:off x="1000431" y="4530925"/>
            <a:ext cx="169048" cy="169048"/>
          </a:xfrm>
          <a:prstGeom prst="ellipse">
            <a:avLst/>
          </a:prstGeom>
          <a:solidFill>
            <a:srgbClr val="BA20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F9BEF79-4746-7C5C-D159-8AF59AE79A11}"/>
              </a:ext>
            </a:extLst>
          </p:cNvPr>
          <p:cNvSpPr/>
          <p:nvPr/>
        </p:nvSpPr>
        <p:spPr>
          <a:xfrm>
            <a:off x="999021" y="5107953"/>
            <a:ext cx="169048" cy="169048"/>
          </a:xfrm>
          <a:prstGeom prst="ellipse">
            <a:avLst/>
          </a:prstGeom>
          <a:solidFill>
            <a:srgbClr val="BA20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91EE6CE-B8D9-4D1C-038D-7F66EDE6C284}"/>
              </a:ext>
            </a:extLst>
          </p:cNvPr>
          <p:cNvSpPr txBox="1"/>
          <p:nvPr/>
        </p:nvSpPr>
        <p:spPr>
          <a:xfrm>
            <a:off x="1265880" y="6042707"/>
            <a:ext cx="6771448" cy="353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kern="1500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Try opening the simulation in an ‘incognito’ window.</a:t>
            </a:r>
            <a:endParaRPr lang="en-AU" sz="1700" b="1" spc="50" dirty="0">
              <a:ln w="12700">
                <a:solidFill>
                  <a:prstClr val="black">
                    <a:lumMod val="50000"/>
                    <a:lumOff val="50000"/>
                  </a:prstClr>
                </a:solidFill>
              </a:ln>
              <a:solidFill>
                <a:srgbClr val="BA203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ED15F27-7DCF-4E9B-C6A2-AFE235584F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29161" y="4409375"/>
            <a:ext cx="1676407" cy="259822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5A677AE-F8C8-769A-CB19-03544A4997DB}"/>
              </a:ext>
            </a:extLst>
          </p:cNvPr>
          <p:cNvSpPr txBox="1"/>
          <p:nvPr/>
        </p:nvSpPr>
        <p:spPr>
          <a:xfrm>
            <a:off x="1265880" y="5008119"/>
            <a:ext cx="11374718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kern="1500" spc="2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initial splash screen may take time to load, depending on internet speed. </a:t>
            </a:r>
          </a:p>
          <a:p>
            <a:r>
              <a:rPr lang="en-US" sz="1700" b="1" kern="1500" spc="2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 participants are able to see the previous screen, then they have access and must</a:t>
            </a:r>
          </a:p>
          <a:p>
            <a:r>
              <a:rPr lang="en-US" sz="1700" b="1" kern="1500" spc="2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wait for the progress bar to load before clicking "Start Simulation".</a:t>
            </a:r>
            <a:endParaRPr lang="en-AU" sz="1700" b="1" kern="1500" spc="2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0C22B0F-D15E-9750-61EA-CE0AEF227D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298" y="-131023"/>
            <a:ext cx="972239" cy="1287004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EBC2437E-2817-8773-E1AD-04353D6AAFBE}"/>
              </a:ext>
            </a:extLst>
          </p:cNvPr>
          <p:cNvSpPr/>
          <p:nvPr/>
        </p:nvSpPr>
        <p:spPr>
          <a:xfrm>
            <a:off x="1000431" y="6130292"/>
            <a:ext cx="169048" cy="169048"/>
          </a:xfrm>
          <a:prstGeom prst="ellipse">
            <a:avLst/>
          </a:prstGeom>
          <a:solidFill>
            <a:srgbClr val="BA20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B0CB97E-F98C-6E99-4D2D-032D71EDE18C}"/>
              </a:ext>
            </a:extLst>
          </p:cNvPr>
          <p:cNvSpPr txBox="1"/>
          <p:nvPr/>
        </p:nvSpPr>
        <p:spPr>
          <a:xfrm>
            <a:off x="1760649" y="6534835"/>
            <a:ext cx="86707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1000" b="1" dirty="0">
                <a:solidFill>
                  <a:srgbClr val="BA203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READY: </a:t>
            </a:r>
            <a:r>
              <a:rPr lang="en-A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Global Readiness for Major Disease Outbreak Response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716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93744CE-331E-5E1A-02FB-BE867E873D98}"/>
              </a:ext>
            </a:extLst>
          </p:cNvPr>
          <p:cNvSpPr/>
          <p:nvPr/>
        </p:nvSpPr>
        <p:spPr>
          <a:xfrm>
            <a:off x="0" y="-16195"/>
            <a:ext cx="12192000" cy="2918421"/>
          </a:xfrm>
          <a:prstGeom prst="rect">
            <a:avLst/>
          </a:prstGeom>
          <a:solidFill>
            <a:srgbClr val="C8C8C9">
              <a:alpha val="345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group of people&#10;&#10;Description automatically generated with medium confidence">
            <a:extLst>
              <a:ext uri="{FF2B5EF4-FFF2-40B4-BE49-F238E27FC236}">
                <a16:creationId xmlns:a16="http://schemas.microsoft.com/office/drawing/2014/main" id="{26ACC6F1-E950-AB27-67C9-BCDE09323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851" y="-16195"/>
            <a:ext cx="10280901" cy="3445195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334E38C-0B31-BC20-A0DD-E08BF65812BC}"/>
              </a:ext>
            </a:extLst>
          </p:cNvPr>
          <p:cNvSpPr/>
          <p:nvPr/>
        </p:nvSpPr>
        <p:spPr>
          <a:xfrm>
            <a:off x="1195708" y="2358898"/>
            <a:ext cx="9770604" cy="775155"/>
          </a:xfrm>
          <a:prstGeom prst="roundRect">
            <a:avLst/>
          </a:prstGeom>
          <a:solidFill>
            <a:schemeClr val="bg1">
              <a:alpha val="63000"/>
            </a:schemeClr>
          </a:solidFill>
          <a:ln w="53975">
            <a:solidFill>
              <a:srgbClr val="3454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185391-6B74-9694-368C-947904B8164A}"/>
              </a:ext>
            </a:extLst>
          </p:cNvPr>
          <p:cNvSpPr txBox="1"/>
          <p:nvPr/>
        </p:nvSpPr>
        <p:spPr>
          <a:xfrm>
            <a:off x="1195708" y="2449135"/>
            <a:ext cx="977060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500" b="1" spc="600" dirty="0">
                <a:ln w="25400">
                  <a:noFill/>
                </a:ln>
                <a:solidFill>
                  <a:srgbClr val="34547C"/>
                </a:solidFill>
                <a:latin typeface="Lato"/>
                <a:ea typeface="Lato"/>
                <a:cs typeface="Lato"/>
              </a:rPr>
              <a:t>SIMULATION AGENDA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637AA36-E24D-B045-682D-A268CF73B6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843" y="3627232"/>
            <a:ext cx="5036282" cy="5472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7917DA4-0898-3C92-E9AD-5E4DF5A62D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843" y="4581468"/>
            <a:ext cx="5036282" cy="5472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C44C66B-C058-B099-FEBE-E29130126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843" y="5535540"/>
            <a:ext cx="5036282" cy="5472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D765749-34F0-8305-D0BF-ED73741DB6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9859" y="3627232"/>
            <a:ext cx="5036282" cy="547205"/>
          </a:xfrm>
          <a:prstGeom prst="rect">
            <a:avLst/>
          </a:prstGeom>
          <a:effectLst>
            <a:glow rad="86848">
              <a:srgbClr val="34547C">
                <a:alpha val="44633"/>
              </a:srgbClr>
            </a:glow>
            <a:softEdge rad="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2F3C052-6385-40EC-EF30-87644EEAC5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9859" y="4581468"/>
            <a:ext cx="5036282" cy="5472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B0D541A-C2B8-CE73-7FAB-76E41A82BE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9859" y="5535540"/>
            <a:ext cx="5036282" cy="547205"/>
          </a:xfrm>
          <a:prstGeom prst="rect">
            <a:avLst/>
          </a:prstGeom>
        </p:spPr>
      </p:pic>
      <p:pic>
        <p:nvPicPr>
          <p:cNvPr id="38" name="Picture 37" descr="Logo, icon&#10;&#10;Description automatically generated">
            <a:extLst>
              <a:ext uri="{FF2B5EF4-FFF2-40B4-BE49-F238E27FC236}">
                <a16:creationId xmlns:a16="http://schemas.microsoft.com/office/drawing/2014/main" id="{4E0C5125-8CFD-1261-6B95-7A237F79A0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6580" y="3468331"/>
            <a:ext cx="827999" cy="827999"/>
          </a:xfrm>
          <a:prstGeom prst="rect">
            <a:avLst/>
          </a:prstGeom>
        </p:spPr>
      </p:pic>
      <p:pic>
        <p:nvPicPr>
          <p:cNvPr id="40" name="Picture 39" descr="Logo, icon&#10;&#10;Description automatically generated">
            <a:extLst>
              <a:ext uri="{FF2B5EF4-FFF2-40B4-BE49-F238E27FC236}">
                <a16:creationId xmlns:a16="http://schemas.microsoft.com/office/drawing/2014/main" id="{64E5D6E8-852D-D7D9-F3B5-55206AEC3D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30912" y="5390093"/>
            <a:ext cx="827999" cy="827999"/>
          </a:xfrm>
          <a:prstGeom prst="rect">
            <a:avLst/>
          </a:prstGeom>
        </p:spPr>
      </p:pic>
      <p:pic>
        <p:nvPicPr>
          <p:cNvPr id="42" name="Picture 4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9B0D961-A925-8855-6D58-D7F6835802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6580" y="4437412"/>
            <a:ext cx="828000" cy="828000"/>
          </a:xfrm>
          <a:prstGeom prst="rect">
            <a:avLst/>
          </a:prstGeom>
        </p:spPr>
      </p:pic>
      <p:pic>
        <p:nvPicPr>
          <p:cNvPr id="44" name="Picture 43" descr="A red and white sign&#10;&#10;Description automatically generated with low confidence">
            <a:extLst>
              <a:ext uri="{FF2B5EF4-FFF2-40B4-BE49-F238E27FC236}">
                <a16:creationId xmlns:a16="http://schemas.microsoft.com/office/drawing/2014/main" id="{C40653ED-4C53-5B96-5EBD-F0B33D32E1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30912" y="4426746"/>
            <a:ext cx="828000" cy="828000"/>
          </a:xfrm>
          <a:prstGeom prst="rect">
            <a:avLst/>
          </a:prstGeom>
        </p:spPr>
      </p:pic>
      <p:pic>
        <p:nvPicPr>
          <p:cNvPr id="45" name="Picture 44" descr="Logo, icon&#10;&#10;Description automatically generated">
            <a:extLst>
              <a:ext uri="{FF2B5EF4-FFF2-40B4-BE49-F238E27FC236}">
                <a16:creationId xmlns:a16="http://schemas.microsoft.com/office/drawing/2014/main" id="{60D1011F-5C5A-74DE-4DD1-6A3306D256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6580" y="5394805"/>
            <a:ext cx="827999" cy="827999"/>
          </a:xfrm>
          <a:prstGeom prst="rect">
            <a:avLst/>
          </a:prstGeom>
        </p:spPr>
      </p:pic>
      <p:pic>
        <p:nvPicPr>
          <p:cNvPr id="46" name="Picture 45" descr="Logo, icon&#10;&#10;Description automatically generated">
            <a:extLst>
              <a:ext uri="{FF2B5EF4-FFF2-40B4-BE49-F238E27FC236}">
                <a16:creationId xmlns:a16="http://schemas.microsoft.com/office/drawing/2014/main" id="{581EC203-E226-1A81-6FFD-673E91BCDF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0912" y="3446131"/>
            <a:ext cx="827999" cy="827999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047B5240-CF6F-41F5-2C00-EC3164BE8F7D}"/>
              </a:ext>
            </a:extLst>
          </p:cNvPr>
          <p:cNvSpPr txBox="1"/>
          <p:nvPr/>
        </p:nvSpPr>
        <p:spPr>
          <a:xfrm>
            <a:off x="1196352" y="3734976"/>
            <a:ext cx="17955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n w="25400">
                  <a:noFill/>
                </a:ln>
                <a:solidFill>
                  <a:srgbClr val="34547C"/>
                </a:solidFill>
                <a:latin typeface="Lato"/>
                <a:ea typeface="Lato"/>
                <a:cs typeface="Lato"/>
              </a:rPr>
              <a:t>INTRODUCTION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2C32AEA-4A41-2BDD-1C8A-8FE452371F25}"/>
              </a:ext>
            </a:extLst>
          </p:cNvPr>
          <p:cNvSpPr txBox="1"/>
          <p:nvPr/>
        </p:nvSpPr>
        <p:spPr>
          <a:xfrm>
            <a:off x="1196352" y="4694619"/>
            <a:ext cx="38620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n w="25400">
                  <a:noFill/>
                </a:ln>
                <a:solidFill>
                  <a:srgbClr val="34547C"/>
                </a:solidFill>
                <a:latin typeface="Lato"/>
                <a:ea typeface="Lato"/>
                <a:cs typeface="Lato"/>
              </a:rPr>
              <a:t>PLAY OUTBREAK READY! </a:t>
            </a:r>
            <a:r>
              <a:rPr lang="en-US" sz="1400" b="1" dirty="0">
                <a:ln w="25400">
                  <a:noFill/>
                </a:ln>
                <a:solidFill>
                  <a:srgbClr val="34547C"/>
                </a:solidFill>
                <a:latin typeface="Lato"/>
                <a:ea typeface="Lato"/>
                <a:cs typeface="Lato"/>
              </a:rPr>
              <a:t>(TURNS 1-3)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056188C-6FA8-BDC9-FDE5-D3CFF1C1A1E7}"/>
              </a:ext>
            </a:extLst>
          </p:cNvPr>
          <p:cNvSpPr txBox="1"/>
          <p:nvPr/>
        </p:nvSpPr>
        <p:spPr>
          <a:xfrm>
            <a:off x="1196352" y="5644944"/>
            <a:ext cx="10132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n w="25400">
                  <a:noFill/>
                </a:ln>
                <a:solidFill>
                  <a:srgbClr val="34547C"/>
                </a:solidFill>
                <a:latin typeface="Lato"/>
                <a:ea typeface="Lato"/>
                <a:cs typeface="Lato"/>
              </a:rPr>
              <a:t>DEBRIEF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16597AD-606F-C86E-BC2C-1191F0B48C25}"/>
              </a:ext>
            </a:extLst>
          </p:cNvPr>
          <p:cNvSpPr txBox="1"/>
          <p:nvPr/>
        </p:nvSpPr>
        <p:spPr>
          <a:xfrm>
            <a:off x="6579879" y="3734976"/>
            <a:ext cx="92140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n w="25400">
                  <a:noFill/>
                </a:ln>
                <a:solidFill>
                  <a:srgbClr val="34547C"/>
                </a:solidFill>
                <a:latin typeface="Lato"/>
                <a:ea typeface="Lato"/>
                <a:cs typeface="Lato"/>
              </a:rPr>
              <a:t>BREAK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C113107-A013-DBF6-9097-049A3045F519}"/>
              </a:ext>
            </a:extLst>
          </p:cNvPr>
          <p:cNvSpPr txBox="1"/>
          <p:nvPr/>
        </p:nvSpPr>
        <p:spPr>
          <a:xfrm>
            <a:off x="6510429" y="4704162"/>
            <a:ext cx="38620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n w="25400">
                  <a:noFill/>
                </a:ln>
                <a:solidFill>
                  <a:srgbClr val="34547C"/>
                </a:solidFill>
                <a:latin typeface="Lato"/>
                <a:ea typeface="Lato"/>
                <a:cs typeface="Lato"/>
              </a:rPr>
              <a:t>PLAY OUTBREAK READY! </a:t>
            </a:r>
            <a:r>
              <a:rPr lang="en-US" sz="1400" b="1" dirty="0">
                <a:ln w="25400">
                  <a:noFill/>
                </a:ln>
                <a:solidFill>
                  <a:srgbClr val="34547C"/>
                </a:solidFill>
                <a:latin typeface="Lato"/>
                <a:ea typeface="Lato"/>
                <a:cs typeface="Lato"/>
              </a:rPr>
              <a:t>(TURNS 4-7)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543E4E4-3EE6-02AC-0687-9612B07A827B}"/>
              </a:ext>
            </a:extLst>
          </p:cNvPr>
          <p:cNvSpPr txBox="1"/>
          <p:nvPr/>
        </p:nvSpPr>
        <p:spPr>
          <a:xfrm>
            <a:off x="6585757" y="5654487"/>
            <a:ext cx="22309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n w="25400">
                  <a:noFill/>
                </a:ln>
                <a:solidFill>
                  <a:srgbClr val="34547C"/>
                </a:solidFill>
                <a:latin typeface="Lato"/>
                <a:ea typeface="Lato"/>
                <a:cs typeface="Lato"/>
              </a:rPr>
              <a:t>GROUP DISCUSSION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71FE159-07DD-AD76-1754-43989ADD8D49}"/>
              </a:ext>
            </a:extLst>
          </p:cNvPr>
          <p:cNvSpPr txBox="1"/>
          <p:nvPr/>
        </p:nvSpPr>
        <p:spPr>
          <a:xfrm>
            <a:off x="909211" y="3699128"/>
            <a:ext cx="2662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n w="25400">
                  <a:noFill/>
                </a:ln>
                <a:solidFill>
                  <a:srgbClr val="34547C"/>
                </a:solidFill>
                <a:latin typeface="Lato"/>
                <a:ea typeface="Lato"/>
                <a:cs typeface="Lato"/>
              </a:rPr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5B99CE9-B8A2-B9E4-EE1B-269D1F1F361A}"/>
              </a:ext>
            </a:extLst>
          </p:cNvPr>
          <p:cNvSpPr txBox="1"/>
          <p:nvPr/>
        </p:nvSpPr>
        <p:spPr>
          <a:xfrm>
            <a:off x="909211" y="4633352"/>
            <a:ext cx="2662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n w="25400">
                  <a:noFill/>
                </a:ln>
                <a:solidFill>
                  <a:srgbClr val="34547C"/>
                </a:solidFill>
                <a:latin typeface="Lato"/>
                <a:ea typeface="Lato"/>
                <a:cs typeface="Lato"/>
              </a:rPr>
              <a:t>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634A592-7EE6-6552-62F1-C4842941491E}"/>
              </a:ext>
            </a:extLst>
          </p:cNvPr>
          <p:cNvSpPr txBox="1"/>
          <p:nvPr/>
        </p:nvSpPr>
        <p:spPr>
          <a:xfrm>
            <a:off x="909211" y="5611153"/>
            <a:ext cx="2662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n w="25400">
                  <a:noFill/>
                </a:ln>
                <a:solidFill>
                  <a:srgbClr val="34547C"/>
                </a:solidFill>
                <a:latin typeface="Lato"/>
                <a:ea typeface="Lato"/>
                <a:cs typeface="Lato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28D812-9C4F-E4C3-786C-407222650C16}"/>
              </a:ext>
            </a:extLst>
          </p:cNvPr>
          <p:cNvSpPr txBox="1"/>
          <p:nvPr/>
        </p:nvSpPr>
        <p:spPr>
          <a:xfrm>
            <a:off x="6325833" y="3701053"/>
            <a:ext cx="2662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n w="25400">
                  <a:noFill/>
                </a:ln>
                <a:solidFill>
                  <a:srgbClr val="34547C"/>
                </a:solidFill>
                <a:latin typeface="Lato"/>
                <a:ea typeface="Lato"/>
                <a:cs typeface="Lato"/>
              </a:rPr>
              <a:t>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DA0123-33A1-68ED-26CE-7A3EE76FE800}"/>
              </a:ext>
            </a:extLst>
          </p:cNvPr>
          <p:cNvSpPr txBox="1"/>
          <p:nvPr/>
        </p:nvSpPr>
        <p:spPr>
          <a:xfrm>
            <a:off x="6325833" y="4635277"/>
            <a:ext cx="2662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n w="25400">
                  <a:noFill/>
                </a:ln>
                <a:solidFill>
                  <a:srgbClr val="34547C"/>
                </a:solidFill>
                <a:latin typeface="Lato"/>
                <a:ea typeface="Lato"/>
                <a:cs typeface="Lato"/>
              </a:rPr>
              <a:t>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844750-78AC-0850-2CF6-140A726C1977}"/>
              </a:ext>
            </a:extLst>
          </p:cNvPr>
          <p:cNvSpPr txBox="1"/>
          <p:nvPr/>
        </p:nvSpPr>
        <p:spPr>
          <a:xfrm>
            <a:off x="6325833" y="5613078"/>
            <a:ext cx="2662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n w="25400">
                  <a:noFill/>
                </a:ln>
                <a:solidFill>
                  <a:srgbClr val="34547C"/>
                </a:solidFill>
                <a:latin typeface="Lato"/>
                <a:ea typeface="Lato"/>
                <a:cs typeface="Lato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72960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76E8B8F-AEE4-40B9-E88B-C0D8E8E01649}"/>
              </a:ext>
            </a:extLst>
          </p:cNvPr>
          <p:cNvSpPr/>
          <p:nvPr/>
        </p:nvSpPr>
        <p:spPr>
          <a:xfrm>
            <a:off x="0" y="-16195"/>
            <a:ext cx="12192000" cy="1139773"/>
          </a:xfrm>
          <a:prstGeom prst="rect">
            <a:avLst/>
          </a:prstGeom>
          <a:solidFill>
            <a:srgbClr val="C8C8C9">
              <a:alpha val="595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DA53AA7-C4AF-9292-B69F-26752ADB8820}"/>
              </a:ext>
            </a:extLst>
          </p:cNvPr>
          <p:cNvSpPr/>
          <p:nvPr/>
        </p:nvSpPr>
        <p:spPr>
          <a:xfrm>
            <a:off x="313552" y="422909"/>
            <a:ext cx="3503184" cy="3013203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3454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684942-B603-D58C-65D7-F862E841849C}"/>
              </a:ext>
            </a:extLst>
          </p:cNvPr>
          <p:cNvSpPr txBox="1"/>
          <p:nvPr/>
        </p:nvSpPr>
        <p:spPr>
          <a:xfrm>
            <a:off x="125018" y="780251"/>
            <a:ext cx="38585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spc="300" dirty="0">
                <a:ln w="25400">
                  <a:noFill/>
                </a:ln>
                <a:solidFill>
                  <a:srgbClr val="34547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QUIZ TIME!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7FDAA591-CBE0-E4B2-EE2C-A07000DD2F69}"/>
              </a:ext>
            </a:extLst>
          </p:cNvPr>
          <p:cNvSpPr/>
          <p:nvPr/>
        </p:nvSpPr>
        <p:spPr>
          <a:xfrm>
            <a:off x="4147082" y="4106652"/>
            <a:ext cx="3841808" cy="2368602"/>
          </a:xfrm>
          <a:prstGeom prst="roundRect">
            <a:avLst/>
          </a:prstGeom>
          <a:solidFill>
            <a:srgbClr val="C8C8C9">
              <a:alpha val="30000"/>
            </a:srgb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198DAB-647E-A2A3-C041-C02E6111FEA2}"/>
              </a:ext>
            </a:extLst>
          </p:cNvPr>
          <p:cNvSpPr txBox="1"/>
          <p:nvPr/>
        </p:nvSpPr>
        <p:spPr>
          <a:xfrm>
            <a:off x="4197586" y="5062587"/>
            <a:ext cx="3727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Clr>
                <a:srgbClr val="C00000"/>
              </a:buClr>
              <a:buSzPct val="140000"/>
              <a:buAutoNum type="alphaUcPeriod"/>
            </a:pPr>
            <a:r>
              <a:rPr lang="en-US" sz="1000" b="1" kern="15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280,000 total; 150,000 northeast and 130,000 southeast.</a:t>
            </a:r>
            <a:endParaRPr lang="en-US" sz="10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9DF9C4-F023-0AAB-97C7-063BAA10AE3B}"/>
              </a:ext>
            </a:extLst>
          </p:cNvPr>
          <p:cNvSpPr txBox="1"/>
          <p:nvPr/>
        </p:nvSpPr>
        <p:spPr>
          <a:xfrm>
            <a:off x="4387104" y="4210857"/>
            <a:ext cx="3475602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kern="1500" spc="2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Q4: </a:t>
            </a:r>
            <a:r>
              <a:rPr lang="en-US" sz="1400" b="1" kern="15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Approximately how many </a:t>
            </a:r>
            <a:r>
              <a:rPr lang="en-US" sz="1400" b="1" kern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Thislanders</a:t>
            </a:r>
            <a:r>
              <a:rPr lang="en-US" sz="1400" b="1" kern="15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were internally displaced during the recent conflict?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673934-1655-0216-C6DD-8408F4F04F2C}"/>
              </a:ext>
            </a:extLst>
          </p:cNvPr>
          <p:cNvSpPr txBox="1"/>
          <p:nvPr/>
        </p:nvSpPr>
        <p:spPr>
          <a:xfrm>
            <a:off x="4197587" y="5502088"/>
            <a:ext cx="37279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Clr>
                <a:srgbClr val="C00000"/>
              </a:buClr>
              <a:buSzPct val="140000"/>
              <a:buFont typeface="+mj-lt"/>
              <a:buAutoNum type="alphaUcPeriod" startAt="2"/>
            </a:pPr>
            <a:r>
              <a:rPr lang="en-US" sz="1000" b="1" kern="15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60,000 to the southern coast.</a:t>
            </a:r>
          </a:p>
          <a:p>
            <a:pPr marL="228600" indent="-228600">
              <a:buClr>
                <a:srgbClr val="C00000"/>
              </a:buClr>
              <a:buSzPct val="140000"/>
              <a:buFont typeface="+mj-lt"/>
              <a:buAutoNum type="alphaUcPeriod" startAt="2"/>
            </a:pPr>
            <a:endParaRPr lang="en-US" sz="10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D15CB34-F8F6-CA70-8EA2-D47DB00E3460}"/>
              </a:ext>
            </a:extLst>
          </p:cNvPr>
          <p:cNvSpPr txBox="1"/>
          <p:nvPr/>
        </p:nvSpPr>
        <p:spPr>
          <a:xfrm>
            <a:off x="4197586" y="5842601"/>
            <a:ext cx="3727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Clr>
                <a:srgbClr val="C00000"/>
              </a:buClr>
              <a:buSzPct val="140000"/>
              <a:buFont typeface="+mj-lt"/>
              <a:buAutoNum type="alphaUcPeriod" startAt="3"/>
            </a:pPr>
            <a:r>
              <a:rPr lang="en-US" sz="1000" b="1" kern="15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130,000 to the Western Province.</a:t>
            </a:r>
          </a:p>
          <a:p>
            <a:pPr marL="228600" indent="-228600">
              <a:buClr>
                <a:srgbClr val="C00000"/>
              </a:buClr>
              <a:buSzPct val="140000"/>
              <a:buFont typeface="+mj-lt"/>
              <a:buAutoNum type="alphaUcPeriod" startAt="3"/>
            </a:pPr>
            <a:endParaRPr lang="en-US" sz="10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5986823B-4546-88E4-0DF2-CA3125C20E9E}"/>
              </a:ext>
            </a:extLst>
          </p:cNvPr>
          <p:cNvSpPr/>
          <p:nvPr/>
        </p:nvSpPr>
        <p:spPr>
          <a:xfrm>
            <a:off x="8144456" y="3818834"/>
            <a:ext cx="3841808" cy="2665096"/>
          </a:xfrm>
          <a:prstGeom prst="roundRect">
            <a:avLst/>
          </a:prstGeom>
          <a:solidFill>
            <a:srgbClr val="C8C8C9">
              <a:alpha val="30000"/>
            </a:srgb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AA0DC04-9C24-EBF2-9237-CB5A83532987}"/>
              </a:ext>
            </a:extLst>
          </p:cNvPr>
          <p:cNvSpPr txBox="1"/>
          <p:nvPr/>
        </p:nvSpPr>
        <p:spPr>
          <a:xfrm>
            <a:off x="8193472" y="4821977"/>
            <a:ext cx="3727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Clr>
                <a:srgbClr val="C00000"/>
              </a:buClr>
              <a:buSzPct val="140000"/>
              <a:buFontTx/>
              <a:buAutoNum type="alphaUcPeriod"/>
            </a:pPr>
            <a:r>
              <a:rPr lang="en-US" sz="1000" b="1" kern="15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substantial increase in funding and donations.</a:t>
            </a:r>
          </a:p>
          <a:p>
            <a:pPr>
              <a:buClr>
                <a:srgbClr val="C00000"/>
              </a:buClr>
              <a:buSzPct val="140000"/>
            </a:pPr>
            <a:endParaRPr lang="en-US" sz="10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99A4078-FFAE-6150-E5C0-63B7D86F44DD}"/>
              </a:ext>
            </a:extLst>
          </p:cNvPr>
          <p:cNvSpPr txBox="1"/>
          <p:nvPr/>
        </p:nvSpPr>
        <p:spPr>
          <a:xfrm>
            <a:off x="8352459" y="3999982"/>
            <a:ext cx="365229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kern="1500" spc="2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Q5: </a:t>
            </a:r>
            <a:r>
              <a:rPr lang="en-US" sz="1400" b="1" kern="15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is the primary reason that READY established a suboffice in the city of </a:t>
            </a:r>
            <a:r>
              <a:rPr lang="en-US" sz="1400" b="1" kern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Murelle</a:t>
            </a:r>
            <a:r>
              <a:rPr lang="en-US" sz="1400" b="1" kern="15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  <a:p>
            <a:endParaRPr lang="en-US" sz="1400" b="1" kern="1500" spc="2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A986F9D-D932-3BF0-0918-C06BD70F54F8}"/>
              </a:ext>
            </a:extLst>
          </p:cNvPr>
          <p:cNvSpPr txBox="1"/>
          <p:nvPr/>
        </p:nvSpPr>
        <p:spPr>
          <a:xfrm>
            <a:off x="8193473" y="5172211"/>
            <a:ext cx="37279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Clr>
                <a:srgbClr val="C00000"/>
              </a:buClr>
              <a:buSzPct val="140000"/>
              <a:buFont typeface="+mj-lt"/>
              <a:buAutoNum type="alphaUcPeriod" startAt="2"/>
            </a:pPr>
            <a:r>
              <a:rPr lang="en-US" sz="1000" b="1" kern="15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Security concerns in the capital of </a:t>
            </a:r>
            <a:r>
              <a:rPr lang="en-US" sz="1000" b="1" kern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Myro</a:t>
            </a:r>
            <a:r>
              <a:rPr lang="en-US" sz="1000" b="1" kern="15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228600" indent="-228600">
              <a:buClr>
                <a:srgbClr val="C00000"/>
              </a:buClr>
              <a:buSzPct val="140000"/>
              <a:buFont typeface="+mj-lt"/>
              <a:buAutoNum type="alphaUcPeriod" startAt="2"/>
            </a:pPr>
            <a:endParaRPr lang="en-US" sz="10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E939F90-B502-A731-A11D-F511D2A1FE91}"/>
              </a:ext>
            </a:extLst>
          </p:cNvPr>
          <p:cNvSpPr txBox="1"/>
          <p:nvPr/>
        </p:nvSpPr>
        <p:spPr>
          <a:xfrm>
            <a:off x="8193472" y="5514136"/>
            <a:ext cx="37279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Clr>
                <a:srgbClr val="C00000"/>
              </a:buClr>
              <a:buSzPct val="140000"/>
              <a:buFont typeface="+mj-lt"/>
              <a:buAutoNum type="alphaUcPeriod" startAt="3"/>
            </a:pPr>
            <a:r>
              <a:rPr lang="en-US" sz="1000" b="1" kern="15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large influx of internally displaced persons in </a:t>
            </a:r>
            <a:r>
              <a:rPr lang="en-US" sz="1000" b="1" kern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Murelle’s</a:t>
            </a:r>
            <a:r>
              <a:rPr lang="en-US" sz="1000" b="1" kern="15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urban area as well as several informal settlements surrounding the city.</a:t>
            </a:r>
            <a:endParaRPr lang="en-US" sz="10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 descr="A group of people&#10;&#10;Description automatically generated with medium confidence">
            <a:extLst>
              <a:ext uri="{FF2B5EF4-FFF2-40B4-BE49-F238E27FC236}">
                <a16:creationId xmlns:a16="http://schemas.microsoft.com/office/drawing/2014/main" id="{94AE7883-C36D-9677-271B-6412E9027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367" y="1405008"/>
            <a:ext cx="2914129" cy="2007657"/>
          </a:xfrm>
          <a:prstGeom prst="rect">
            <a:avLst/>
          </a:prstGeom>
        </p:spPr>
      </p:pic>
      <p:pic>
        <p:nvPicPr>
          <p:cNvPr id="18" name="Picture 17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649D2CD8-7136-D2A8-DD97-ACCEEFAF42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4010" y="35265"/>
            <a:ext cx="6453826" cy="1089903"/>
          </a:xfrm>
          <a:prstGeom prst="rect">
            <a:avLst/>
          </a:prstGeom>
        </p:spPr>
      </p:pic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1109AAB5-CDF7-9B08-6376-03CAE550F30A}"/>
              </a:ext>
            </a:extLst>
          </p:cNvPr>
          <p:cNvSpPr/>
          <p:nvPr/>
        </p:nvSpPr>
        <p:spPr>
          <a:xfrm>
            <a:off x="4147082" y="1312455"/>
            <a:ext cx="3841808" cy="2665096"/>
          </a:xfrm>
          <a:prstGeom prst="roundRect">
            <a:avLst/>
          </a:prstGeom>
          <a:solidFill>
            <a:srgbClr val="C8C8C9">
              <a:alpha val="30000"/>
            </a:srgb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060CE60-A8AE-CBD3-43FE-D653D80DC302}"/>
              </a:ext>
            </a:extLst>
          </p:cNvPr>
          <p:cNvSpPr txBox="1"/>
          <p:nvPr/>
        </p:nvSpPr>
        <p:spPr>
          <a:xfrm>
            <a:off x="4197586" y="2114152"/>
            <a:ext cx="37279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Clr>
                <a:srgbClr val="C00000"/>
              </a:buClr>
              <a:buSzPct val="140000"/>
              <a:buAutoNum type="alphaUcPeriod"/>
            </a:pPr>
            <a:r>
              <a:rPr lang="en-US" sz="1000" b="1" kern="15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Stable. All conflict has ceased since recent elections</a:t>
            </a:r>
            <a:br>
              <a:rPr lang="en-US" sz="1000" b="1" kern="15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000" b="1" kern="15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the new government is widely celebrated for</a:t>
            </a:r>
            <a:br>
              <a:rPr lang="en-US" sz="1000" b="1" kern="15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000" b="1" kern="15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eliminating corruption.</a:t>
            </a:r>
            <a:endParaRPr lang="en-US" sz="10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73C164B-3725-3AAF-8360-CD19F33FD5E2}"/>
              </a:ext>
            </a:extLst>
          </p:cNvPr>
          <p:cNvSpPr txBox="1"/>
          <p:nvPr/>
        </p:nvSpPr>
        <p:spPr>
          <a:xfrm>
            <a:off x="4387104" y="1416660"/>
            <a:ext cx="34756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kern="1500" spc="2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Q1: </a:t>
            </a:r>
            <a:r>
              <a:rPr lang="en-US" sz="1400" b="1" kern="1500" spc="2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would you describe the                                          political climate of </a:t>
            </a:r>
            <a:r>
              <a:rPr lang="en-US" sz="1400" b="1" kern="1500" spc="2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Thisland</a:t>
            </a:r>
            <a:r>
              <a:rPr lang="en-US" sz="1400" b="1" kern="1500" spc="2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B804424-424E-BFD3-CFCE-B64981E00481}"/>
              </a:ext>
            </a:extLst>
          </p:cNvPr>
          <p:cNvSpPr txBox="1"/>
          <p:nvPr/>
        </p:nvSpPr>
        <p:spPr>
          <a:xfrm>
            <a:off x="4197587" y="2696468"/>
            <a:ext cx="37279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Clr>
                <a:srgbClr val="C00000"/>
              </a:buClr>
              <a:buSzPct val="140000"/>
              <a:buFont typeface="+mj-lt"/>
              <a:buAutoNum type="alphaUcPeriod" startAt="2"/>
            </a:pPr>
            <a:r>
              <a:rPr lang="en-US" sz="1000" b="1" kern="15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Unstable. Tensions remain, corruption is rampant, and the new government is limited in its capacity and perceived legitimacy.</a:t>
            </a:r>
            <a:endParaRPr lang="en-US" sz="10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9CB52F3-5447-A33C-FB60-37F78468063B}"/>
              </a:ext>
            </a:extLst>
          </p:cNvPr>
          <p:cNvSpPr txBox="1"/>
          <p:nvPr/>
        </p:nvSpPr>
        <p:spPr>
          <a:xfrm>
            <a:off x="4197586" y="3278784"/>
            <a:ext cx="37279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Clr>
                <a:srgbClr val="C00000"/>
              </a:buClr>
              <a:buSzPct val="140000"/>
              <a:buFont typeface="+mj-lt"/>
              <a:buAutoNum type="alphaUcPeriod" startAt="3"/>
            </a:pPr>
            <a:r>
              <a:rPr lang="en-US" sz="1000" b="1" kern="15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Active conflict. There is no recognized government and fighting has escalated to the point of civil war.</a:t>
            </a:r>
          </a:p>
          <a:p>
            <a:pPr marL="228600" indent="-228600">
              <a:buClr>
                <a:srgbClr val="C00000"/>
              </a:buClr>
              <a:buSzPct val="140000"/>
              <a:buFont typeface="+mj-lt"/>
              <a:buAutoNum type="alphaUcPeriod" startAt="3"/>
            </a:pPr>
            <a:endParaRPr lang="en-US" sz="10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74CE5187-AA0F-6277-EFF7-0D49B535BBAA}"/>
              </a:ext>
            </a:extLst>
          </p:cNvPr>
          <p:cNvSpPr/>
          <p:nvPr/>
        </p:nvSpPr>
        <p:spPr>
          <a:xfrm>
            <a:off x="8136552" y="1317358"/>
            <a:ext cx="3841808" cy="2368602"/>
          </a:xfrm>
          <a:prstGeom prst="roundRect">
            <a:avLst/>
          </a:prstGeom>
          <a:solidFill>
            <a:srgbClr val="C8C8C9">
              <a:alpha val="30000"/>
            </a:srgb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D45DB39-2735-E4EA-6EA3-746F095B288E}"/>
              </a:ext>
            </a:extLst>
          </p:cNvPr>
          <p:cNvSpPr txBox="1"/>
          <p:nvPr/>
        </p:nvSpPr>
        <p:spPr>
          <a:xfrm>
            <a:off x="8208253" y="2113119"/>
            <a:ext cx="37279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Clr>
                <a:srgbClr val="C00000"/>
              </a:buClr>
              <a:buSzPct val="140000"/>
              <a:buFontTx/>
              <a:buAutoNum type="alphaUcPeriod"/>
            </a:pPr>
            <a:r>
              <a:rPr lang="en-US" sz="1000" b="1" kern="15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two countries have a shared border, history, and ethnic and cultural ties.</a:t>
            </a:r>
          </a:p>
          <a:p>
            <a:pPr marL="228600" indent="-228600">
              <a:buClr>
                <a:srgbClr val="C00000"/>
              </a:buClr>
              <a:buSzPct val="140000"/>
              <a:buAutoNum type="alphaUcPeriod"/>
            </a:pPr>
            <a:endParaRPr lang="en-US" sz="10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4A222EC-2CFB-FF17-CC65-7082C4325272}"/>
              </a:ext>
            </a:extLst>
          </p:cNvPr>
          <p:cNvSpPr txBox="1"/>
          <p:nvPr/>
        </p:nvSpPr>
        <p:spPr>
          <a:xfrm>
            <a:off x="8223667" y="1415627"/>
            <a:ext cx="36977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kern="1500" spc="2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Q2: </a:t>
            </a:r>
            <a:r>
              <a:rPr lang="en-US" sz="1400" b="1" kern="1500" spc="2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is the relationship</a:t>
            </a:r>
          </a:p>
          <a:p>
            <a:r>
              <a:rPr lang="en-US" sz="1400" b="1" kern="1500" spc="2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between </a:t>
            </a:r>
            <a:r>
              <a:rPr lang="en-US" sz="1400" b="1" kern="1500" spc="2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Thisland</a:t>
            </a:r>
            <a:r>
              <a:rPr lang="en-US" sz="1400" b="1" kern="1500" spc="2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en-US" sz="1400" b="1" kern="1500" spc="2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Neighborland</a:t>
            </a:r>
            <a:r>
              <a:rPr lang="en-US" sz="1400" b="1" kern="1500" spc="2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4343E15-D05A-2F6E-9FAB-F32395B7A489}"/>
              </a:ext>
            </a:extLst>
          </p:cNvPr>
          <p:cNvSpPr txBox="1"/>
          <p:nvPr/>
        </p:nvSpPr>
        <p:spPr>
          <a:xfrm>
            <a:off x="8208254" y="2562183"/>
            <a:ext cx="37279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Clr>
                <a:srgbClr val="C00000"/>
              </a:buClr>
              <a:buSzPct val="140000"/>
              <a:buFont typeface="+mj-lt"/>
              <a:buAutoNum type="alphaUcPeriod" startAt="2"/>
            </a:pPr>
            <a:r>
              <a:rPr lang="en-US" sz="1000" b="1" kern="15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These countries are largely isolated from each other due to natural barriers.</a:t>
            </a:r>
            <a:endParaRPr lang="en-US" sz="10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E3425EE-0851-3B70-ADE8-2D307573AB71}"/>
              </a:ext>
            </a:extLst>
          </p:cNvPr>
          <p:cNvSpPr txBox="1"/>
          <p:nvPr/>
        </p:nvSpPr>
        <p:spPr>
          <a:xfrm>
            <a:off x="8208253" y="3032988"/>
            <a:ext cx="3727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Clr>
                <a:srgbClr val="C00000"/>
              </a:buClr>
              <a:buSzPct val="140000"/>
              <a:buFont typeface="+mj-lt"/>
              <a:buAutoNum type="alphaUcPeriod" startAt="3"/>
            </a:pPr>
            <a:r>
              <a:rPr lang="en-US" sz="1000" b="1" kern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Neighborland</a:t>
            </a:r>
            <a:r>
              <a:rPr lang="en-US" sz="1000" b="1" kern="15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does not exist.</a:t>
            </a:r>
          </a:p>
          <a:p>
            <a:pPr marL="228600" indent="-228600">
              <a:buClr>
                <a:srgbClr val="C00000"/>
              </a:buClr>
              <a:buSzPct val="140000"/>
              <a:buFont typeface="+mj-lt"/>
              <a:buAutoNum type="alphaUcPeriod" startAt="3"/>
            </a:pPr>
            <a:endParaRPr lang="en-US" sz="10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947A3557-955E-F293-2B19-98EE34538C9B}"/>
              </a:ext>
            </a:extLst>
          </p:cNvPr>
          <p:cNvSpPr/>
          <p:nvPr/>
        </p:nvSpPr>
        <p:spPr>
          <a:xfrm>
            <a:off x="146691" y="3822733"/>
            <a:ext cx="3841808" cy="2665096"/>
          </a:xfrm>
          <a:prstGeom prst="roundRect">
            <a:avLst/>
          </a:prstGeom>
          <a:solidFill>
            <a:srgbClr val="C8C8C9">
              <a:alpha val="30000"/>
            </a:srgb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7C5EA6E-2380-E6E9-6DB9-9F05DD39C19A}"/>
              </a:ext>
            </a:extLst>
          </p:cNvPr>
          <p:cNvSpPr txBox="1"/>
          <p:nvPr/>
        </p:nvSpPr>
        <p:spPr>
          <a:xfrm>
            <a:off x="192297" y="4426124"/>
            <a:ext cx="3727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Clr>
                <a:srgbClr val="C00000"/>
              </a:buClr>
              <a:buSzPct val="140000"/>
              <a:buFontTx/>
              <a:buAutoNum type="alphaUcPeriod"/>
            </a:pPr>
            <a:r>
              <a:rPr lang="en-US" sz="1000" b="1" kern="15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Along the eastern coast.</a:t>
            </a:r>
          </a:p>
          <a:p>
            <a:pPr marL="228600" indent="-228600">
              <a:buClr>
                <a:srgbClr val="C00000"/>
              </a:buClr>
              <a:buSzPct val="140000"/>
              <a:buAutoNum type="alphaUcPeriod"/>
            </a:pPr>
            <a:endParaRPr lang="en-US" sz="10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47835E8-BFB4-6E7C-1DF1-199DE2BB4BC8}"/>
              </a:ext>
            </a:extLst>
          </p:cNvPr>
          <p:cNvSpPr txBox="1"/>
          <p:nvPr/>
        </p:nvSpPr>
        <p:spPr>
          <a:xfrm>
            <a:off x="381815" y="3926938"/>
            <a:ext cx="34756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kern="1500" spc="2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Q3: </a:t>
            </a:r>
            <a:r>
              <a:rPr lang="en-US" sz="1400" b="1" kern="15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Where is </a:t>
            </a:r>
            <a:r>
              <a:rPr lang="en-US" sz="1400" b="1" kern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Murelle</a:t>
            </a:r>
            <a:r>
              <a:rPr lang="en-US" sz="1400" b="1" kern="15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located?</a:t>
            </a:r>
          </a:p>
          <a:p>
            <a:endParaRPr lang="en-US" sz="1400" b="1" kern="1500" spc="2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2950FB8-C875-9EF1-3E48-8384986F44B9}"/>
              </a:ext>
            </a:extLst>
          </p:cNvPr>
          <p:cNvSpPr txBox="1"/>
          <p:nvPr/>
        </p:nvSpPr>
        <p:spPr>
          <a:xfrm>
            <a:off x="192298" y="4755049"/>
            <a:ext cx="37279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Clr>
                <a:srgbClr val="C00000"/>
              </a:buClr>
              <a:buSzPct val="140000"/>
              <a:buFont typeface="+mj-lt"/>
              <a:buAutoNum type="alphaUcPeriod" startAt="2"/>
            </a:pPr>
            <a:r>
              <a:rPr lang="en-US" sz="1000" b="1" kern="15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the northeast of the country.</a:t>
            </a:r>
          </a:p>
          <a:p>
            <a:pPr>
              <a:buClr>
                <a:srgbClr val="C00000"/>
              </a:buClr>
              <a:buSzPct val="140000"/>
            </a:pPr>
            <a:endParaRPr lang="en-US" sz="10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90CBE60-ECF7-F98A-084E-C3425848F6C2}"/>
              </a:ext>
            </a:extLst>
          </p:cNvPr>
          <p:cNvSpPr txBox="1"/>
          <p:nvPr/>
        </p:nvSpPr>
        <p:spPr>
          <a:xfrm>
            <a:off x="192297" y="5062587"/>
            <a:ext cx="37279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Clr>
                <a:srgbClr val="C00000"/>
              </a:buClr>
              <a:buSzPct val="140000"/>
              <a:buFont typeface="+mj-lt"/>
              <a:buAutoNum type="alphaUcPeriod" startAt="3"/>
            </a:pPr>
            <a:r>
              <a:rPr lang="en-US" sz="1000" b="1" kern="15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the Western Province.</a:t>
            </a:r>
            <a:endParaRPr lang="en-US" sz="10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B6AA05FE-5EBC-D7CC-4246-9FDF36998C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416" y="5465624"/>
            <a:ext cx="3173730" cy="79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840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3022EA46-5C15-98A8-DFE5-D9862926E02D}"/>
              </a:ext>
            </a:extLst>
          </p:cNvPr>
          <p:cNvSpPr/>
          <p:nvPr/>
        </p:nvSpPr>
        <p:spPr>
          <a:xfrm>
            <a:off x="426759" y="2296880"/>
            <a:ext cx="11351623" cy="4071210"/>
          </a:xfrm>
          <a:prstGeom prst="roundRect">
            <a:avLst/>
          </a:prstGeom>
          <a:solidFill>
            <a:srgbClr val="C8C8C9">
              <a:alpha val="24000"/>
            </a:srgb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C2A30EF-1A5B-9943-7D7F-D32C9258BB81}"/>
              </a:ext>
            </a:extLst>
          </p:cNvPr>
          <p:cNvSpPr/>
          <p:nvPr/>
        </p:nvSpPr>
        <p:spPr>
          <a:xfrm>
            <a:off x="0" y="-19967"/>
            <a:ext cx="12192000" cy="2180810"/>
          </a:xfrm>
          <a:prstGeom prst="rect">
            <a:avLst/>
          </a:prstGeom>
          <a:solidFill>
            <a:srgbClr val="C8C8C9">
              <a:alpha val="345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BD4245-248B-9B69-7E22-2E772B99ED95}"/>
              </a:ext>
            </a:extLst>
          </p:cNvPr>
          <p:cNvSpPr txBox="1"/>
          <p:nvPr/>
        </p:nvSpPr>
        <p:spPr>
          <a:xfrm>
            <a:off x="1259765" y="2497278"/>
            <a:ext cx="9073334" cy="513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600" b="1" kern="15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There are NO “right” or “wrong” choices, and you CANNOT win or lose the simulation!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131427F-FDAB-3615-2198-37A97BC17398}"/>
              </a:ext>
            </a:extLst>
          </p:cNvPr>
          <p:cNvSpPr/>
          <p:nvPr/>
        </p:nvSpPr>
        <p:spPr>
          <a:xfrm>
            <a:off x="934941" y="2761224"/>
            <a:ext cx="169048" cy="169048"/>
          </a:xfrm>
          <a:prstGeom prst="ellipse">
            <a:avLst/>
          </a:prstGeom>
          <a:solidFill>
            <a:srgbClr val="3454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4547C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5453B2-A481-6EBA-C978-570850B27AC1}"/>
              </a:ext>
            </a:extLst>
          </p:cNvPr>
          <p:cNvSpPr txBox="1"/>
          <p:nvPr/>
        </p:nvSpPr>
        <p:spPr>
          <a:xfrm>
            <a:off x="1259765" y="2934541"/>
            <a:ext cx="9073334" cy="514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600" b="1" kern="15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Purpose to reflect on what is the best choice given the context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5AAF8BC-D526-3DAE-542F-52A06908E867}"/>
              </a:ext>
            </a:extLst>
          </p:cNvPr>
          <p:cNvSpPr/>
          <p:nvPr/>
        </p:nvSpPr>
        <p:spPr>
          <a:xfrm>
            <a:off x="934941" y="3198487"/>
            <a:ext cx="169048" cy="169048"/>
          </a:xfrm>
          <a:prstGeom prst="ellipse">
            <a:avLst/>
          </a:prstGeom>
          <a:solidFill>
            <a:srgbClr val="3454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4547C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92C5DF-D972-001C-B2F8-A5ACD8863223}"/>
              </a:ext>
            </a:extLst>
          </p:cNvPr>
          <p:cNvSpPr txBox="1"/>
          <p:nvPr/>
        </p:nvSpPr>
        <p:spPr>
          <a:xfrm>
            <a:off x="1259765" y="3371804"/>
            <a:ext cx="9073334" cy="515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600" b="1" kern="15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Simulation structured in 7 “turns” – every “turn” simulates a day in the office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5AFE48A-810C-BDDB-3EEE-36B085C6B7CE}"/>
              </a:ext>
            </a:extLst>
          </p:cNvPr>
          <p:cNvSpPr/>
          <p:nvPr/>
        </p:nvSpPr>
        <p:spPr>
          <a:xfrm>
            <a:off x="934941" y="3635750"/>
            <a:ext cx="169048" cy="169048"/>
          </a:xfrm>
          <a:prstGeom prst="ellipse">
            <a:avLst/>
          </a:prstGeom>
          <a:solidFill>
            <a:srgbClr val="3454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4547C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272B8A-36B6-BA1A-06DE-06129132767B}"/>
              </a:ext>
            </a:extLst>
          </p:cNvPr>
          <p:cNvSpPr txBox="1"/>
          <p:nvPr/>
        </p:nvSpPr>
        <p:spPr>
          <a:xfrm>
            <a:off x="1259765" y="3785317"/>
            <a:ext cx="9073334" cy="514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600" b="1" kern="15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Overtime - check your To Do list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E0CC1EA-EA1F-34A4-E522-FD95F248EFF1}"/>
              </a:ext>
            </a:extLst>
          </p:cNvPr>
          <p:cNvSpPr/>
          <p:nvPr/>
        </p:nvSpPr>
        <p:spPr>
          <a:xfrm>
            <a:off x="934941" y="4049263"/>
            <a:ext cx="169048" cy="169048"/>
          </a:xfrm>
          <a:prstGeom prst="ellipse">
            <a:avLst/>
          </a:prstGeom>
          <a:solidFill>
            <a:srgbClr val="3454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4547C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2C567A-90C3-E176-F876-39025A87F9A7}"/>
              </a:ext>
            </a:extLst>
          </p:cNvPr>
          <p:cNvSpPr txBox="1"/>
          <p:nvPr/>
        </p:nvSpPr>
        <p:spPr>
          <a:xfrm>
            <a:off x="1259765" y="4206264"/>
            <a:ext cx="9073334" cy="513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600" b="1" kern="15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Fast paced, unable to read all the information provided 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4C5DD3F-F5EB-79B6-9083-84F11F479C36}"/>
              </a:ext>
            </a:extLst>
          </p:cNvPr>
          <p:cNvSpPr/>
          <p:nvPr/>
        </p:nvSpPr>
        <p:spPr>
          <a:xfrm>
            <a:off x="934941" y="4470210"/>
            <a:ext cx="169048" cy="169048"/>
          </a:xfrm>
          <a:prstGeom prst="ellipse">
            <a:avLst/>
          </a:prstGeom>
          <a:solidFill>
            <a:srgbClr val="3454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4547C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59BA354-8863-35B3-6765-3018D60A5E29}"/>
              </a:ext>
            </a:extLst>
          </p:cNvPr>
          <p:cNvSpPr txBox="1"/>
          <p:nvPr/>
        </p:nvSpPr>
        <p:spPr>
          <a:xfrm>
            <a:off x="1259765" y="4643527"/>
            <a:ext cx="9073334" cy="514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600" b="1" kern="15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Timing prompts given throughout the simulation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9B56073-EA30-2B72-BFDA-EA2A8C668808}"/>
              </a:ext>
            </a:extLst>
          </p:cNvPr>
          <p:cNvSpPr/>
          <p:nvPr/>
        </p:nvSpPr>
        <p:spPr>
          <a:xfrm>
            <a:off x="934941" y="4907473"/>
            <a:ext cx="169048" cy="169048"/>
          </a:xfrm>
          <a:prstGeom prst="ellipse">
            <a:avLst/>
          </a:prstGeom>
          <a:solidFill>
            <a:srgbClr val="3454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4547C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C361478-6482-AD3B-AF9F-95B19D285943}"/>
              </a:ext>
            </a:extLst>
          </p:cNvPr>
          <p:cNvSpPr txBox="1"/>
          <p:nvPr/>
        </p:nvSpPr>
        <p:spPr>
          <a:xfrm>
            <a:off x="1259765" y="5080790"/>
            <a:ext cx="11016930" cy="514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600" b="1" kern="15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Beginning of turn 1, time to read the background documents in File Explorer – suggest starting here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3DB0367-A06B-8DF0-2831-FAF9A5897661}"/>
              </a:ext>
            </a:extLst>
          </p:cNvPr>
          <p:cNvSpPr/>
          <p:nvPr/>
        </p:nvSpPr>
        <p:spPr>
          <a:xfrm>
            <a:off x="934941" y="5344736"/>
            <a:ext cx="169048" cy="169048"/>
          </a:xfrm>
          <a:prstGeom prst="ellipse">
            <a:avLst/>
          </a:prstGeom>
          <a:solidFill>
            <a:srgbClr val="3454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4547C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ABD5C6A-3638-3D08-1AFE-5452FB57B372}"/>
              </a:ext>
            </a:extLst>
          </p:cNvPr>
          <p:cNvSpPr txBox="1"/>
          <p:nvPr/>
        </p:nvSpPr>
        <p:spPr>
          <a:xfrm>
            <a:off x="1259765" y="5518053"/>
            <a:ext cx="10166684" cy="513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600" b="1" kern="15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There is a page inside the simulation which gives instructions on how to navigate the interface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C2EEC81-EA7F-F08E-22CE-4BC4B5AE8E32}"/>
              </a:ext>
            </a:extLst>
          </p:cNvPr>
          <p:cNvSpPr/>
          <p:nvPr/>
        </p:nvSpPr>
        <p:spPr>
          <a:xfrm>
            <a:off x="934941" y="5781999"/>
            <a:ext cx="169048" cy="169048"/>
          </a:xfrm>
          <a:prstGeom prst="ellipse">
            <a:avLst/>
          </a:prstGeom>
          <a:solidFill>
            <a:srgbClr val="3454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4547C"/>
              </a:solidFill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C727A5D9-BE28-D9EA-D2FE-02446976C9CC}"/>
              </a:ext>
            </a:extLst>
          </p:cNvPr>
          <p:cNvSpPr/>
          <p:nvPr/>
        </p:nvSpPr>
        <p:spPr>
          <a:xfrm>
            <a:off x="457200" y="624996"/>
            <a:ext cx="11056232" cy="1295697"/>
          </a:xfrm>
          <a:prstGeom prst="roundRect">
            <a:avLst/>
          </a:prstGeom>
          <a:solidFill>
            <a:schemeClr val="bg1">
              <a:alpha val="63000"/>
            </a:schemeClr>
          </a:solidFill>
          <a:ln w="53975">
            <a:solidFill>
              <a:srgbClr val="3454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0B33FD8-5042-3DFD-C3B9-159AF04C25BD}"/>
              </a:ext>
            </a:extLst>
          </p:cNvPr>
          <p:cNvSpPr txBox="1"/>
          <p:nvPr/>
        </p:nvSpPr>
        <p:spPr>
          <a:xfrm>
            <a:off x="1181011" y="880429"/>
            <a:ext cx="9770604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500" b="1" spc="600" dirty="0">
                <a:ln w="25400">
                  <a:noFill/>
                </a:ln>
                <a:solidFill>
                  <a:srgbClr val="34547C"/>
                </a:solidFill>
                <a:latin typeface="Lato"/>
                <a:ea typeface="Lato"/>
                <a:cs typeface="Lato"/>
              </a:rPr>
              <a:t>HOW TO PLAY</a:t>
            </a:r>
          </a:p>
        </p:txBody>
      </p:sp>
      <p:pic>
        <p:nvPicPr>
          <p:cNvPr id="5" name="Picture 4" descr="A picture containing text, computer, vector graphics&#10;&#10;Description automatically generated">
            <a:extLst>
              <a:ext uri="{FF2B5EF4-FFF2-40B4-BE49-F238E27FC236}">
                <a16:creationId xmlns:a16="http://schemas.microsoft.com/office/drawing/2014/main" id="{C08E6CB0-348E-A2F7-71F6-2A9325F3F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9100" y="354671"/>
            <a:ext cx="2641600" cy="1968500"/>
          </a:xfrm>
          <a:prstGeom prst="rect">
            <a:avLst/>
          </a:prstGeom>
        </p:spPr>
      </p:pic>
      <p:pic>
        <p:nvPicPr>
          <p:cNvPr id="8" name="Picture 7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C2993018-896D-098D-3423-E7AF5849C6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567" y="-239678"/>
            <a:ext cx="1810413" cy="239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514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8680B61-2C86-F1F3-8E03-A7803DB77771}"/>
              </a:ext>
            </a:extLst>
          </p:cNvPr>
          <p:cNvSpPr/>
          <p:nvPr/>
        </p:nvSpPr>
        <p:spPr>
          <a:xfrm>
            <a:off x="426759" y="2495795"/>
            <a:ext cx="11351623" cy="2805709"/>
          </a:xfrm>
          <a:prstGeom prst="roundRect">
            <a:avLst/>
          </a:prstGeom>
          <a:solidFill>
            <a:srgbClr val="C8C8C9">
              <a:alpha val="24000"/>
            </a:srgb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C2A30EF-1A5B-9943-7D7F-D32C9258BB81}"/>
              </a:ext>
            </a:extLst>
          </p:cNvPr>
          <p:cNvSpPr/>
          <p:nvPr/>
        </p:nvSpPr>
        <p:spPr>
          <a:xfrm>
            <a:off x="0" y="-48354"/>
            <a:ext cx="12192000" cy="2208055"/>
          </a:xfrm>
          <a:prstGeom prst="rect">
            <a:avLst/>
          </a:prstGeom>
          <a:solidFill>
            <a:srgbClr val="C8C8C9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BD4245-248B-9B69-7E22-2E772B99ED95}"/>
              </a:ext>
            </a:extLst>
          </p:cNvPr>
          <p:cNvSpPr txBox="1"/>
          <p:nvPr/>
        </p:nvSpPr>
        <p:spPr>
          <a:xfrm>
            <a:off x="1250054" y="2695722"/>
            <a:ext cx="9995939" cy="514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600" b="1" kern="15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Please do not click the back button no your browser or click out of the simulation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131427F-FDAB-3615-2198-37A97BC17398}"/>
              </a:ext>
            </a:extLst>
          </p:cNvPr>
          <p:cNvSpPr/>
          <p:nvPr/>
        </p:nvSpPr>
        <p:spPr>
          <a:xfrm>
            <a:off x="932605" y="2965976"/>
            <a:ext cx="169048" cy="169048"/>
          </a:xfrm>
          <a:prstGeom prst="ellipse">
            <a:avLst/>
          </a:prstGeom>
          <a:solidFill>
            <a:srgbClr val="3454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5453B2-A481-6EBA-C978-570850B27AC1}"/>
              </a:ext>
            </a:extLst>
          </p:cNvPr>
          <p:cNvSpPr txBox="1"/>
          <p:nvPr/>
        </p:nvSpPr>
        <p:spPr>
          <a:xfrm>
            <a:off x="1242681" y="3132985"/>
            <a:ext cx="9073334" cy="541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700" b="1" kern="15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Restart the game at the beginning of the turn that you were previously in</a:t>
            </a:r>
            <a:endParaRPr lang="en-US" sz="17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5AAF8BC-D526-3DAE-542F-52A06908E867}"/>
              </a:ext>
            </a:extLst>
          </p:cNvPr>
          <p:cNvSpPr/>
          <p:nvPr/>
        </p:nvSpPr>
        <p:spPr>
          <a:xfrm>
            <a:off x="932605" y="3403239"/>
            <a:ext cx="169048" cy="169048"/>
          </a:xfrm>
          <a:prstGeom prst="ellipse">
            <a:avLst/>
          </a:prstGeom>
          <a:solidFill>
            <a:srgbClr val="3454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92C5DF-D972-001C-B2F8-A5ACD8863223}"/>
              </a:ext>
            </a:extLst>
          </p:cNvPr>
          <p:cNvSpPr txBox="1"/>
          <p:nvPr/>
        </p:nvSpPr>
        <p:spPr>
          <a:xfrm>
            <a:off x="1242681" y="3570248"/>
            <a:ext cx="9073334" cy="541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700" b="1" kern="15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to mute the simulation (headphones)</a:t>
            </a:r>
            <a:endParaRPr lang="en-US" sz="17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5AFE48A-810C-BDDB-3EEE-36B085C6B7CE}"/>
              </a:ext>
            </a:extLst>
          </p:cNvPr>
          <p:cNvSpPr/>
          <p:nvPr/>
        </p:nvSpPr>
        <p:spPr>
          <a:xfrm>
            <a:off x="932605" y="3840502"/>
            <a:ext cx="169048" cy="169048"/>
          </a:xfrm>
          <a:prstGeom prst="ellipse">
            <a:avLst/>
          </a:prstGeom>
          <a:solidFill>
            <a:srgbClr val="3454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272B8A-36B6-BA1A-06DE-06129132767B}"/>
              </a:ext>
            </a:extLst>
          </p:cNvPr>
          <p:cNvSpPr txBox="1"/>
          <p:nvPr/>
        </p:nvSpPr>
        <p:spPr>
          <a:xfrm>
            <a:off x="1242681" y="3983761"/>
            <a:ext cx="9073334" cy="541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700" b="1" kern="15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Please make sure your computer is charging</a:t>
            </a:r>
            <a:endParaRPr lang="en-US" sz="17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E0CC1EA-EA1F-34A4-E522-FD95F248EFF1}"/>
              </a:ext>
            </a:extLst>
          </p:cNvPr>
          <p:cNvSpPr/>
          <p:nvPr/>
        </p:nvSpPr>
        <p:spPr>
          <a:xfrm>
            <a:off x="932605" y="4254015"/>
            <a:ext cx="169048" cy="169048"/>
          </a:xfrm>
          <a:prstGeom prst="ellipse">
            <a:avLst/>
          </a:prstGeom>
          <a:solidFill>
            <a:srgbClr val="3454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2C567A-90C3-E176-F876-39025A87F9A7}"/>
              </a:ext>
            </a:extLst>
          </p:cNvPr>
          <p:cNvSpPr txBox="1"/>
          <p:nvPr/>
        </p:nvSpPr>
        <p:spPr>
          <a:xfrm>
            <a:off x="1242681" y="4404708"/>
            <a:ext cx="9073334" cy="541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700" b="1" kern="15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 you have questions at any point, please raise your hand</a:t>
            </a:r>
            <a:endParaRPr lang="en-US" sz="17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4C5DD3F-F5EB-79B6-9083-84F11F479C36}"/>
              </a:ext>
            </a:extLst>
          </p:cNvPr>
          <p:cNvSpPr/>
          <p:nvPr/>
        </p:nvSpPr>
        <p:spPr>
          <a:xfrm>
            <a:off x="932605" y="4674962"/>
            <a:ext cx="169048" cy="169048"/>
          </a:xfrm>
          <a:prstGeom prst="ellipse">
            <a:avLst/>
          </a:prstGeom>
          <a:solidFill>
            <a:srgbClr val="3454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092F768-29C5-2BB0-16B5-D9F774CAD021}"/>
              </a:ext>
            </a:extLst>
          </p:cNvPr>
          <p:cNvSpPr/>
          <p:nvPr/>
        </p:nvSpPr>
        <p:spPr>
          <a:xfrm>
            <a:off x="426759" y="5488814"/>
            <a:ext cx="11351622" cy="885100"/>
          </a:xfrm>
          <a:prstGeom prst="roundRect">
            <a:avLst/>
          </a:prstGeom>
          <a:solidFill>
            <a:srgbClr val="C8C8C9">
              <a:alpha val="24000"/>
            </a:srgb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337898-C0BA-847B-43B8-F65A8A268957}"/>
              </a:ext>
            </a:extLst>
          </p:cNvPr>
          <p:cNvSpPr txBox="1"/>
          <p:nvPr/>
        </p:nvSpPr>
        <p:spPr>
          <a:xfrm>
            <a:off x="508647" y="5623223"/>
            <a:ext cx="868994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500" b="1" spc="600" dirty="0">
                <a:ln w="25400">
                  <a:noFill/>
                </a:ln>
                <a:solidFill>
                  <a:srgbClr val="34547C"/>
                </a:solidFill>
                <a:latin typeface="Lato"/>
                <a:ea typeface="Lato"/>
                <a:cs typeface="Lato"/>
              </a:rPr>
              <a:t>What questions do you have?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F49FAA0-6B03-B852-D4AD-0789E2EA6F31}"/>
              </a:ext>
            </a:extLst>
          </p:cNvPr>
          <p:cNvSpPr/>
          <p:nvPr/>
        </p:nvSpPr>
        <p:spPr>
          <a:xfrm>
            <a:off x="457200" y="624996"/>
            <a:ext cx="11056232" cy="1295697"/>
          </a:xfrm>
          <a:prstGeom prst="roundRect">
            <a:avLst/>
          </a:prstGeom>
          <a:solidFill>
            <a:schemeClr val="bg1">
              <a:alpha val="63000"/>
            </a:schemeClr>
          </a:solidFill>
          <a:ln w="53975">
            <a:solidFill>
              <a:srgbClr val="3454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A6F9A4-4BA6-7E40-12EE-6C6BD9D96D0D}"/>
              </a:ext>
            </a:extLst>
          </p:cNvPr>
          <p:cNvSpPr txBox="1"/>
          <p:nvPr/>
        </p:nvSpPr>
        <p:spPr>
          <a:xfrm>
            <a:off x="1181011" y="880429"/>
            <a:ext cx="9770604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500" b="1" spc="600" dirty="0">
                <a:ln w="25400">
                  <a:noFill/>
                </a:ln>
                <a:solidFill>
                  <a:srgbClr val="34547C"/>
                </a:solidFill>
                <a:latin typeface="Lato"/>
                <a:ea typeface="Lato"/>
                <a:cs typeface="Lato"/>
              </a:rPr>
              <a:t>HOW TO PLAY</a:t>
            </a:r>
          </a:p>
        </p:txBody>
      </p:sp>
      <p:pic>
        <p:nvPicPr>
          <p:cNvPr id="2" name="Picture 1" descr="A picture containing text, computer, vector graphics&#10;&#10;Description automatically generated">
            <a:extLst>
              <a:ext uri="{FF2B5EF4-FFF2-40B4-BE49-F238E27FC236}">
                <a16:creationId xmlns:a16="http://schemas.microsoft.com/office/drawing/2014/main" id="{0ADF4D4E-AA6A-14DC-491B-0E1777D983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9100" y="354671"/>
            <a:ext cx="2641600" cy="1968500"/>
          </a:xfrm>
          <a:prstGeom prst="rect">
            <a:avLst/>
          </a:prstGeom>
        </p:spPr>
      </p:pic>
      <p:pic>
        <p:nvPicPr>
          <p:cNvPr id="4" name="Picture 3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87F3078C-4188-208D-5F34-A0ADA684BF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567" y="-239678"/>
            <a:ext cx="1810413" cy="2398209"/>
          </a:xfrm>
          <a:prstGeom prst="rect">
            <a:avLst/>
          </a:prstGeom>
        </p:spPr>
      </p:pic>
      <p:pic>
        <p:nvPicPr>
          <p:cNvPr id="23" name="Picture 22" descr="A person wearing a white shirt&#10;&#10;Description automatically generated with low confidence">
            <a:extLst>
              <a:ext uri="{FF2B5EF4-FFF2-40B4-BE49-F238E27FC236}">
                <a16:creationId xmlns:a16="http://schemas.microsoft.com/office/drawing/2014/main" id="{87ADF381-0261-6445-8C76-74CD811410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8485" y="2810100"/>
            <a:ext cx="2689671" cy="356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6688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D4D510C-53C0-D45C-0A7A-AA52C1355AB9}"/>
              </a:ext>
            </a:extLst>
          </p:cNvPr>
          <p:cNvSpPr/>
          <p:nvPr/>
        </p:nvSpPr>
        <p:spPr>
          <a:xfrm>
            <a:off x="-11874" y="-178131"/>
            <a:ext cx="12075992" cy="5652294"/>
          </a:xfrm>
          <a:prstGeom prst="rect">
            <a:avLst/>
          </a:prstGeom>
          <a:solidFill>
            <a:srgbClr val="C8C8C9">
              <a:alpha val="345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1B3733-2991-33F9-B09A-CE5E6327F7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99" b="526"/>
          <a:stretch/>
        </p:blipFill>
        <p:spPr>
          <a:xfrm>
            <a:off x="-6828" y="-178131"/>
            <a:ext cx="12210702" cy="565229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E63FF58-0DC1-C176-6DF4-C1367C05E3F0}"/>
              </a:ext>
            </a:extLst>
          </p:cNvPr>
          <p:cNvSpPr/>
          <p:nvPr/>
        </p:nvSpPr>
        <p:spPr>
          <a:xfrm>
            <a:off x="9799" y="-178131"/>
            <a:ext cx="12192000" cy="5221538"/>
          </a:xfrm>
          <a:prstGeom prst="rect">
            <a:avLst/>
          </a:prstGeom>
          <a:solidFill>
            <a:srgbClr val="C8C8C9">
              <a:alpha val="345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7F4634-982B-6673-A324-C81920126936}"/>
              </a:ext>
            </a:extLst>
          </p:cNvPr>
          <p:cNvSpPr/>
          <p:nvPr/>
        </p:nvSpPr>
        <p:spPr>
          <a:xfrm>
            <a:off x="0" y="5221538"/>
            <a:ext cx="12192000" cy="1220675"/>
          </a:xfrm>
          <a:prstGeom prst="rect">
            <a:avLst/>
          </a:prstGeom>
          <a:solidFill>
            <a:srgbClr val="3454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3D51726-5F61-D953-3391-4984B4F886BB}"/>
              </a:ext>
            </a:extLst>
          </p:cNvPr>
          <p:cNvSpPr/>
          <p:nvPr/>
        </p:nvSpPr>
        <p:spPr>
          <a:xfrm>
            <a:off x="1886094" y="278512"/>
            <a:ext cx="8419810" cy="619012"/>
          </a:xfrm>
          <a:prstGeom prst="roundRect">
            <a:avLst/>
          </a:prstGeom>
          <a:noFill/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2683B8-F59B-1766-FF6B-839DE9C54804}"/>
              </a:ext>
            </a:extLst>
          </p:cNvPr>
          <p:cNvSpPr txBox="1"/>
          <p:nvPr/>
        </p:nvSpPr>
        <p:spPr>
          <a:xfrm>
            <a:off x="2520275" y="271064"/>
            <a:ext cx="715144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spc="300" dirty="0">
                <a:ln w="25400">
                  <a:noFill/>
                </a:ln>
                <a:solidFill>
                  <a:srgbClr val="34547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WELCOME TO THISLAND</a:t>
            </a:r>
          </a:p>
        </p:txBody>
      </p:sp>
      <p:pic>
        <p:nvPicPr>
          <p:cNvPr id="14" name="Picture 13" descr="A picture containing text, doll, vector graphics&#10;&#10;Description automatically generated">
            <a:extLst>
              <a:ext uri="{FF2B5EF4-FFF2-40B4-BE49-F238E27FC236}">
                <a16:creationId xmlns:a16="http://schemas.microsoft.com/office/drawing/2014/main" id="{44A48AF4-42FB-94AF-EE3B-F415844884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0646" y="912816"/>
            <a:ext cx="3259447" cy="4308721"/>
          </a:xfrm>
          <a:prstGeom prst="rect">
            <a:avLst/>
          </a:prstGeom>
        </p:spPr>
      </p:pic>
      <p:pic>
        <p:nvPicPr>
          <p:cNvPr id="15" name="Picture 14" descr="A person wearing a mask&#10;&#10;Description automatically generated with medium confidence">
            <a:extLst>
              <a:ext uri="{FF2B5EF4-FFF2-40B4-BE49-F238E27FC236}">
                <a16:creationId xmlns:a16="http://schemas.microsoft.com/office/drawing/2014/main" id="{4A58E597-323E-71F2-351D-54747FBD4C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54774" y="1630614"/>
            <a:ext cx="2716711" cy="35967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637657D-97D0-5381-82F4-343DFDC5BC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1586" y="904972"/>
            <a:ext cx="9138978" cy="558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5105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utdoor, sky, road, transport&#10;&#10;Description automatically generated">
            <a:extLst>
              <a:ext uri="{FF2B5EF4-FFF2-40B4-BE49-F238E27FC236}">
                <a16:creationId xmlns:a16="http://schemas.microsoft.com/office/drawing/2014/main" id="{F9198DF1-EEDE-40FA-4F93-C3DB9AB749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580" r="11370"/>
          <a:stretch/>
        </p:blipFill>
        <p:spPr>
          <a:xfrm>
            <a:off x="-6827" y="-151236"/>
            <a:ext cx="12198828" cy="537647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DAFDDFF-6AFA-5BEC-12CB-25D336B46312}"/>
              </a:ext>
            </a:extLst>
          </p:cNvPr>
          <p:cNvSpPr/>
          <p:nvPr/>
        </p:nvSpPr>
        <p:spPr>
          <a:xfrm>
            <a:off x="0" y="5221538"/>
            <a:ext cx="12192000" cy="1220675"/>
          </a:xfrm>
          <a:prstGeom prst="rect">
            <a:avLst/>
          </a:prstGeom>
          <a:solidFill>
            <a:srgbClr val="3454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6AA3B5-71AD-D583-88F8-FF6F891CE92F}"/>
              </a:ext>
            </a:extLst>
          </p:cNvPr>
          <p:cNvSpPr/>
          <p:nvPr/>
        </p:nvSpPr>
        <p:spPr>
          <a:xfrm>
            <a:off x="0" y="-151236"/>
            <a:ext cx="12192000" cy="5376476"/>
          </a:xfrm>
          <a:prstGeom prst="rect">
            <a:avLst/>
          </a:prstGeom>
          <a:solidFill>
            <a:srgbClr val="C8C8C9">
              <a:alpha val="345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04F292-0451-3C11-685D-6AF3EAF669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048" y="287481"/>
            <a:ext cx="10491903" cy="601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2736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95BE34E8E82694DA369619592B64037" ma:contentTypeVersion="18" ma:contentTypeDescription="Create a new document." ma:contentTypeScope="" ma:versionID="504d58b3d9bc477d44ab45e371aae6a5">
  <xsd:schema xmlns:xsd="http://www.w3.org/2001/XMLSchema" xmlns:xs="http://www.w3.org/2001/XMLSchema" xmlns:p="http://schemas.microsoft.com/office/2006/metadata/properties" xmlns:ns1="http://schemas.microsoft.com/sharepoint/v3" xmlns:ns2="2f48e1d0-7cb8-41d9-828b-ed81fdeb0972" xmlns:ns3="5e5cfa32-f11a-48b5-b101-6ccd0d9d11b7" targetNamespace="http://schemas.microsoft.com/office/2006/metadata/properties" ma:root="true" ma:fieldsID="238ef410da5911526d2b24f7a7ff3235" ns1:_="" ns2:_="" ns3:_="">
    <xsd:import namespace="http://schemas.microsoft.com/sharepoint/v3"/>
    <xsd:import namespace="2f48e1d0-7cb8-41d9-828b-ed81fdeb0972"/>
    <xsd:import namespace="5e5cfa32-f11a-48b5-b101-6ccd0d9d11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LengthInSeconds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4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5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48e1d0-7cb8-41d9-828b-ed81fdeb097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a0b8c7f-3460-4b7c-8c56-cd0936fc5887}" ma:internalName="TaxCatchAll" ma:showField="CatchAllData" ma:web="2f48e1d0-7cb8-41d9-828b-ed81fdeb097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5cfa32-f11a-48b5-b101-6ccd0d9d11b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8d30873-1bfa-4ac1-a461-d9e1b29c779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1B630C5-699F-42F7-A46F-4986EC90431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1A9BA04-2DAE-4E1E-81BC-8D04AC792120}">
  <ds:schemaRefs>
    <ds:schemaRef ds:uri="2f48e1d0-7cb8-41d9-828b-ed81fdeb0972"/>
    <ds:schemaRef ds:uri="5e5cfa32-f11a-48b5-b101-6ccd0d9d11b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1832</TotalTime>
  <Words>2122</Words>
  <Application>Microsoft Office PowerPoint</Application>
  <PresentationFormat>Widescreen</PresentationFormat>
  <Paragraphs>194</Paragraphs>
  <Slides>29</Slides>
  <Notes>21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ELLENA WILLIAMS</dc:creator>
  <cp:lastModifiedBy>Hannah Hamrick</cp:lastModifiedBy>
  <cp:revision>215</cp:revision>
  <cp:lastPrinted>2023-01-25T13:24:33Z</cp:lastPrinted>
  <dcterms:created xsi:type="dcterms:W3CDTF">2022-05-24T02:37:17Z</dcterms:created>
  <dcterms:modified xsi:type="dcterms:W3CDTF">2023-10-16T16:45:52Z</dcterms:modified>
</cp:coreProperties>
</file>